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7" r:id="rId2"/>
    <p:sldId id="302" r:id="rId3"/>
    <p:sldId id="258" r:id="rId4"/>
    <p:sldId id="259" r:id="rId5"/>
    <p:sldId id="303" r:id="rId6"/>
    <p:sldId id="304" r:id="rId7"/>
    <p:sldId id="305" r:id="rId8"/>
    <p:sldId id="337" r:id="rId9"/>
    <p:sldId id="306" r:id="rId10"/>
    <p:sldId id="307" r:id="rId11"/>
    <p:sldId id="309" r:id="rId12"/>
    <p:sldId id="308" r:id="rId13"/>
    <p:sldId id="340" r:id="rId14"/>
    <p:sldId id="345" r:id="rId15"/>
    <p:sldId id="275" r:id="rId16"/>
    <p:sldId id="310" r:id="rId17"/>
    <p:sldId id="261" r:id="rId18"/>
    <p:sldId id="311" r:id="rId19"/>
    <p:sldId id="312" r:id="rId20"/>
    <p:sldId id="341" r:id="rId21"/>
    <p:sldId id="333" r:id="rId22"/>
    <p:sldId id="314" r:id="rId23"/>
    <p:sldId id="315" r:id="rId24"/>
    <p:sldId id="263" r:id="rId25"/>
    <p:sldId id="316" r:id="rId26"/>
    <p:sldId id="317" r:id="rId27"/>
    <p:sldId id="344" r:id="rId28"/>
    <p:sldId id="334" r:id="rId29"/>
    <p:sldId id="319" r:id="rId30"/>
    <p:sldId id="320" r:id="rId31"/>
    <p:sldId id="321" r:id="rId32"/>
    <p:sldId id="325" r:id="rId33"/>
    <p:sldId id="322" r:id="rId34"/>
    <p:sldId id="323" r:id="rId35"/>
    <p:sldId id="343" r:id="rId36"/>
    <p:sldId id="342" r:id="rId37"/>
    <p:sldId id="335" r:id="rId38"/>
    <p:sldId id="326" r:id="rId39"/>
    <p:sldId id="274" r:id="rId40"/>
    <p:sldId id="338" r:id="rId41"/>
    <p:sldId id="276" r:id="rId42"/>
    <p:sldId id="339" r:id="rId43"/>
    <p:sldId id="265" r:id="rId44"/>
    <p:sldId id="327" r:id="rId45"/>
    <p:sldId id="328" r:id="rId46"/>
    <p:sldId id="329" r:id="rId47"/>
    <p:sldId id="330" r:id="rId48"/>
    <p:sldId id="331" r:id="rId49"/>
    <p:sldId id="332" r:id="rId50"/>
    <p:sldId id="336" r:id="rId51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280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slide" Target="../slides/slide16.xml"/><Relationship Id="rId1" Type="http://schemas.openxmlformats.org/officeDocument/2006/relationships/slide" Target="../slides/slide3.xml"/><Relationship Id="rId5" Type="http://schemas.openxmlformats.org/officeDocument/2006/relationships/slide" Target="../slides/slide38.xml"/><Relationship Id="rId4" Type="http://schemas.openxmlformats.org/officeDocument/2006/relationships/slide" Target="../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53498D-56D1-4A91-9158-EDD4CF358FAD}" type="doc">
      <dgm:prSet loTypeId="urn:microsoft.com/office/officeart/2005/8/layout/hList6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tr-TR"/>
        </a:p>
      </dgm:t>
    </dgm:pt>
    <dgm:pt modelId="{097F2649-295E-49F2-B3A0-3C414F152120}">
      <dgm:prSet phldrT="[Metin]" custT="1"/>
      <dgm:spPr/>
      <dgm:t>
        <a:bodyPr/>
        <a:lstStyle/>
        <a:p>
          <a:r>
            <a:rPr lang="tr-TR" sz="2400" dirty="0"/>
            <a:t>Sayıların Yazılışı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2883477-86E9-41F2-A2F3-58D4E44AF864}" type="parTrans" cxnId="{313B4267-2FAA-4571-9850-11574002F654}">
      <dgm:prSet/>
      <dgm:spPr/>
      <dgm:t>
        <a:bodyPr/>
        <a:lstStyle/>
        <a:p>
          <a:endParaRPr lang="tr-TR"/>
        </a:p>
      </dgm:t>
    </dgm:pt>
    <dgm:pt modelId="{98C471CB-5039-4566-889F-801D2C13183D}" type="sibTrans" cxnId="{313B4267-2FAA-4571-9850-11574002F654}">
      <dgm:prSet/>
      <dgm:spPr/>
      <dgm:t>
        <a:bodyPr/>
        <a:lstStyle/>
        <a:p>
          <a:endParaRPr lang="tr-TR"/>
        </a:p>
      </dgm:t>
    </dgm:pt>
    <dgm:pt modelId="{C73752CD-4CDC-4EE9-A16A-787CFE85DE54}">
      <dgm:prSet phldrT="[Metin]" custT="1"/>
      <dgm:spPr/>
      <dgm:t>
        <a:bodyPr/>
        <a:lstStyle/>
        <a:p>
          <a:r>
            <a:rPr lang="tr-TR" sz="2000" dirty="0"/>
            <a:t>Kısaltmaların Yazılışı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47EF1B1D-4BAE-49AE-B6F0-6F079FB2AB6F}" type="parTrans" cxnId="{3D238CAF-A470-41B0-8BE9-4EFB432515F0}">
      <dgm:prSet/>
      <dgm:spPr/>
      <dgm:t>
        <a:bodyPr/>
        <a:lstStyle/>
        <a:p>
          <a:endParaRPr lang="tr-TR"/>
        </a:p>
      </dgm:t>
    </dgm:pt>
    <dgm:pt modelId="{6957BDB7-79F2-4B6D-9F9F-558141ED2653}" type="sibTrans" cxnId="{3D238CAF-A470-41B0-8BE9-4EFB432515F0}">
      <dgm:prSet/>
      <dgm:spPr/>
      <dgm:t>
        <a:bodyPr/>
        <a:lstStyle/>
        <a:p>
          <a:endParaRPr lang="tr-TR"/>
        </a:p>
      </dgm:t>
    </dgm:pt>
    <dgm:pt modelId="{CA081082-D540-4744-A080-98C46AF092A9}">
      <dgm:prSet phldrT="[Metin]" custT="1"/>
      <dgm:spPr/>
      <dgm:t>
        <a:bodyPr/>
        <a:lstStyle/>
        <a:p>
          <a:r>
            <a:rPr lang="tr-TR" sz="2400" dirty="0"/>
            <a:t>Da/De Bağlacının Yazılışı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F0678BA5-B338-43CA-8390-0D067AF6BA19}" type="parTrans" cxnId="{D47D6BBC-BC5B-46F4-8CF7-35E72538EC10}">
      <dgm:prSet/>
      <dgm:spPr/>
      <dgm:t>
        <a:bodyPr/>
        <a:lstStyle/>
        <a:p>
          <a:endParaRPr lang="tr-TR"/>
        </a:p>
      </dgm:t>
    </dgm:pt>
    <dgm:pt modelId="{EFECAB77-B889-4C6F-8D69-D7163E7A65D0}" type="sibTrans" cxnId="{D47D6BBC-BC5B-46F4-8CF7-35E72538EC10}">
      <dgm:prSet/>
      <dgm:spPr/>
      <dgm:t>
        <a:bodyPr/>
        <a:lstStyle/>
        <a:p>
          <a:endParaRPr lang="tr-TR"/>
        </a:p>
      </dgm:t>
    </dgm:pt>
    <dgm:pt modelId="{40B46952-BDDF-44B5-88B7-D2B7928ED627}">
      <dgm:prSet phldrT="[Metin]" custT="1"/>
      <dgm:spPr/>
      <dgm:t>
        <a:bodyPr/>
        <a:lstStyle/>
        <a:p>
          <a:r>
            <a:rPr lang="tr-TR" sz="2400" dirty="0"/>
            <a:t>Ki Bağlacının Yazılışı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18304C62-C9AB-48CE-A092-893A745D148F}" type="parTrans" cxnId="{222F4DA4-7DB3-4EDA-87AD-F24BFD2DCAF3}">
      <dgm:prSet/>
      <dgm:spPr/>
      <dgm:t>
        <a:bodyPr/>
        <a:lstStyle/>
        <a:p>
          <a:endParaRPr lang="tr-TR"/>
        </a:p>
      </dgm:t>
    </dgm:pt>
    <dgm:pt modelId="{18FE1EF3-FEAA-4A20-9E75-492BDE2B132E}" type="sibTrans" cxnId="{222F4DA4-7DB3-4EDA-87AD-F24BFD2DCAF3}">
      <dgm:prSet/>
      <dgm:spPr/>
      <dgm:t>
        <a:bodyPr/>
        <a:lstStyle/>
        <a:p>
          <a:endParaRPr lang="tr-TR"/>
        </a:p>
      </dgm:t>
    </dgm:pt>
    <dgm:pt modelId="{A5AFCF9F-16AA-4A75-88D8-A9BDFB6F5901}">
      <dgm:prSet phldrT="[Metin]" custT="1"/>
      <dgm:spPr/>
      <dgm:t>
        <a:bodyPr/>
        <a:lstStyle/>
        <a:p>
          <a:r>
            <a:rPr lang="tr-TR" sz="2400" dirty="0"/>
            <a:t>Birleşik Sözcüklerin Yazılışı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F9BAF04-C80A-491F-9EED-598CB5B8B636}" type="parTrans" cxnId="{A01B5E81-757D-400F-B41D-A5E1E8B8117F}">
      <dgm:prSet/>
      <dgm:spPr/>
      <dgm:t>
        <a:bodyPr/>
        <a:lstStyle/>
        <a:p>
          <a:endParaRPr lang="tr-TR"/>
        </a:p>
      </dgm:t>
    </dgm:pt>
    <dgm:pt modelId="{16C68D70-869F-4F89-B80D-530AE21FA084}" type="sibTrans" cxnId="{A01B5E81-757D-400F-B41D-A5E1E8B8117F}">
      <dgm:prSet/>
      <dgm:spPr/>
      <dgm:t>
        <a:bodyPr/>
        <a:lstStyle/>
        <a:p>
          <a:endParaRPr lang="tr-TR"/>
        </a:p>
      </dgm:t>
    </dgm:pt>
    <dgm:pt modelId="{E50C7676-432E-4FA2-9380-0651BA32B9F7}" type="pres">
      <dgm:prSet presAssocID="{6253498D-56D1-4A91-9158-EDD4CF358FAD}" presName="Name0" presStyleCnt="0">
        <dgm:presLayoutVars>
          <dgm:dir/>
          <dgm:resizeHandles val="exact"/>
        </dgm:presLayoutVars>
      </dgm:prSet>
      <dgm:spPr/>
    </dgm:pt>
    <dgm:pt modelId="{76B791A4-BE62-457F-B015-CD2313A7BF27}" type="pres">
      <dgm:prSet presAssocID="{097F2649-295E-49F2-B3A0-3C414F152120}" presName="node" presStyleLbl="node1" presStyleIdx="0" presStyleCnt="5">
        <dgm:presLayoutVars>
          <dgm:bulletEnabled val="1"/>
        </dgm:presLayoutVars>
      </dgm:prSet>
      <dgm:spPr/>
    </dgm:pt>
    <dgm:pt modelId="{34501D6C-DD96-4AEC-AB2F-3E3B0E846AD9}" type="pres">
      <dgm:prSet presAssocID="{98C471CB-5039-4566-889F-801D2C13183D}" presName="sibTrans" presStyleCnt="0"/>
      <dgm:spPr/>
    </dgm:pt>
    <dgm:pt modelId="{685497C4-9481-4235-9FC6-2B9BD5CA3A06}" type="pres">
      <dgm:prSet presAssocID="{C73752CD-4CDC-4EE9-A16A-787CFE85DE54}" presName="node" presStyleLbl="node1" presStyleIdx="1" presStyleCnt="5">
        <dgm:presLayoutVars>
          <dgm:bulletEnabled val="1"/>
        </dgm:presLayoutVars>
      </dgm:prSet>
      <dgm:spPr/>
    </dgm:pt>
    <dgm:pt modelId="{C079D6D0-BBAF-486C-8CC0-069EFCEA4DC2}" type="pres">
      <dgm:prSet presAssocID="{6957BDB7-79F2-4B6D-9F9F-558141ED2653}" presName="sibTrans" presStyleCnt="0"/>
      <dgm:spPr/>
    </dgm:pt>
    <dgm:pt modelId="{BF7A7D06-E2C6-4E02-B88A-86288B604716}" type="pres">
      <dgm:prSet presAssocID="{CA081082-D540-4744-A080-98C46AF092A9}" presName="node" presStyleLbl="node1" presStyleIdx="2" presStyleCnt="5">
        <dgm:presLayoutVars>
          <dgm:bulletEnabled val="1"/>
        </dgm:presLayoutVars>
      </dgm:prSet>
      <dgm:spPr/>
    </dgm:pt>
    <dgm:pt modelId="{FFE67350-65D2-422A-8F0C-102186FEC983}" type="pres">
      <dgm:prSet presAssocID="{EFECAB77-B889-4C6F-8D69-D7163E7A65D0}" presName="sibTrans" presStyleCnt="0"/>
      <dgm:spPr/>
    </dgm:pt>
    <dgm:pt modelId="{467226ED-AE0E-4F0A-AF3B-44663097A7EB}" type="pres">
      <dgm:prSet presAssocID="{40B46952-BDDF-44B5-88B7-D2B7928ED627}" presName="node" presStyleLbl="node1" presStyleIdx="3" presStyleCnt="5">
        <dgm:presLayoutVars>
          <dgm:bulletEnabled val="1"/>
        </dgm:presLayoutVars>
      </dgm:prSet>
      <dgm:spPr/>
    </dgm:pt>
    <dgm:pt modelId="{94095E53-D4B1-4930-8948-DA0A6EFA8F66}" type="pres">
      <dgm:prSet presAssocID="{18FE1EF3-FEAA-4A20-9E75-492BDE2B132E}" presName="sibTrans" presStyleCnt="0"/>
      <dgm:spPr/>
    </dgm:pt>
    <dgm:pt modelId="{D8E90EE9-F113-45C9-B3E4-6AAC42F1AD93}" type="pres">
      <dgm:prSet presAssocID="{A5AFCF9F-16AA-4A75-88D8-A9BDFB6F5901}" presName="node" presStyleLbl="node1" presStyleIdx="4" presStyleCnt="5">
        <dgm:presLayoutVars>
          <dgm:bulletEnabled val="1"/>
        </dgm:presLayoutVars>
      </dgm:prSet>
      <dgm:spPr/>
    </dgm:pt>
  </dgm:ptLst>
  <dgm:cxnLst>
    <dgm:cxn modelId="{28D91100-B77F-4B41-8E5E-8BCFFE6D3774}" type="presOf" srcId="{CA081082-D540-4744-A080-98C46AF092A9}" destId="{BF7A7D06-E2C6-4E02-B88A-86288B604716}" srcOrd="0" destOrd="0" presId="urn:microsoft.com/office/officeart/2005/8/layout/hList6"/>
    <dgm:cxn modelId="{313B4267-2FAA-4571-9850-11574002F654}" srcId="{6253498D-56D1-4A91-9158-EDD4CF358FAD}" destId="{097F2649-295E-49F2-B3A0-3C414F152120}" srcOrd="0" destOrd="0" parTransId="{B2883477-86E9-41F2-A2F3-58D4E44AF864}" sibTransId="{98C471CB-5039-4566-889F-801D2C13183D}"/>
    <dgm:cxn modelId="{B2E1FA4B-625F-4C34-AC26-4086EF9CD249}" type="presOf" srcId="{C73752CD-4CDC-4EE9-A16A-787CFE85DE54}" destId="{685497C4-9481-4235-9FC6-2B9BD5CA3A06}" srcOrd="0" destOrd="0" presId="urn:microsoft.com/office/officeart/2005/8/layout/hList6"/>
    <dgm:cxn modelId="{65F64D73-B94A-4E19-ACB6-9FBC2FE55252}" type="presOf" srcId="{097F2649-295E-49F2-B3A0-3C414F152120}" destId="{76B791A4-BE62-457F-B015-CD2313A7BF27}" srcOrd="0" destOrd="0" presId="urn:microsoft.com/office/officeart/2005/8/layout/hList6"/>
    <dgm:cxn modelId="{058EB978-5663-4BD5-8B59-33EBEB72FE43}" type="presOf" srcId="{6253498D-56D1-4A91-9158-EDD4CF358FAD}" destId="{E50C7676-432E-4FA2-9380-0651BA32B9F7}" srcOrd="0" destOrd="0" presId="urn:microsoft.com/office/officeart/2005/8/layout/hList6"/>
    <dgm:cxn modelId="{A01B5E81-757D-400F-B41D-A5E1E8B8117F}" srcId="{6253498D-56D1-4A91-9158-EDD4CF358FAD}" destId="{A5AFCF9F-16AA-4A75-88D8-A9BDFB6F5901}" srcOrd="4" destOrd="0" parTransId="{AF9BAF04-C80A-491F-9EED-598CB5B8B636}" sibTransId="{16C68D70-869F-4F89-B80D-530AE21FA084}"/>
    <dgm:cxn modelId="{51147488-F6BF-4770-9720-34E2494DE4A5}" type="presOf" srcId="{A5AFCF9F-16AA-4A75-88D8-A9BDFB6F5901}" destId="{D8E90EE9-F113-45C9-B3E4-6AAC42F1AD93}" srcOrd="0" destOrd="0" presId="urn:microsoft.com/office/officeart/2005/8/layout/hList6"/>
    <dgm:cxn modelId="{222F4DA4-7DB3-4EDA-87AD-F24BFD2DCAF3}" srcId="{6253498D-56D1-4A91-9158-EDD4CF358FAD}" destId="{40B46952-BDDF-44B5-88B7-D2B7928ED627}" srcOrd="3" destOrd="0" parTransId="{18304C62-C9AB-48CE-A092-893A745D148F}" sibTransId="{18FE1EF3-FEAA-4A20-9E75-492BDE2B132E}"/>
    <dgm:cxn modelId="{3D238CAF-A470-41B0-8BE9-4EFB432515F0}" srcId="{6253498D-56D1-4A91-9158-EDD4CF358FAD}" destId="{C73752CD-4CDC-4EE9-A16A-787CFE85DE54}" srcOrd="1" destOrd="0" parTransId="{47EF1B1D-4BAE-49AE-B6F0-6F079FB2AB6F}" sibTransId="{6957BDB7-79F2-4B6D-9F9F-558141ED2653}"/>
    <dgm:cxn modelId="{D47D6BBC-BC5B-46F4-8CF7-35E72538EC10}" srcId="{6253498D-56D1-4A91-9158-EDD4CF358FAD}" destId="{CA081082-D540-4744-A080-98C46AF092A9}" srcOrd="2" destOrd="0" parTransId="{F0678BA5-B338-43CA-8390-0D067AF6BA19}" sibTransId="{EFECAB77-B889-4C6F-8D69-D7163E7A65D0}"/>
    <dgm:cxn modelId="{A6E58EE1-420C-47F7-BE46-D14A532FEAA2}" type="presOf" srcId="{40B46952-BDDF-44B5-88B7-D2B7928ED627}" destId="{467226ED-AE0E-4F0A-AF3B-44663097A7EB}" srcOrd="0" destOrd="0" presId="urn:microsoft.com/office/officeart/2005/8/layout/hList6"/>
    <dgm:cxn modelId="{D6B02E1B-FB33-49B1-9BC2-D9EF4D52BF69}" type="presParOf" srcId="{E50C7676-432E-4FA2-9380-0651BA32B9F7}" destId="{76B791A4-BE62-457F-B015-CD2313A7BF27}" srcOrd="0" destOrd="0" presId="urn:microsoft.com/office/officeart/2005/8/layout/hList6"/>
    <dgm:cxn modelId="{902093DE-55C4-4D2C-9A7E-EADA0697F135}" type="presParOf" srcId="{E50C7676-432E-4FA2-9380-0651BA32B9F7}" destId="{34501D6C-DD96-4AEC-AB2F-3E3B0E846AD9}" srcOrd="1" destOrd="0" presId="urn:microsoft.com/office/officeart/2005/8/layout/hList6"/>
    <dgm:cxn modelId="{041D9CC8-7C92-45C9-98D7-BAD07C8240B1}" type="presParOf" srcId="{E50C7676-432E-4FA2-9380-0651BA32B9F7}" destId="{685497C4-9481-4235-9FC6-2B9BD5CA3A06}" srcOrd="2" destOrd="0" presId="urn:microsoft.com/office/officeart/2005/8/layout/hList6"/>
    <dgm:cxn modelId="{0D08CF2F-0056-41A6-A4D5-F28A92D4F5F4}" type="presParOf" srcId="{E50C7676-432E-4FA2-9380-0651BA32B9F7}" destId="{C079D6D0-BBAF-486C-8CC0-069EFCEA4DC2}" srcOrd="3" destOrd="0" presId="urn:microsoft.com/office/officeart/2005/8/layout/hList6"/>
    <dgm:cxn modelId="{DF30EB5A-9349-4945-93EE-FDEA736B263B}" type="presParOf" srcId="{E50C7676-432E-4FA2-9380-0651BA32B9F7}" destId="{BF7A7D06-E2C6-4E02-B88A-86288B604716}" srcOrd="4" destOrd="0" presId="urn:microsoft.com/office/officeart/2005/8/layout/hList6"/>
    <dgm:cxn modelId="{BEF93A22-41A7-439C-9319-DA8B273CF782}" type="presParOf" srcId="{E50C7676-432E-4FA2-9380-0651BA32B9F7}" destId="{FFE67350-65D2-422A-8F0C-102186FEC983}" srcOrd="5" destOrd="0" presId="urn:microsoft.com/office/officeart/2005/8/layout/hList6"/>
    <dgm:cxn modelId="{BEBF3A08-7721-4CC3-812C-B0201AF239C7}" type="presParOf" srcId="{E50C7676-432E-4FA2-9380-0651BA32B9F7}" destId="{467226ED-AE0E-4F0A-AF3B-44663097A7EB}" srcOrd="6" destOrd="0" presId="urn:microsoft.com/office/officeart/2005/8/layout/hList6"/>
    <dgm:cxn modelId="{5363D01B-E7C4-49C9-B323-369094C297B0}" type="presParOf" srcId="{E50C7676-432E-4FA2-9380-0651BA32B9F7}" destId="{94095E53-D4B1-4930-8948-DA0A6EFA8F66}" srcOrd="7" destOrd="0" presId="urn:microsoft.com/office/officeart/2005/8/layout/hList6"/>
    <dgm:cxn modelId="{F37E83F3-9434-458A-85EE-A4A636F5D04C}" type="presParOf" srcId="{E50C7676-432E-4FA2-9380-0651BA32B9F7}" destId="{D8E90EE9-F113-45C9-B3E4-6AAC42F1AD93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1FFD9F-A2BF-4847-84E7-DECCD5B576C7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2D2E742-AF89-4770-9D10-DF8EE8F57218}" type="pres">
      <dgm:prSet presAssocID="{A31FFD9F-A2BF-4847-84E7-DECCD5B576C7}" presName="linearFlow" presStyleCnt="0">
        <dgm:presLayoutVars>
          <dgm:dir/>
          <dgm:resizeHandles val="exact"/>
        </dgm:presLayoutVars>
      </dgm:prSet>
      <dgm:spPr/>
    </dgm:pt>
  </dgm:ptLst>
  <dgm:cxnLst>
    <dgm:cxn modelId="{E39971C6-874A-44F1-82B4-E02C4150D0DC}" type="presOf" srcId="{A31FFD9F-A2BF-4847-84E7-DECCD5B576C7}" destId="{B2D2E742-AF89-4770-9D10-DF8EE8F57218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31FFD9F-A2BF-4847-84E7-DECCD5B576C7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2D2E742-AF89-4770-9D10-DF8EE8F57218}" type="pres">
      <dgm:prSet presAssocID="{A31FFD9F-A2BF-4847-84E7-DECCD5B576C7}" presName="linearFlow" presStyleCnt="0">
        <dgm:presLayoutVars>
          <dgm:dir/>
          <dgm:resizeHandles val="exact"/>
        </dgm:presLayoutVars>
      </dgm:prSet>
      <dgm:spPr/>
    </dgm:pt>
  </dgm:ptLst>
  <dgm:cxnLst>
    <dgm:cxn modelId="{E39971C6-874A-44F1-82B4-E02C4150D0DC}" type="presOf" srcId="{A31FFD9F-A2BF-4847-84E7-DECCD5B576C7}" destId="{B2D2E742-AF89-4770-9D10-DF8EE8F57218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791A4-BE62-457F-B015-CD2313A7BF27}">
      <dsp:nvSpPr>
        <dsp:cNvPr id="0" name=""/>
        <dsp:cNvSpPr/>
      </dsp:nvSpPr>
      <dsp:spPr>
        <a:xfrm rot="16200000">
          <a:off x="-1080440" y="1085613"/>
          <a:ext cx="3986213" cy="1814986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/>
            <a:t>Sayıların Yazılışı</a:t>
          </a:r>
        </a:p>
      </dsp:txBody>
      <dsp:txXfrm rot="5400000">
        <a:off x="5173" y="797243"/>
        <a:ext cx="1814986" cy="2391727"/>
      </dsp:txXfrm>
    </dsp:sp>
    <dsp:sp modelId="{685497C4-9481-4235-9FC6-2B9BD5CA3A06}">
      <dsp:nvSpPr>
        <dsp:cNvPr id="0" name=""/>
        <dsp:cNvSpPr/>
      </dsp:nvSpPr>
      <dsp:spPr>
        <a:xfrm rot="16200000">
          <a:off x="870670" y="1085613"/>
          <a:ext cx="3986213" cy="1814986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Kısaltmaların Yazılışı</a:t>
          </a:r>
        </a:p>
      </dsp:txBody>
      <dsp:txXfrm rot="5400000">
        <a:off x="1956283" y="797243"/>
        <a:ext cx="1814986" cy="2391727"/>
      </dsp:txXfrm>
    </dsp:sp>
    <dsp:sp modelId="{BF7A7D06-E2C6-4E02-B88A-86288B604716}">
      <dsp:nvSpPr>
        <dsp:cNvPr id="0" name=""/>
        <dsp:cNvSpPr/>
      </dsp:nvSpPr>
      <dsp:spPr>
        <a:xfrm rot="16200000">
          <a:off x="2821781" y="1085613"/>
          <a:ext cx="3986213" cy="1814986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/>
            <a:t>Da/De Bağlacının Yazılışı</a:t>
          </a:r>
        </a:p>
      </dsp:txBody>
      <dsp:txXfrm rot="5400000">
        <a:off x="3907394" y="797243"/>
        <a:ext cx="1814986" cy="2391727"/>
      </dsp:txXfrm>
    </dsp:sp>
    <dsp:sp modelId="{467226ED-AE0E-4F0A-AF3B-44663097A7EB}">
      <dsp:nvSpPr>
        <dsp:cNvPr id="0" name=""/>
        <dsp:cNvSpPr/>
      </dsp:nvSpPr>
      <dsp:spPr>
        <a:xfrm rot="16200000">
          <a:off x="4772891" y="1085613"/>
          <a:ext cx="3986213" cy="1814986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/>
            <a:t>Ki Bağlacının Yazılışı</a:t>
          </a:r>
        </a:p>
      </dsp:txBody>
      <dsp:txXfrm rot="5400000">
        <a:off x="5858504" y="797243"/>
        <a:ext cx="1814986" cy="2391727"/>
      </dsp:txXfrm>
    </dsp:sp>
    <dsp:sp modelId="{D8E90EE9-F113-45C9-B3E4-6AAC42F1AD93}">
      <dsp:nvSpPr>
        <dsp:cNvPr id="0" name=""/>
        <dsp:cNvSpPr/>
      </dsp:nvSpPr>
      <dsp:spPr>
        <a:xfrm rot="16200000">
          <a:off x="6724002" y="1085613"/>
          <a:ext cx="3986213" cy="1814986"/>
        </a:xfrm>
        <a:prstGeom prst="flowChartManualOperati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/>
            <a:t>Birleşik Sözcüklerin Yazılışı</a:t>
          </a:r>
        </a:p>
      </dsp:txBody>
      <dsp:txXfrm rot="5400000">
        <a:off x="7809615" y="797243"/>
        <a:ext cx="1814986" cy="23917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3E2DF99-ABA1-4B67-A69A-C92E10774CEC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2977E94-A6AB-4E02-8E43-E89F9CF4757F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6238F73-5F5A-4C97-9212-80B45EFF5D02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dirty="0"/>
              <a:t>Asıl metin stillerini düzenlemek için tıklayın</a:t>
            </a:r>
          </a:p>
          <a:p>
            <a:pPr lvl="1" rtl="0"/>
            <a:r>
              <a:rPr lang="tr-TR" dirty="0"/>
              <a:t>İkinci düzey</a:t>
            </a:r>
          </a:p>
          <a:p>
            <a:pPr lvl="2" rtl="0"/>
            <a:r>
              <a:rPr lang="tr-TR" dirty="0"/>
              <a:t>Üçüncü düzey</a:t>
            </a:r>
          </a:p>
          <a:p>
            <a:pPr lvl="3" rtl="0"/>
            <a:r>
              <a:rPr lang="tr-TR" dirty="0"/>
              <a:t>Dördüncü düzey</a:t>
            </a:r>
          </a:p>
          <a:p>
            <a:pPr lvl="4" rtl="0"/>
            <a:r>
              <a:rPr lang="tr-TR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ED491D0-8E1B-49C7-849B-A28568D9449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rtlCol="0"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/>
              <a:t>Asıl alt başlık stilini düzenlemek için tıklayın</a:t>
            </a:r>
            <a:endParaRPr lang="tr-TR" dirty="0"/>
          </a:p>
        </p:txBody>
      </p:sp>
      <p:sp>
        <p:nvSpPr>
          <p:cNvPr id="11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DFFBA00A-AD06-4EA1-84B1-7C3431D37A98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12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endParaRPr lang="tr-TR" dirty="0"/>
          </a:p>
        </p:txBody>
      </p:sp>
      <p:sp>
        <p:nvSpPr>
          <p:cNvPr id="13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BD266BE7-899D-4075-917F-DBDE33B6B69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646E5C5-19AB-4BDF-8220-4C82D8475DE7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 rtlCol="0"/>
          <a:lstStyle/>
          <a:p>
            <a:pPr rtl="0"/>
            <a:fld id="{B743EFEE-F39A-4B15-A1F2-81EA4CA51E65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 rtlCol="0"/>
          <a:lstStyle/>
          <a:p>
            <a:pPr rtl="0"/>
            <a:fld id="{BD266BE7-899D-4075-917F-DBDE33B6B69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19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10011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5FD9E7B-8DA6-451A-8055-981E55AE9133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696733D6-1F76-4DCA-B098-26C668967E84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BD266BE7-899D-4075-917F-DBDE33B6B69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1D0E82-9113-4B82-90C4-7C1489FBC59E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C3D9337-CB75-4070-8150-B8A4FDCCAACE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5DFEC4D-1850-4737-A25B-88E01F55364F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D70E2B0-6716-4F02-9334-FF52A815F5DF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>
            <a:lvl1pPr>
              <a:defRPr sz="30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4" name="Metin Yer Tutucusu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 rtlCol="0"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3" name="İçerik Yer Tutucusu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 rtlCol="0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47224D0-8A0E-48F7-9877-D861B8AF989D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>
            <a:lvl1pPr>
              <a:defRPr sz="30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 rtlCol="0"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BFE397-9824-4C3E-B256-C6F148CE29C6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dirty="0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dirty="0"/>
              <a:t>Asıl metin stillerini düzenlemek için tıklayın</a:t>
            </a:r>
          </a:p>
          <a:p>
            <a:pPr lvl="1" rtl="0"/>
            <a:r>
              <a:rPr lang="tr-TR" dirty="0"/>
              <a:t>İkinci düzey</a:t>
            </a:r>
          </a:p>
          <a:p>
            <a:pPr lvl="2" rtl="0"/>
            <a:r>
              <a:rPr lang="tr-TR" dirty="0"/>
              <a:t>Üçüncü düzey</a:t>
            </a:r>
          </a:p>
          <a:p>
            <a:pPr lvl="3" rtl="0"/>
            <a:r>
              <a:rPr lang="tr-TR" dirty="0"/>
              <a:t>Dördüncü düzey</a:t>
            </a:r>
          </a:p>
          <a:p>
            <a:pPr lvl="4" rtl="0"/>
            <a:r>
              <a:rPr lang="tr-TR" dirty="0"/>
              <a:t>Beşinci düzey</a:t>
            </a:r>
          </a:p>
          <a:p>
            <a:pPr lvl="5" rtl="0"/>
            <a:r>
              <a:rPr lang="tr-TR" dirty="0"/>
              <a:t>Altıncı</a:t>
            </a:r>
          </a:p>
          <a:p>
            <a:pPr lvl="6" rtl="0"/>
            <a:r>
              <a:rPr lang="tr-TR" dirty="0"/>
              <a:t>Yedinci</a:t>
            </a:r>
          </a:p>
          <a:p>
            <a:pPr lvl="7" rtl="0"/>
            <a:r>
              <a:rPr lang="tr-TR" dirty="0"/>
              <a:t>Sekizinci</a:t>
            </a:r>
          </a:p>
          <a:p>
            <a:pPr lvl="8" rtl="0"/>
            <a:r>
              <a:rPr lang="tr-TR" dirty="0"/>
              <a:t>Dokuzuncu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pPr rtl="0"/>
            <a:fld id="{CCA0A13F-F1E4-4DC9-96AA-548982DE48D2}" type="datetime1">
              <a:rPr lang="tr-TR" smtClean="0"/>
              <a:t>14.02.2021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pPr rtl="0"/>
            <a:fld id="{BD266BE7-899D-4075-917F-DBDE33B6B69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diagramLayout" Target="../diagrams/layout2.xml"/><Relationship Id="rId7" Type="http://schemas.openxmlformats.org/officeDocument/2006/relationships/image" Target="../media/image16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8.jpg"/><Relationship Id="rId4" Type="http://schemas.openxmlformats.org/officeDocument/2006/relationships/diagramQuickStyle" Target="../diagrams/quickStyle2.xml"/><Relationship Id="rId9" Type="http://schemas.openxmlformats.org/officeDocument/2006/relationships/hyperlink" Target="https://en.wikipedia.org/wiki/Castelo_de_%C3%93bidos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diagramLayout" Target="../diagrams/layout3.xml"/><Relationship Id="rId7" Type="http://schemas.openxmlformats.org/officeDocument/2006/relationships/image" Target="../media/image1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21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D2C61F7-ACDC-41F4-A3B6-8C6ED24D87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5915" y="1386392"/>
            <a:ext cx="9346085" cy="2973574"/>
          </a:xfrm>
        </p:spPr>
        <p:txBody>
          <a:bodyPr anchor="ctr">
            <a:normAutofit/>
          </a:bodyPr>
          <a:lstStyle/>
          <a:p>
            <a:r>
              <a:rPr lang="tr-TR" sz="8800" b="1" dirty="0"/>
              <a:t>YAZIM KURALLARI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99FBBFF0-DF3C-4DE1-956A-AB649719CD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381" y="4040532"/>
            <a:ext cx="2695534" cy="2720109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FE147B77-D239-48C4-9C39-37C9AD0A9084}"/>
              </a:ext>
            </a:extLst>
          </p:cNvPr>
          <p:cNvSpPr txBox="1"/>
          <p:nvPr/>
        </p:nvSpPr>
        <p:spPr>
          <a:xfrm>
            <a:off x="7032658" y="456959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77464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/>
              <a:t>5. Üleştirme sayıları </a:t>
            </a:r>
            <a:r>
              <a:rPr lang="tr-TR" b="1" u="sng" dirty="0"/>
              <a:t>sadece</a:t>
            </a:r>
            <a:r>
              <a:rPr lang="tr-TR" b="1" dirty="0"/>
              <a:t> yazıyla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0297" y="1065114"/>
            <a:ext cx="6944138" cy="421069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Elini öpen çocuklara </a:t>
            </a:r>
            <a:r>
              <a:rPr lang="tr-TR" sz="2400" b="1" dirty="0"/>
              <a:t>onar</a:t>
            </a:r>
            <a:r>
              <a:rPr lang="tr-TR" sz="2400" dirty="0"/>
              <a:t> lira verdi. </a:t>
            </a:r>
          </a:p>
          <a:p>
            <a:pPr lvl="0"/>
            <a:r>
              <a:rPr lang="tr-TR" sz="2400" dirty="0"/>
              <a:t>Her sınıftan </a:t>
            </a:r>
            <a:r>
              <a:rPr lang="tr-TR" sz="2400" b="1" dirty="0"/>
              <a:t>üçer</a:t>
            </a:r>
            <a:r>
              <a:rPr lang="tr-TR" sz="2400" dirty="0"/>
              <a:t> temsilci seçildi.</a:t>
            </a:r>
          </a:p>
        </p:txBody>
      </p:sp>
      <p:sp>
        <p:nvSpPr>
          <p:cNvPr id="6" name="İçerik Yer Tutucusu 4">
            <a:extLst>
              <a:ext uri="{FF2B5EF4-FFF2-40B4-BE49-F238E27FC236}">
                <a16:creationId xmlns:a16="http://schemas.microsoft.com/office/drawing/2014/main" id="{AAFFF975-71DE-44E9-9FD6-B53F4F5590A8}"/>
              </a:ext>
            </a:extLst>
          </p:cNvPr>
          <p:cNvSpPr txBox="1">
            <a:spLocks/>
          </p:cNvSpPr>
          <p:nvPr/>
        </p:nvSpPr>
        <p:spPr>
          <a:xfrm>
            <a:off x="4850297" y="3170462"/>
            <a:ext cx="6944138" cy="42106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Elini öpen çocuklara </a:t>
            </a:r>
            <a:r>
              <a:rPr lang="tr-TR" sz="2400" b="1" dirty="0"/>
              <a:t>10’ar</a:t>
            </a:r>
            <a:r>
              <a:rPr lang="tr-TR" sz="2400" dirty="0"/>
              <a:t> lira verdi. </a:t>
            </a:r>
          </a:p>
          <a:p>
            <a:r>
              <a:rPr lang="tr-TR" sz="2400" dirty="0"/>
              <a:t>Her sınıftan </a:t>
            </a:r>
            <a:r>
              <a:rPr lang="tr-TR" sz="2400" b="1" dirty="0"/>
              <a:t>3’er</a:t>
            </a:r>
            <a:r>
              <a:rPr lang="tr-TR" sz="2400" dirty="0"/>
              <a:t> temsilci seçildi.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E97DC918-E692-4809-AFEB-1156EF990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927" y="4978485"/>
            <a:ext cx="978259" cy="9000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2D4E01B5-4220-4EB0-B1FD-A980A1DD61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0186" y="2708952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5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Autofit/>
          </a:bodyPr>
          <a:lstStyle/>
          <a:p>
            <a:r>
              <a:rPr lang="tr-TR" sz="2400" b="1" dirty="0"/>
              <a:t>6. Tarihî olaylarda, yüzyıllarda, hükümdar adlarında, tarihlerde ayların yazımında, kitap ve dergi ciltlerinde Romen rakamları kullanılabilir.</a:t>
            </a:r>
            <a:endParaRPr lang="tr-TR" sz="2400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8334" y="1489184"/>
            <a:ext cx="6275035" cy="421069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II. Dünya Savaşı</a:t>
            </a:r>
          </a:p>
          <a:p>
            <a:pPr lvl="0"/>
            <a:r>
              <a:rPr lang="tr-TR" sz="2400" dirty="0"/>
              <a:t>XX. yüzyıl</a:t>
            </a:r>
          </a:p>
          <a:p>
            <a:pPr lvl="0"/>
            <a:r>
              <a:rPr lang="tr-TR" sz="2400" dirty="0"/>
              <a:t>III. Selim</a:t>
            </a:r>
          </a:p>
          <a:p>
            <a:pPr lvl="0"/>
            <a:r>
              <a:rPr lang="tr-TR" sz="2400" dirty="0"/>
              <a:t>1.IX.1928</a:t>
            </a:r>
          </a:p>
          <a:p>
            <a:pPr lvl="0"/>
            <a:r>
              <a:rPr lang="tr-TR" sz="2400" dirty="0"/>
              <a:t>II. cilt</a:t>
            </a:r>
          </a:p>
        </p:txBody>
      </p:sp>
    </p:spTree>
    <p:extLst>
      <p:ext uri="{BB962C8B-B14F-4D97-AF65-F5344CB8AC3E}">
        <p14:creationId xmlns:p14="http://schemas.microsoft.com/office/powerpoint/2010/main" val="409847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/>
              <a:t>7. Adları sayılardan oluşan oyun isimleri bitişik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8334" y="1489184"/>
            <a:ext cx="6275035" cy="4751818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Birdirbir</a:t>
            </a:r>
          </a:p>
          <a:p>
            <a:pPr lvl="0"/>
            <a:r>
              <a:rPr lang="tr-TR" sz="2400" dirty="0" err="1"/>
              <a:t>Yirmibir</a:t>
            </a:r>
            <a:endParaRPr lang="tr-TR" sz="2400" dirty="0"/>
          </a:p>
          <a:p>
            <a:pPr lvl="0"/>
            <a:r>
              <a:rPr lang="tr-TR" sz="2400" dirty="0" err="1"/>
              <a:t>Ellibir</a:t>
            </a:r>
            <a:endParaRPr lang="tr-TR" sz="2400" dirty="0"/>
          </a:p>
          <a:p>
            <a:pPr lvl="0"/>
            <a:r>
              <a:rPr lang="tr-TR" sz="2400" dirty="0"/>
              <a:t>Üçtaş</a:t>
            </a:r>
          </a:p>
          <a:p>
            <a:pPr lvl="0"/>
            <a:r>
              <a:rPr lang="tr-TR" sz="2400" dirty="0"/>
              <a:t>Beştaş</a:t>
            </a:r>
          </a:p>
          <a:p>
            <a:pPr lvl="0"/>
            <a:r>
              <a:rPr lang="tr-TR" sz="2400" dirty="0"/>
              <a:t>Dokuztaş </a:t>
            </a:r>
          </a:p>
        </p:txBody>
      </p:sp>
    </p:spTree>
    <p:extLst>
      <p:ext uri="{BB962C8B-B14F-4D97-AF65-F5344CB8AC3E}">
        <p14:creationId xmlns:p14="http://schemas.microsoft.com/office/powerpoint/2010/main" val="248543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/>
              <a:t>8. Nota değerleri bitişik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8334" y="1489184"/>
            <a:ext cx="6275035" cy="4751818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Onaltılık</a:t>
            </a:r>
          </a:p>
          <a:p>
            <a:pPr lvl="0"/>
            <a:r>
              <a:rPr lang="tr-TR" sz="2400" dirty="0" err="1"/>
              <a:t>Otuzikilik</a:t>
            </a:r>
            <a:endParaRPr lang="tr-TR" sz="2400" dirty="0"/>
          </a:p>
          <a:p>
            <a:pPr lvl="0"/>
            <a:r>
              <a:rPr lang="tr-TR" sz="2400" dirty="0"/>
              <a:t>Altmışdörtlük </a:t>
            </a:r>
          </a:p>
        </p:txBody>
      </p:sp>
    </p:spTree>
    <p:extLst>
      <p:ext uri="{BB962C8B-B14F-4D97-AF65-F5344CB8AC3E}">
        <p14:creationId xmlns:p14="http://schemas.microsoft.com/office/powerpoint/2010/main" val="410647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tr-TR" b="1" dirty="0"/>
              <a:t>LGS’de Çıkmış Sorular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457" y="1944211"/>
            <a:ext cx="11212497" cy="4767308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tr-TR" sz="2400" dirty="0"/>
              <a:t>(I) Çayın hikâyesi yaklaşık </a:t>
            </a:r>
            <a:r>
              <a:rPr lang="tr-TR" sz="2400" dirty="0" err="1"/>
              <a:t>beşbin</a:t>
            </a:r>
            <a:r>
              <a:rPr lang="tr-TR" sz="2400" dirty="0"/>
              <a:t> yıl evvel Çin’de başladı. (II) Efsaneye göre İmparator </a:t>
            </a:r>
            <a:r>
              <a:rPr lang="tr-TR" sz="2400" dirty="0" err="1"/>
              <a:t>Shen</a:t>
            </a:r>
            <a:r>
              <a:rPr lang="tr-TR" sz="2400" dirty="0"/>
              <a:t> </a:t>
            </a:r>
            <a:r>
              <a:rPr lang="tr-TR" sz="2400" dirty="0" err="1"/>
              <a:t>Nung</a:t>
            </a:r>
            <a:r>
              <a:rPr lang="tr-TR" sz="2400" dirty="0"/>
              <a:t> bir öğle istirahatindeyken hizmetkârları, içmesi için ona bir kapta su kaynatıyorlardı. (III) Bu sırada tatlı </a:t>
            </a:r>
            <a:r>
              <a:rPr lang="tr-TR" sz="2400"/>
              <a:t>bir rüzgâr</a:t>
            </a:r>
            <a:r>
              <a:rPr lang="tr-TR" sz="2400" dirty="0"/>
              <a:t>, sıcak suya birkaç çay yaprağı düşürdü. (IV) İmparator, bu suyu içince öyle beğendi ki çay bir içecek olarak keşfedilmiş oldu.</a:t>
            </a:r>
          </a:p>
          <a:p>
            <a:pPr marL="0" lvl="0" indent="0">
              <a:buNone/>
            </a:pPr>
            <a:endParaRPr lang="tr-TR" sz="2400" dirty="0"/>
          </a:p>
          <a:p>
            <a:pPr marL="0" lvl="0" indent="0">
              <a:buNone/>
            </a:pPr>
            <a:r>
              <a:rPr lang="tr-TR" sz="2400" b="1" dirty="0"/>
              <a:t>20. Bu parçadaki numaralanmış cümlelerin hangisinde yazım yanlışı vardır?</a:t>
            </a:r>
          </a:p>
          <a:p>
            <a:pPr marL="457200" lvl="0" indent="-457200">
              <a:buAutoNum type="alphaUcParenR"/>
            </a:pPr>
            <a:r>
              <a:rPr lang="tr-TR" sz="2400" dirty="0"/>
              <a:t>I</a:t>
            </a:r>
          </a:p>
          <a:p>
            <a:pPr marL="457200" lvl="0" indent="-457200">
              <a:buAutoNum type="alphaUcParenR"/>
            </a:pPr>
            <a:r>
              <a:rPr lang="tr-TR" sz="2400" dirty="0"/>
              <a:t>II</a:t>
            </a:r>
          </a:p>
          <a:p>
            <a:pPr marL="457200" lvl="0" indent="-457200">
              <a:buAutoNum type="alphaUcParenR"/>
            </a:pPr>
            <a:r>
              <a:rPr lang="tr-TR" sz="2400" dirty="0"/>
              <a:t>III</a:t>
            </a:r>
          </a:p>
          <a:p>
            <a:pPr marL="457200" lvl="0" indent="-457200">
              <a:buAutoNum type="alphaUcParenR"/>
            </a:pPr>
            <a:r>
              <a:rPr lang="tr-TR" sz="2400" dirty="0"/>
              <a:t>IV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5A087AE-9F9E-4705-B909-D7B222B43490}"/>
              </a:ext>
            </a:extLst>
          </p:cNvPr>
          <p:cNvSpPr txBox="1"/>
          <p:nvPr/>
        </p:nvSpPr>
        <p:spPr>
          <a:xfrm>
            <a:off x="9774315" y="6063449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/>
              <a:t>2020 LGS</a:t>
            </a: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E6821512-7434-455D-8970-14967B0C3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28" y="4451133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5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SAYILARIN YAZILIŞI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0BCCC7C1-3E28-4976-AEE8-ECA8460B02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5074" y="4597500"/>
            <a:ext cx="2161115" cy="21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3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>
            <a:extLst>
              <a:ext uri="{FF2B5EF4-FFF2-40B4-BE49-F238E27FC236}">
                <a16:creationId xmlns:a16="http://schemas.microsoft.com/office/drawing/2014/main" id="{AA6F97E0-5B88-4A6F-85BD-390B0150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736" y="1"/>
            <a:ext cx="7350289" cy="4280452"/>
          </a:xfrm>
        </p:spPr>
        <p:txBody>
          <a:bodyPr anchor="ctr">
            <a:norm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KISALTMALARIN YAZILIŞI</a:t>
            </a:r>
          </a:p>
        </p:txBody>
      </p:sp>
    </p:spTree>
    <p:extLst>
      <p:ext uri="{BB962C8B-B14F-4D97-AF65-F5344CB8AC3E}">
        <p14:creationId xmlns:p14="http://schemas.microsoft.com/office/powerpoint/2010/main" val="1038453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/>
              <a:t>1. Büyük harfle yapılan kısaltmalarda araya nokta konulmaz.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sz="2400" dirty="0"/>
              <a:t>TBMM</a:t>
            </a:r>
          </a:p>
          <a:p>
            <a:pPr lvl="0"/>
            <a:r>
              <a:rPr lang="tr-TR" sz="2400" dirty="0"/>
              <a:t>TDK</a:t>
            </a:r>
          </a:p>
          <a:p>
            <a:pPr lvl="0"/>
            <a:r>
              <a:rPr lang="tr-TR" sz="2400" dirty="0"/>
              <a:t>TSK</a:t>
            </a:r>
          </a:p>
          <a:p>
            <a:pPr lvl="0"/>
            <a:r>
              <a:rPr lang="tr-TR" sz="2400" dirty="0"/>
              <a:t>RTÜK</a:t>
            </a:r>
          </a:p>
          <a:p>
            <a:pPr lvl="0"/>
            <a:r>
              <a:rPr lang="tr-TR" sz="2400" dirty="0"/>
              <a:t>TCDD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62150377-49F5-44F3-A6B4-091646C7BED0}"/>
              </a:ext>
            </a:extLst>
          </p:cNvPr>
          <p:cNvSpPr txBox="1"/>
          <p:nvPr/>
        </p:nvSpPr>
        <p:spPr>
          <a:xfrm>
            <a:off x="888631" y="5591084"/>
            <a:ext cx="10496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dirty="0"/>
              <a:t>Türkiye Cumhuriyeti T.C. ve Türkçe T. kısaltmaları bu maddenin istisnalarıdır.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70B9F988-69BC-47D8-B4BA-F3B9A93D5C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182" y="1948526"/>
            <a:ext cx="4641739" cy="329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99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 fontScale="90000"/>
          </a:bodyPr>
          <a:lstStyle/>
          <a:p>
            <a:r>
              <a:rPr lang="tr-TR" b="1" dirty="0"/>
              <a:t>2. Büyük harfle yapılan kısaltmalara getirilen ekler kısaltmanın okunuşuna göre okunur.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6000" y="1489184"/>
            <a:ext cx="6275035" cy="4485488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TBMM’de</a:t>
            </a:r>
          </a:p>
          <a:p>
            <a:pPr lvl="0"/>
            <a:r>
              <a:rPr lang="tr-TR" sz="2400" dirty="0"/>
              <a:t>TDK’nin</a:t>
            </a:r>
          </a:p>
          <a:p>
            <a:pPr lvl="0"/>
            <a:r>
              <a:rPr lang="tr-TR" sz="2400" dirty="0"/>
              <a:t>RTÜK’ün</a:t>
            </a:r>
          </a:p>
          <a:p>
            <a:pPr lvl="0"/>
            <a:r>
              <a:rPr lang="tr-TR" sz="2400" dirty="0"/>
              <a:t>ASELSAN’da</a:t>
            </a:r>
          </a:p>
          <a:p>
            <a:pPr lvl="0"/>
            <a:r>
              <a:rPr lang="tr-TR" sz="2400" dirty="0"/>
              <a:t>BOTAŞ’ta</a:t>
            </a:r>
          </a:p>
          <a:p>
            <a:pPr lvl="0"/>
            <a:r>
              <a:rPr lang="tr-TR" sz="2400" dirty="0"/>
              <a:t>TÜBİTAK’ın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8F2765D7-6EC3-4BF2-8BA6-E714B9D86BD4}"/>
              </a:ext>
            </a:extLst>
          </p:cNvPr>
          <p:cNvSpPr txBox="1"/>
          <p:nvPr/>
        </p:nvSpPr>
        <p:spPr>
          <a:xfrm>
            <a:off x="994648" y="5743839"/>
            <a:ext cx="10496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dirty="0"/>
              <a:t>Kısaltmaların sonundaki «K» harfi «Ke» olarak seslendirilir.</a:t>
            </a:r>
          </a:p>
        </p:txBody>
      </p:sp>
    </p:spTree>
    <p:extLst>
      <p:ext uri="{BB962C8B-B14F-4D97-AF65-F5344CB8AC3E}">
        <p14:creationId xmlns:p14="http://schemas.microsoft.com/office/powerpoint/2010/main" val="84224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 fontScale="90000"/>
          </a:bodyPr>
          <a:lstStyle/>
          <a:p>
            <a:r>
              <a:rPr lang="tr-TR" b="1" dirty="0"/>
              <a:t>3. Küçük harfle yapılan kısaltmalara getirilen ekler sözcüğün okunuşuna göre getirilir.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6718" y="1147602"/>
            <a:ext cx="6275035" cy="4893861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Kg’dan (kilogramdan)</a:t>
            </a:r>
          </a:p>
          <a:p>
            <a:pPr lvl="0"/>
            <a:r>
              <a:rPr lang="tr-TR" sz="2400" dirty="0"/>
              <a:t>Cm’yi (santimetreyi)</a:t>
            </a:r>
          </a:p>
          <a:p>
            <a:pPr lvl="0"/>
            <a:r>
              <a:rPr lang="tr-TR" sz="2400" dirty="0"/>
              <a:t>Vb.leri (ve </a:t>
            </a:r>
            <a:r>
              <a:rPr lang="tr-TR" sz="2400" dirty="0" err="1"/>
              <a:t>benzerileri</a:t>
            </a:r>
            <a:r>
              <a:rPr lang="tr-TR" sz="2400" dirty="0"/>
              <a:t>)</a:t>
            </a:r>
          </a:p>
          <a:p>
            <a:pPr lvl="0"/>
            <a:r>
              <a:rPr lang="tr-TR" sz="2400" dirty="0"/>
              <a:t>İng.yi (İngilizceyi)</a:t>
            </a:r>
          </a:p>
          <a:p>
            <a:pPr lvl="0"/>
            <a:r>
              <a:rPr lang="tr-TR" sz="2400" dirty="0"/>
              <a:t>Alm.dan (Almancadan)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3481D235-C50D-4EA8-9FFC-5915DEB3320C}"/>
              </a:ext>
            </a:extLst>
          </p:cNvPr>
          <p:cNvSpPr txBox="1"/>
          <p:nvPr/>
        </p:nvSpPr>
        <p:spPr>
          <a:xfrm>
            <a:off x="994648" y="5743839"/>
            <a:ext cx="10496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dirty="0"/>
              <a:t>Sonunda nokta bulunan kısaltmalara getirilen ekler, tekrar kesme işaretiyle ayrılmaz.</a:t>
            </a:r>
          </a:p>
        </p:txBody>
      </p:sp>
    </p:spTree>
    <p:extLst>
      <p:ext uri="{BB962C8B-B14F-4D97-AF65-F5344CB8AC3E}">
        <p14:creationId xmlns:p14="http://schemas.microsoft.com/office/powerpoint/2010/main" val="246205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BF21D77-75B1-4182-BB5D-D3CD27306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solidFill>
                  <a:schemeClr val="bg2"/>
                </a:solidFill>
              </a:rPr>
              <a:t>YAZIM KURALLARI</a:t>
            </a:r>
          </a:p>
        </p:txBody>
      </p:sp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7167ABD2-2BEA-4DC7-ACF9-7832AD9AB1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4869096"/>
              </p:ext>
            </p:extLst>
          </p:nvPr>
        </p:nvGraphicFramePr>
        <p:xfrm>
          <a:off x="1279525" y="2190750"/>
          <a:ext cx="9629775" cy="3986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2611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6B791A4-BE62-457F-B015-CD2313A7BF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76B791A4-BE62-457F-B015-CD2313A7BF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85497C4-9481-4235-9FC6-2B9BD5CA3A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graphicEl>
                                              <a:dgm id="{685497C4-9481-4235-9FC6-2B9BD5CA3A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F7A7D06-E2C6-4E02-B88A-86288B604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BF7A7D06-E2C6-4E02-B88A-86288B6047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7226ED-AE0E-4F0A-AF3B-44663097A7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467226ED-AE0E-4F0A-AF3B-44663097A7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8E90EE9-F113-45C9-B3E4-6AAC42F1AD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D8E90EE9-F113-45C9-B3E4-6AAC42F1AD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 fontScale="90000"/>
          </a:bodyPr>
          <a:lstStyle/>
          <a:p>
            <a:r>
              <a:rPr lang="tr-TR" b="1" dirty="0"/>
              <a:t>4. Numara sözünün kısaltması da kelime gibi okunduğundan getirilecek olan ek, okunuşa göre getirilecektir.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3553" y="1147602"/>
            <a:ext cx="6275035" cy="4893861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No.lu</a:t>
            </a:r>
          </a:p>
          <a:p>
            <a:pPr lvl="0"/>
            <a:r>
              <a:rPr lang="tr-TR" sz="2400" dirty="0" err="1"/>
              <a:t>No.suz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18229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KISALTMALARIN YAZILIŞI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EE2389FB-AC17-4887-8093-AE38D49827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5074" y="4597500"/>
            <a:ext cx="2161115" cy="21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07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>
            <a:extLst>
              <a:ext uri="{FF2B5EF4-FFF2-40B4-BE49-F238E27FC236}">
                <a16:creationId xmlns:a16="http://schemas.microsoft.com/office/drawing/2014/main" id="{AA6F97E0-5B88-4A6F-85BD-390B0150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736" y="1"/>
            <a:ext cx="7350289" cy="4280452"/>
          </a:xfrm>
        </p:spPr>
        <p:txBody>
          <a:bodyPr anchor="ctr">
            <a:norm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DA/DE BAĞLACININ YAZILIŞI</a:t>
            </a:r>
          </a:p>
        </p:txBody>
      </p:sp>
    </p:spTree>
    <p:extLst>
      <p:ext uri="{BB962C8B-B14F-4D97-AF65-F5344CB8AC3E}">
        <p14:creationId xmlns:p14="http://schemas.microsoft.com/office/powerpoint/2010/main" val="1490174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1. Bağlaç olan “da/de” her zaman ayrı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868557"/>
            <a:ext cx="6275035" cy="132521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Cümleden çıkarıldığında cümlenin anlamı bozulmaz.</a:t>
            </a:r>
          </a:p>
        </p:txBody>
      </p:sp>
      <p:sp>
        <p:nvSpPr>
          <p:cNvPr id="6" name="İçerik Yer Tutucusu 4">
            <a:extLst>
              <a:ext uri="{FF2B5EF4-FFF2-40B4-BE49-F238E27FC236}">
                <a16:creationId xmlns:a16="http://schemas.microsoft.com/office/drawing/2014/main" id="{87733F40-6D23-4F62-8928-169F1368F68D}"/>
              </a:ext>
            </a:extLst>
          </p:cNvPr>
          <p:cNvSpPr txBox="1">
            <a:spLocks/>
          </p:cNvSpPr>
          <p:nvPr/>
        </p:nvSpPr>
        <p:spPr>
          <a:xfrm>
            <a:off x="5109983" y="3001618"/>
            <a:ext cx="6275035" cy="1325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“Ya da” her zaman ayrı yazılır.</a:t>
            </a:r>
          </a:p>
        </p:txBody>
      </p:sp>
      <p:sp>
        <p:nvSpPr>
          <p:cNvPr id="7" name="İçerik Yer Tutucusu 4">
            <a:extLst>
              <a:ext uri="{FF2B5EF4-FFF2-40B4-BE49-F238E27FC236}">
                <a16:creationId xmlns:a16="http://schemas.microsoft.com/office/drawing/2014/main" id="{FC5CF43D-B7AF-44DA-AFF0-D8BD29B7E828}"/>
              </a:ext>
            </a:extLst>
          </p:cNvPr>
          <p:cNvSpPr txBox="1">
            <a:spLocks/>
          </p:cNvSpPr>
          <p:nvPr/>
        </p:nvSpPr>
        <p:spPr>
          <a:xfrm>
            <a:off x="5109983" y="4326835"/>
            <a:ext cx="6275035" cy="1325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«-ta/-te» biçiminde yazılışı yoktur.</a:t>
            </a:r>
          </a:p>
        </p:txBody>
      </p:sp>
    </p:spTree>
    <p:extLst>
      <p:ext uri="{BB962C8B-B14F-4D97-AF65-F5344CB8AC3E}">
        <p14:creationId xmlns:p14="http://schemas.microsoft.com/office/powerpoint/2010/main" val="292013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1. Bağlaç olan “da/de” her zaman ayrı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9496" y="1593454"/>
            <a:ext cx="6275035" cy="4656426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Çarşıya gitmişken Mehmet Efendi’nin dükkânına </a:t>
            </a:r>
            <a:r>
              <a:rPr lang="tr-TR" sz="2400" b="1" dirty="0">
                <a:solidFill>
                  <a:srgbClr val="00B050"/>
                </a:solidFill>
              </a:rPr>
              <a:t>da</a:t>
            </a:r>
            <a:r>
              <a:rPr lang="tr-TR" sz="2400" dirty="0"/>
              <a:t> uğradım.</a:t>
            </a:r>
          </a:p>
          <a:p>
            <a:r>
              <a:rPr lang="tr-TR" sz="2400" dirty="0"/>
              <a:t>Durumu ona </a:t>
            </a:r>
            <a:r>
              <a:rPr lang="tr-TR" sz="2400" b="1" dirty="0">
                <a:solidFill>
                  <a:srgbClr val="00B050"/>
                </a:solidFill>
              </a:rPr>
              <a:t>da</a:t>
            </a:r>
            <a:r>
              <a:rPr lang="tr-TR" sz="2400" dirty="0"/>
              <a:t> bildirdim.</a:t>
            </a:r>
          </a:p>
          <a:p>
            <a:r>
              <a:rPr lang="tr-TR" sz="2400" dirty="0"/>
              <a:t>Düğüne kardeşi </a:t>
            </a:r>
            <a:r>
              <a:rPr lang="tr-TR" sz="2400" b="1" dirty="0">
                <a:solidFill>
                  <a:srgbClr val="00B050"/>
                </a:solidFill>
              </a:rPr>
              <a:t>de</a:t>
            </a:r>
            <a:r>
              <a:rPr lang="tr-TR" sz="2400" dirty="0"/>
              <a:t> gelecekmiş.</a:t>
            </a:r>
          </a:p>
          <a:p>
            <a:r>
              <a:rPr lang="tr-TR" sz="2400" dirty="0"/>
              <a:t>O filmi </a:t>
            </a:r>
            <a:r>
              <a:rPr lang="tr-TR" sz="2400" b="1" dirty="0">
                <a:solidFill>
                  <a:srgbClr val="00B050"/>
                </a:solidFill>
              </a:rPr>
              <a:t>de</a:t>
            </a:r>
            <a:r>
              <a:rPr lang="tr-TR" sz="2400" dirty="0"/>
              <a:t> izlemek istiyorum.</a:t>
            </a:r>
          </a:p>
          <a:p>
            <a:r>
              <a:rPr lang="tr-TR" sz="2400" dirty="0"/>
              <a:t>Gitmek </a:t>
            </a:r>
            <a:r>
              <a:rPr lang="tr-TR" sz="2400" b="1" dirty="0">
                <a:solidFill>
                  <a:srgbClr val="00B050"/>
                </a:solidFill>
              </a:rPr>
              <a:t>de</a:t>
            </a:r>
            <a:r>
              <a:rPr lang="tr-TR" sz="2400" dirty="0"/>
              <a:t> görmek </a:t>
            </a:r>
            <a:r>
              <a:rPr lang="tr-TR" sz="2400" b="1" dirty="0">
                <a:solidFill>
                  <a:srgbClr val="00B050"/>
                </a:solidFill>
              </a:rPr>
              <a:t>de</a:t>
            </a:r>
            <a:r>
              <a:rPr lang="tr-TR" sz="2400" dirty="0"/>
              <a:t> istemiyorum.</a:t>
            </a:r>
          </a:p>
          <a:p>
            <a:pPr lvl="0"/>
            <a:endParaRPr lang="tr-TR" sz="2400" dirty="0"/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2BED101E-4F94-40C5-B254-D38090C28A21}"/>
              </a:ext>
            </a:extLst>
          </p:cNvPr>
          <p:cNvSpPr/>
          <p:nvPr/>
        </p:nvSpPr>
        <p:spPr>
          <a:xfrm>
            <a:off x="6815591" y="2530274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006B6582-EA83-4022-91F9-36E42E2DCB46}"/>
              </a:ext>
            </a:extLst>
          </p:cNvPr>
          <p:cNvSpPr/>
          <p:nvPr/>
        </p:nvSpPr>
        <p:spPr>
          <a:xfrm>
            <a:off x="7120390" y="3107184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16B0C5E3-4AE7-4488-A3A2-7CFD0D0B0DD9}"/>
              </a:ext>
            </a:extLst>
          </p:cNvPr>
          <p:cNvSpPr/>
          <p:nvPr/>
        </p:nvSpPr>
        <p:spPr>
          <a:xfrm>
            <a:off x="7469579" y="3684094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4BC82ECF-4DF2-477E-8453-EAD0BB1D6805}"/>
              </a:ext>
            </a:extLst>
          </p:cNvPr>
          <p:cNvSpPr/>
          <p:nvPr/>
        </p:nvSpPr>
        <p:spPr>
          <a:xfrm>
            <a:off x="6460484" y="4828164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DCF406F-4969-498F-A1F2-3A622F074D06}"/>
              </a:ext>
            </a:extLst>
          </p:cNvPr>
          <p:cNvSpPr/>
          <p:nvPr/>
        </p:nvSpPr>
        <p:spPr>
          <a:xfrm>
            <a:off x="6380585" y="4225127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383F79E8-CBD0-425E-A858-85416514EF61}"/>
              </a:ext>
            </a:extLst>
          </p:cNvPr>
          <p:cNvSpPr/>
          <p:nvPr/>
        </p:nvSpPr>
        <p:spPr>
          <a:xfrm>
            <a:off x="7824686" y="4776464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508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2. Bulunma hâl eki olan “-da/-de” her zaman bitişik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868557"/>
            <a:ext cx="6275035" cy="132521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Cümleden çıkarıldığında cümlenin anlamı bozulur.</a:t>
            </a:r>
          </a:p>
        </p:txBody>
      </p:sp>
      <p:sp>
        <p:nvSpPr>
          <p:cNvPr id="6" name="İçerik Yer Tutucusu 4">
            <a:extLst>
              <a:ext uri="{FF2B5EF4-FFF2-40B4-BE49-F238E27FC236}">
                <a16:creationId xmlns:a16="http://schemas.microsoft.com/office/drawing/2014/main" id="{87733F40-6D23-4F62-8928-169F1368F68D}"/>
              </a:ext>
            </a:extLst>
          </p:cNvPr>
          <p:cNvSpPr txBox="1">
            <a:spLocks/>
          </p:cNvSpPr>
          <p:nvPr/>
        </p:nvSpPr>
        <p:spPr>
          <a:xfrm>
            <a:off x="5109983" y="3001618"/>
            <a:ext cx="6275035" cy="1325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Ünsüz uyumuna uyarak “-ta/-te” biçiminde de yazılabilir.</a:t>
            </a:r>
          </a:p>
        </p:txBody>
      </p:sp>
    </p:spTree>
    <p:extLst>
      <p:ext uri="{BB962C8B-B14F-4D97-AF65-F5344CB8AC3E}">
        <p14:creationId xmlns:p14="http://schemas.microsoft.com/office/powerpoint/2010/main" val="424735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2. Bulunma hâl eki olan “-da/-de” her zaman bitişik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413122"/>
            <a:ext cx="6275035" cy="4354305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Tezgâh</a:t>
            </a:r>
            <a:r>
              <a:rPr lang="tr-TR" sz="2400" b="1" dirty="0">
                <a:solidFill>
                  <a:srgbClr val="00B050"/>
                </a:solidFill>
              </a:rPr>
              <a:t>ta</a:t>
            </a:r>
            <a:r>
              <a:rPr lang="tr-TR" sz="2400" dirty="0"/>
              <a:t> iri balıklar vardı.</a:t>
            </a:r>
          </a:p>
          <a:p>
            <a:pPr lvl="0"/>
            <a:r>
              <a:rPr lang="tr-TR" sz="2400" dirty="0"/>
              <a:t>Eşyalarını araba</a:t>
            </a:r>
            <a:r>
              <a:rPr lang="tr-TR" sz="2400" b="1" dirty="0">
                <a:solidFill>
                  <a:srgbClr val="00B050"/>
                </a:solidFill>
              </a:rPr>
              <a:t>da</a:t>
            </a:r>
            <a:r>
              <a:rPr lang="tr-TR" sz="2400" dirty="0"/>
              <a:t> unutmuş.</a:t>
            </a:r>
          </a:p>
          <a:p>
            <a:pPr lvl="0"/>
            <a:r>
              <a:rPr lang="tr-TR" sz="2400" dirty="0"/>
              <a:t>Yurt</a:t>
            </a:r>
            <a:r>
              <a:rPr lang="tr-TR" sz="2400" b="1" dirty="0">
                <a:solidFill>
                  <a:srgbClr val="00B050"/>
                </a:solidFill>
              </a:rPr>
              <a:t>ta</a:t>
            </a:r>
            <a:r>
              <a:rPr lang="tr-TR" sz="2400" dirty="0"/>
              <a:t> sulh, cihan</a:t>
            </a:r>
            <a:r>
              <a:rPr lang="tr-TR" sz="2400" b="1" dirty="0">
                <a:solidFill>
                  <a:srgbClr val="00B050"/>
                </a:solidFill>
              </a:rPr>
              <a:t>da</a:t>
            </a:r>
            <a:r>
              <a:rPr lang="tr-TR" sz="2400" dirty="0"/>
              <a:t> sulh.</a:t>
            </a:r>
          </a:p>
          <a:p>
            <a:pPr lvl="0"/>
            <a:r>
              <a:rPr lang="tr-TR" sz="2400" dirty="0"/>
              <a:t>Cüzdanını ev</a:t>
            </a:r>
            <a:r>
              <a:rPr lang="tr-TR" sz="2400" b="1" dirty="0">
                <a:solidFill>
                  <a:srgbClr val="00B050"/>
                </a:solidFill>
              </a:rPr>
              <a:t>de</a:t>
            </a:r>
            <a:r>
              <a:rPr lang="tr-TR" sz="2400" dirty="0"/>
              <a:t> unutmuş.</a:t>
            </a:r>
          </a:p>
          <a:p>
            <a:pPr lvl="0"/>
            <a:r>
              <a:rPr lang="tr-TR" sz="2400" dirty="0"/>
              <a:t>Bu akşam biz</a:t>
            </a:r>
            <a:r>
              <a:rPr lang="tr-TR" sz="2400" b="1" dirty="0">
                <a:solidFill>
                  <a:srgbClr val="00B050"/>
                </a:solidFill>
              </a:rPr>
              <a:t>de</a:t>
            </a:r>
            <a:r>
              <a:rPr lang="tr-TR" sz="2400" dirty="0"/>
              <a:t> kalacak.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E843BC3F-B503-4D0D-A108-334D8B3ABAB6}"/>
              </a:ext>
            </a:extLst>
          </p:cNvPr>
          <p:cNvSpPr/>
          <p:nvPr/>
        </p:nvSpPr>
        <p:spPr>
          <a:xfrm>
            <a:off x="6223245" y="2352025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D4FB3FF1-6B56-4745-8614-672ADFDCEB10}"/>
              </a:ext>
            </a:extLst>
          </p:cNvPr>
          <p:cNvSpPr/>
          <p:nvPr/>
        </p:nvSpPr>
        <p:spPr>
          <a:xfrm>
            <a:off x="7380301" y="2924860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4CCFEB5F-1D09-47F0-966A-E599C23FCC2A}"/>
              </a:ext>
            </a:extLst>
          </p:cNvPr>
          <p:cNvSpPr/>
          <p:nvPr/>
        </p:nvSpPr>
        <p:spPr>
          <a:xfrm>
            <a:off x="7557854" y="3462054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E538A119-3586-43B1-AE3C-7871517EFD34}"/>
              </a:ext>
            </a:extLst>
          </p:cNvPr>
          <p:cNvSpPr/>
          <p:nvPr/>
        </p:nvSpPr>
        <p:spPr>
          <a:xfrm>
            <a:off x="7034071" y="4586559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AD4C681A-5C16-40AC-88EE-FFE64C55C4A4}"/>
              </a:ext>
            </a:extLst>
          </p:cNvPr>
          <p:cNvSpPr/>
          <p:nvPr/>
        </p:nvSpPr>
        <p:spPr>
          <a:xfrm>
            <a:off x="5927323" y="3430338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1612CDCC-5326-402A-A1A5-F44DFF15AFC1}"/>
              </a:ext>
            </a:extLst>
          </p:cNvPr>
          <p:cNvSpPr/>
          <p:nvPr/>
        </p:nvSpPr>
        <p:spPr>
          <a:xfrm>
            <a:off x="6986724" y="3999989"/>
            <a:ext cx="355107" cy="3107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401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tr-TR" b="1" dirty="0"/>
              <a:t>LGS’de Çıkmış Sorular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458" y="2190749"/>
            <a:ext cx="10216334" cy="4520769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tr-TR" sz="2400" dirty="0"/>
              <a:t>1897 yılının Nisan ayı başlarında Ömer Şevki bey, oğlunu o günlerde subay çocukları için açılan Eyüp Sultan Askerî lisesinde özel bölüme yatılı olarak yerleştirir. Yeni usule göre öğretim yapılan bu okul da eğitim dili Fransızcaydı.</a:t>
            </a:r>
          </a:p>
          <a:p>
            <a:pPr marL="0" lvl="0" indent="0">
              <a:buNone/>
            </a:pPr>
            <a:endParaRPr lang="tr-TR" sz="2400" dirty="0"/>
          </a:p>
          <a:p>
            <a:pPr marL="0" lvl="0" indent="0">
              <a:buNone/>
            </a:pPr>
            <a:r>
              <a:rPr lang="tr-TR" sz="2400" b="1" dirty="0"/>
              <a:t>16. Bu metinde aşağıdakilerin hangisiyle ilgili bir yazım yanlışı </a:t>
            </a:r>
            <a:r>
              <a:rPr lang="tr-TR" sz="2400" b="1" u="sng" dirty="0"/>
              <a:t>yapılmamıştır</a:t>
            </a:r>
            <a:r>
              <a:rPr lang="tr-TR" sz="2400" b="1" dirty="0"/>
              <a:t>?</a:t>
            </a:r>
          </a:p>
          <a:p>
            <a:pPr marL="457200" lvl="0" indent="-457200">
              <a:buAutoNum type="alphaUcParenR"/>
            </a:pPr>
            <a:r>
              <a:rPr lang="tr-TR" sz="2400" dirty="0"/>
              <a:t>Kişi adlarından önce ve sonra gelen unvanlar, saygı sözleri</a:t>
            </a:r>
          </a:p>
          <a:p>
            <a:pPr marL="457200" lvl="0" indent="-457200">
              <a:buAutoNum type="alphaUcParenR"/>
            </a:pPr>
            <a:r>
              <a:rPr lang="tr-TR" sz="2400" dirty="0"/>
              <a:t>Belirli bir tarih bildiren ay ve gün adları</a:t>
            </a:r>
          </a:p>
          <a:p>
            <a:pPr marL="457200" lvl="0" indent="-457200">
              <a:buAutoNum type="alphaUcParenR"/>
            </a:pPr>
            <a:r>
              <a:rPr lang="tr-TR" sz="2400" dirty="0"/>
              <a:t>Bulunma durum eki «-da, -</a:t>
            </a:r>
            <a:r>
              <a:rPr lang="tr-TR" sz="2400" dirty="0" err="1"/>
              <a:t>de»nin</a:t>
            </a:r>
            <a:r>
              <a:rPr lang="tr-TR" sz="2400" dirty="0"/>
              <a:t> yazımı</a:t>
            </a:r>
          </a:p>
          <a:p>
            <a:pPr marL="457200" lvl="0" indent="-457200">
              <a:buAutoNum type="alphaUcParenR"/>
            </a:pPr>
            <a:r>
              <a:rPr lang="tr-TR" sz="2400" dirty="0"/>
              <a:t>Kurum, kuruluş ve kurul adları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5A087AE-9F9E-4705-B909-D7B222B43490}"/>
              </a:ext>
            </a:extLst>
          </p:cNvPr>
          <p:cNvSpPr txBox="1"/>
          <p:nvPr/>
        </p:nvSpPr>
        <p:spPr>
          <a:xfrm>
            <a:off x="9774315" y="6063449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/>
              <a:t>2018 LGS</a:t>
            </a: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E6821512-7434-455D-8970-14967B0C3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28" y="4877415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2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DA/DE BAĞLACININ YAZILIŞI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27491F94-5DF0-4C0D-A9CB-436F077C6C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5074" y="4597500"/>
            <a:ext cx="2161115" cy="21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6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>
            <a:extLst>
              <a:ext uri="{FF2B5EF4-FFF2-40B4-BE49-F238E27FC236}">
                <a16:creationId xmlns:a16="http://schemas.microsoft.com/office/drawing/2014/main" id="{AA6F97E0-5B88-4A6F-85BD-390B0150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736" y="1"/>
            <a:ext cx="7350289" cy="4280452"/>
          </a:xfrm>
        </p:spPr>
        <p:txBody>
          <a:bodyPr anchor="ctr">
            <a:norm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Kİ BAĞLACININ YAZILIŞI</a:t>
            </a:r>
          </a:p>
        </p:txBody>
      </p:sp>
    </p:spTree>
    <p:extLst>
      <p:ext uri="{BB962C8B-B14F-4D97-AF65-F5344CB8AC3E}">
        <p14:creationId xmlns:p14="http://schemas.microsoft.com/office/powerpoint/2010/main" val="3151180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>
            <a:extLst>
              <a:ext uri="{FF2B5EF4-FFF2-40B4-BE49-F238E27FC236}">
                <a16:creationId xmlns:a16="http://schemas.microsoft.com/office/drawing/2014/main" id="{AA6F97E0-5B88-4A6F-85BD-390B0150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736" y="1"/>
            <a:ext cx="7350289" cy="4280452"/>
          </a:xfrm>
        </p:spPr>
        <p:txBody>
          <a:bodyPr anchor="ctr">
            <a:norm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SAYILARIN YAZILIŞI</a:t>
            </a:r>
          </a:p>
        </p:txBody>
      </p:sp>
    </p:spTree>
    <p:extLst>
      <p:ext uri="{BB962C8B-B14F-4D97-AF65-F5344CB8AC3E}">
        <p14:creationId xmlns:p14="http://schemas.microsoft.com/office/powerpoint/2010/main" val="1613680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1. Bağlaç olan “ki” her zaman ayrı yazılır.</a:t>
            </a:r>
            <a:endParaRPr lang="tr-TR" dirty="0"/>
          </a:p>
        </p:txBody>
      </p:sp>
      <p:sp>
        <p:nvSpPr>
          <p:cNvPr id="6" name="İçerik Yer Tutucusu 4">
            <a:extLst>
              <a:ext uri="{FF2B5EF4-FFF2-40B4-BE49-F238E27FC236}">
                <a16:creationId xmlns:a16="http://schemas.microsoft.com/office/drawing/2014/main" id="{87733F40-6D23-4F62-8928-169F1368F68D}"/>
              </a:ext>
            </a:extLst>
          </p:cNvPr>
          <p:cNvSpPr txBox="1">
            <a:spLocks/>
          </p:cNvSpPr>
          <p:nvPr/>
        </p:nvSpPr>
        <p:spPr>
          <a:xfrm>
            <a:off x="5028334" y="2676821"/>
            <a:ext cx="6275035" cy="1835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«Ki» bağlacının olduğu sözcüğe «-</a:t>
            </a:r>
            <a:r>
              <a:rPr lang="tr-TR" sz="2400" dirty="0" err="1"/>
              <a:t>ler</a:t>
            </a:r>
            <a:r>
              <a:rPr lang="tr-TR" sz="2400" dirty="0"/>
              <a:t>» eki eklediğimiz zaman anlam bozulur.</a:t>
            </a:r>
          </a:p>
        </p:txBody>
      </p:sp>
    </p:spTree>
    <p:extLst>
      <p:ext uri="{BB962C8B-B14F-4D97-AF65-F5344CB8AC3E}">
        <p14:creationId xmlns:p14="http://schemas.microsoft.com/office/powerpoint/2010/main" val="278481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1. Bağlaç olan “ki” her zaman ayrı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789042"/>
            <a:ext cx="6275035" cy="400215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Sıkı giyin 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bu soğukta üşütme.</a:t>
            </a:r>
          </a:p>
          <a:p>
            <a:pPr lvl="0"/>
            <a:r>
              <a:rPr lang="tr-TR" sz="2400" dirty="0"/>
              <a:t>Kapıyı kapat 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içeriye toz girmesin.</a:t>
            </a:r>
          </a:p>
          <a:p>
            <a:pPr lvl="0"/>
            <a:r>
              <a:rPr lang="tr-TR" sz="2400" dirty="0"/>
              <a:t>Erken çıkalım 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yemeğe yetişelim.</a:t>
            </a:r>
          </a:p>
          <a:p>
            <a:pPr lvl="0"/>
            <a:r>
              <a:rPr lang="tr-TR" sz="2400" dirty="0"/>
              <a:t>Pencereyi aç 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içeriye hava girsin.</a:t>
            </a:r>
          </a:p>
          <a:p>
            <a:pPr lvl="0"/>
            <a:r>
              <a:rPr lang="tr-TR" sz="2400" dirty="0"/>
              <a:t>Neyse 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bir şekilde halledebildik.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0F2FA0D-1D8F-4E31-B083-A8142CAFE359}"/>
              </a:ext>
            </a:extLst>
          </p:cNvPr>
          <p:cNvSpPr txBox="1"/>
          <p:nvPr/>
        </p:nvSpPr>
        <p:spPr>
          <a:xfrm>
            <a:off x="10005133" y="2387588"/>
            <a:ext cx="2015231" cy="280506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 err="1"/>
              <a:t>Giyinkiler</a:t>
            </a:r>
            <a:endParaRPr lang="tr-TR" sz="2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 err="1"/>
              <a:t>Kapatkiler</a:t>
            </a:r>
            <a:endParaRPr lang="tr-TR" sz="2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 err="1"/>
              <a:t>Çıkalımkiler</a:t>
            </a:r>
            <a:endParaRPr lang="tr-TR" sz="2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 err="1"/>
              <a:t>Açkiler</a:t>
            </a:r>
            <a:endParaRPr lang="tr-TR" sz="2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 err="1"/>
              <a:t>Neysekiler</a:t>
            </a:r>
            <a:endParaRPr lang="tr-TR" sz="2400" dirty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6E006EA-99C0-414E-BA87-74529E334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663" y="5292591"/>
            <a:ext cx="1083926" cy="99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17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>
                <a:solidFill>
                  <a:srgbClr val="FF0000"/>
                </a:solidFill>
              </a:rPr>
              <a:t>Not: </a:t>
            </a:r>
            <a:r>
              <a:rPr lang="tr-TR" b="1" dirty="0"/>
              <a:t>Bağlaç olan «</a:t>
            </a:r>
            <a:r>
              <a:rPr lang="tr-TR" b="1" dirty="0" err="1"/>
              <a:t>ki»nin</a:t>
            </a:r>
            <a:r>
              <a:rPr lang="tr-TR" b="1" dirty="0"/>
              <a:t> kalıplaşmış olarak bitişik yazıldığı durumlar vardır.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789042"/>
            <a:ext cx="6275035" cy="5068958"/>
          </a:xfrm>
        </p:spPr>
        <p:txBody>
          <a:bodyPr>
            <a:normAutofit/>
          </a:bodyPr>
          <a:lstStyle/>
          <a:p>
            <a:pPr lvl="0"/>
            <a:r>
              <a:rPr lang="tr-TR" sz="2400" b="1" dirty="0">
                <a:solidFill>
                  <a:srgbClr val="FF0000"/>
                </a:solidFill>
              </a:rPr>
              <a:t>S</a:t>
            </a:r>
            <a:r>
              <a:rPr lang="tr-TR" sz="2400" dirty="0"/>
              <a:t>anki</a:t>
            </a:r>
          </a:p>
          <a:p>
            <a:pPr lvl="0"/>
            <a:r>
              <a:rPr lang="tr-TR" sz="2400" b="1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llaki</a:t>
            </a:r>
          </a:p>
          <a:p>
            <a:pPr lvl="0"/>
            <a:r>
              <a:rPr lang="tr-TR" sz="2400" b="1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ademki</a:t>
            </a:r>
          </a:p>
          <a:p>
            <a:pPr lvl="0"/>
            <a:r>
              <a:rPr lang="tr-TR" sz="2400" b="1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elki</a:t>
            </a:r>
          </a:p>
          <a:p>
            <a:pPr lvl="0"/>
            <a:r>
              <a:rPr lang="tr-TR" sz="2400" b="1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ysaki</a:t>
            </a:r>
          </a:p>
          <a:p>
            <a:pPr lvl="0"/>
            <a:r>
              <a:rPr lang="tr-TR" sz="2400" b="1" dirty="0">
                <a:solidFill>
                  <a:srgbClr val="FF0000"/>
                </a:solidFill>
              </a:rPr>
              <a:t>H</a:t>
            </a:r>
            <a:r>
              <a:rPr lang="tr-TR" sz="2400" dirty="0"/>
              <a:t>âlbuki</a:t>
            </a:r>
          </a:p>
          <a:p>
            <a:pPr lvl="0"/>
            <a:r>
              <a:rPr lang="tr-TR" sz="2400" b="1" dirty="0">
                <a:solidFill>
                  <a:srgbClr val="FF0000"/>
                </a:solidFill>
              </a:rPr>
              <a:t>Ç</a:t>
            </a:r>
            <a:r>
              <a:rPr lang="tr-TR" sz="2400" dirty="0"/>
              <a:t>ünkü</a:t>
            </a:r>
          </a:p>
          <a:p>
            <a:pPr lvl="0"/>
            <a:r>
              <a:rPr lang="tr-TR" sz="2400" b="1" dirty="0">
                <a:solidFill>
                  <a:srgbClr val="FF0000"/>
                </a:solidFill>
              </a:rPr>
              <a:t>A</a:t>
            </a:r>
          </a:p>
          <a:p>
            <a:pPr lvl="0"/>
            <a:r>
              <a:rPr lang="tr-TR" sz="2400" b="1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eğerki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4BF44D59-BC14-4C07-879A-BF9375C89CE3}"/>
              </a:ext>
            </a:extLst>
          </p:cNvPr>
          <p:cNvSpPr txBox="1"/>
          <p:nvPr/>
        </p:nvSpPr>
        <p:spPr>
          <a:xfrm>
            <a:off x="3777605" y="755374"/>
            <a:ext cx="3617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>
                <a:solidFill>
                  <a:schemeClr val="bg2"/>
                </a:solidFill>
              </a:rPr>
              <a:t>SİMBOHÇAM</a:t>
            </a:r>
          </a:p>
        </p:txBody>
      </p:sp>
    </p:spTree>
    <p:extLst>
      <p:ext uri="{BB962C8B-B14F-4D97-AF65-F5344CB8AC3E}">
        <p14:creationId xmlns:p14="http://schemas.microsoft.com/office/powerpoint/2010/main" val="27435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2. Zamir olan “ki” her zaman bitişik yazılır. </a:t>
            </a:r>
            <a:endParaRPr lang="tr-TR" dirty="0"/>
          </a:p>
        </p:txBody>
      </p:sp>
      <p:sp>
        <p:nvSpPr>
          <p:cNvPr id="6" name="İçerik Yer Tutucusu 4">
            <a:extLst>
              <a:ext uri="{FF2B5EF4-FFF2-40B4-BE49-F238E27FC236}">
                <a16:creationId xmlns:a16="http://schemas.microsoft.com/office/drawing/2014/main" id="{87733F40-6D23-4F62-8928-169F1368F68D}"/>
              </a:ext>
            </a:extLst>
          </p:cNvPr>
          <p:cNvSpPr txBox="1">
            <a:spLocks/>
          </p:cNvSpPr>
          <p:nvPr/>
        </p:nvSpPr>
        <p:spPr>
          <a:xfrm>
            <a:off x="5162992" y="2931924"/>
            <a:ext cx="6275035" cy="1325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«Ki» olan sözcüğe «-</a:t>
            </a:r>
            <a:r>
              <a:rPr lang="tr-TR" sz="2400" dirty="0" err="1"/>
              <a:t>ler</a:t>
            </a:r>
            <a:r>
              <a:rPr lang="tr-TR" sz="2400" dirty="0"/>
              <a:t>» eki eklediğimiz zaman anlam bozulmaz.</a:t>
            </a:r>
          </a:p>
        </p:txBody>
      </p:sp>
    </p:spTree>
    <p:extLst>
      <p:ext uri="{BB962C8B-B14F-4D97-AF65-F5344CB8AC3E}">
        <p14:creationId xmlns:p14="http://schemas.microsoft.com/office/powerpoint/2010/main" val="37822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2. Zamir olan “ki” her zaman bitişik yazılır. 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789043"/>
            <a:ext cx="6275035" cy="3608580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Kalemtıraşım kaybolunca senin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ni aldım.</a:t>
            </a:r>
          </a:p>
          <a:p>
            <a:pPr lvl="0"/>
            <a:r>
              <a:rPr lang="tr-TR" sz="2400" dirty="0"/>
              <a:t>Komşumuzun arabası yeni, bizim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ise eski.</a:t>
            </a:r>
          </a:p>
          <a:p>
            <a:pPr lvl="0"/>
            <a:r>
              <a:rPr lang="tr-TR" sz="2400" dirty="0"/>
              <a:t>Telefonumun şarjı bitti, senin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yanında mı?</a:t>
            </a:r>
          </a:p>
          <a:p>
            <a:pPr lvl="0"/>
            <a:r>
              <a:rPr lang="tr-TR" sz="2400" dirty="0"/>
              <a:t>Kalemin yoksa benim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ni alabilirsin.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079E33C-ACC8-4EAA-B321-76453D422C09}"/>
              </a:ext>
            </a:extLst>
          </p:cNvPr>
          <p:cNvSpPr txBox="1"/>
          <p:nvPr/>
        </p:nvSpPr>
        <p:spPr>
          <a:xfrm>
            <a:off x="6729273" y="4935479"/>
            <a:ext cx="2015231" cy="1697068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/>
              <a:t>Seninkiler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/>
              <a:t>Bizimkiler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/>
              <a:t>Benimkiler 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1594F99-59D6-4523-9E50-B2EF2ED4C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747" y="5186989"/>
            <a:ext cx="1194047" cy="119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4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3. Sıfat yapan “ki” her zaman bitişik yazılır. </a:t>
            </a:r>
            <a:endParaRPr lang="tr-TR" dirty="0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4CC89A10-1A25-4956-9473-CD4D52360185}"/>
              </a:ext>
            </a:extLst>
          </p:cNvPr>
          <p:cNvSpPr/>
          <p:nvPr/>
        </p:nvSpPr>
        <p:spPr>
          <a:xfrm>
            <a:off x="5250460" y="317903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tr-TR" sz="2400" dirty="0"/>
              <a:t>«Ki» olan sözcüğe «-</a:t>
            </a:r>
            <a:r>
              <a:rPr lang="tr-TR" sz="2400" dirty="0" err="1"/>
              <a:t>ler</a:t>
            </a:r>
            <a:r>
              <a:rPr lang="tr-TR" sz="2400" dirty="0"/>
              <a:t>» eki eklediğimiz zaman anlam bozulmaz.</a:t>
            </a:r>
          </a:p>
        </p:txBody>
      </p:sp>
    </p:spTree>
    <p:extLst>
      <p:ext uri="{BB962C8B-B14F-4D97-AF65-F5344CB8AC3E}">
        <p14:creationId xmlns:p14="http://schemas.microsoft.com/office/powerpoint/2010/main" val="34336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/>
          <a:lstStyle/>
          <a:p>
            <a:r>
              <a:rPr lang="tr-TR" b="1" dirty="0"/>
              <a:t>3. Sıfat yapan “ki” her zaman bitişik yazılır. 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5584" y="1398426"/>
            <a:ext cx="6275035" cy="3608580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Yarın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sınava hazır mısın?</a:t>
            </a:r>
          </a:p>
          <a:p>
            <a:pPr lvl="0"/>
            <a:r>
              <a:rPr lang="tr-TR" sz="2400" dirty="0"/>
              <a:t>Akşam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maç çok çekişmeli geçti.</a:t>
            </a:r>
          </a:p>
          <a:p>
            <a:pPr lvl="0"/>
            <a:r>
              <a:rPr lang="tr-TR" sz="2400" dirty="0"/>
              <a:t>Sokakta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çocuklar çok gürültü yapıyor.</a:t>
            </a:r>
          </a:p>
          <a:p>
            <a:pPr lvl="0"/>
            <a:r>
              <a:rPr lang="tr-TR" sz="2400" dirty="0"/>
              <a:t>Sınıfta</a:t>
            </a:r>
            <a:r>
              <a:rPr lang="tr-TR" sz="2400" b="1" dirty="0">
                <a:solidFill>
                  <a:srgbClr val="00B050"/>
                </a:solidFill>
              </a:rPr>
              <a:t>ki</a:t>
            </a:r>
            <a:r>
              <a:rPr lang="tr-TR" sz="2400" dirty="0"/>
              <a:t> öğrencileri dışarıya çıkardık.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04399059-6B56-400D-9544-88EE8A487F89}"/>
              </a:ext>
            </a:extLst>
          </p:cNvPr>
          <p:cNvSpPr txBox="1"/>
          <p:nvPr/>
        </p:nvSpPr>
        <p:spPr>
          <a:xfrm>
            <a:off x="6596107" y="4499688"/>
            <a:ext cx="2015231" cy="225106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/>
              <a:t>Yarınkiler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/>
              <a:t>Akşamkiler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/>
              <a:t>Sokaktakiler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400" dirty="0"/>
              <a:t>Sınıftakiler 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85DE3F5B-B7A6-48B1-AE1F-320EC0A7D7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625" y="5028198"/>
            <a:ext cx="1194047" cy="119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3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Kİ BAĞLACININ YAZILIŞI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66536BA1-2E94-424C-B09A-1EE69B1843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5074" y="4597500"/>
            <a:ext cx="2161115" cy="21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4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>
            <a:extLst>
              <a:ext uri="{FF2B5EF4-FFF2-40B4-BE49-F238E27FC236}">
                <a16:creationId xmlns:a16="http://schemas.microsoft.com/office/drawing/2014/main" id="{AA6F97E0-5B88-4A6F-85BD-390B0150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736" y="1"/>
            <a:ext cx="7350289" cy="4280452"/>
          </a:xfrm>
        </p:spPr>
        <p:txBody>
          <a:bodyPr anchor="ctr">
            <a:norm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BİRLEŞİK SÖZCÜKLERİN YAZILIŞI</a:t>
            </a:r>
          </a:p>
        </p:txBody>
      </p:sp>
    </p:spTree>
    <p:extLst>
      <p:ext uri="{BB962C8B-B14F-4D97-AF65-F5344CB8AC3E}">
        <p14:creationId xmlns:p14="http://schemas.microsoft.com/office/powerpoint/2010/main" val="1865744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E46C2030-4A6B-4147-B41B-59435F38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bg2"/>
                </a:solidFill>
              </a:rPr>
              <a:t>Birleşik Sözcükler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F6E31D2-0FED-4A31-9BF5-DB1382E05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En az iki sözcüğün, yeni bir kavramı karşılamak amacıyla bir araya gelmesi sonucu oluşan sözcüklere </a:t>
            </a:r>
            <a:r>
              <a:rPr lang="tr-TR" sz="2400" b="1" i="1" dirty="0">
                <a:solidFill>
                  <a:srgbClr val="FF0000"/>
                </a:solidFill>
              </a:rPr>
              <a:t>birleşik sözcükler </a:t>
            </a:r>
            <a:r>
              <a:rPr lang="tr-TR" sz="2400" dirty="0"/>
              <a:t>denir.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id="{3A1A3CC3-E73F-4B3B-84BB-711A0202D6E5}"/>
              </a:ext>
            </a:extLst>
          </p:cNvPr>
          <p:cNvSpPr txBox="1">
            <a:spLocks/>
          </p:cNvSpPr>
          <p:nvPr/>
        </p:nvSpPr>
        <p:spPr>
          <a:xfrm>
            <a:off x="5109983" y="4341745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tr-TR" sz="2400" dirty="0"/>
              <a:t>Birleşik sözcükler bitişik veya ayrı yazılabilir.</a:t>
            </a:r>
          </a:p>
        </p:txBody>
      </p:sp>
    </p:spTree>
    <p:extLst>
      <p:ext uri="{BB962C8B-B14F-4D97-AF65-F5344CB8AC3E}">
        <p14:creationId xmlns:p14="http://schemas.microsoft.com/office/powerpoint/2010/main" val="29959355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/>
              <a:t>1. Sayılar metin içerisinde yazıyla ve her rakamı ayrı olacak şekilde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8334" y="969563"/>
            <a:ext cx="6275035" cy="5608790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Bin yıldan beri</a:t>
            </a:r>
          </a:p>
          <a:p>
            <a:pPr lvl="0"/>
            <a:r>
              <a:rPr lang="tr-TR" sz="2400" dirty="0"/>
              <a:t>On dört gün</a:t>
            </a:r>
          </a:p>
          <a:p>
            <a:pPr lvl="0"/>
            <a:r>
              <a:rPr lang="tr-TR" sz="2400" dirty="0"/>
              <a:t>Haftanın beşinci günü</a:t>
            </a:r>
          </a:p>
          <a:p>
            <a:pPr lvl="0"/>
            <a:r>
              <a:rPr lang="tr-TR" sz="2400" dirty="0"/>
              <a:t>Üç ayda bir</a:t>
            </a:r>
          </a:p>
          <a:p>
            <a:pPr lvl="0"/>
            <a:r>
              <a:rPr lang="tr-TR" sz="2400" dirty="0"/>
              <a:t>İki hafta sonra</a:t>
            </a:r>
          </a:p>
          <a:p>
            <a:pPr lvl="0"/>
            <a:r>
              <a:rPr lang="tr-TR" sz="2400" dirty="0"/>
              <a:t>Dört yüz kırk iki kişi</a:t>
            </a:r>
          </a:p>
        </p:txBody>
      </p:sp>
    </p:spTree>
    <p:extLst>
      <p:ext uri="{BB962C8B-B14F-4D97-AF65-F5344CB8AC3E}">
        <p14:creationId xmlns:p14="http://schemas.microsoft.com/office/powerpoint/2010/main" val="402354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AF3EA44-937F-4071-BC30-E2824EA2AAAD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0" y="1485900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Resim 5">
            <a:extLst>
              <a:ext uri="{FF2B5EF4-FFF2-40B4-BE49-F238E27FC236}">
                <a16:creationId xmlns:a16="http://schemas.microsoft.com/office/drawing/2014/main" id="{8E053D01-9F16-4E6A-A282-D6704EE88F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7392" y="415787"/>
            <a:ext cx="3210339" cy="2140226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EE7C5A33-D990-4AB2-99F8-6795C606F1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857392" y="4434510"/>
            <a:ext cx="3210340" cy="2140226"/>
          </a:xfrm>
          <a:prstGeom prst="rect">
            <a:avLst/>
          </a:prstGeom>
        </p:spPr>
      </p:pic>
      <p:sp>
        <p:nvSpPr>
          <p:cNvPr id="10" name="Artı İşareti 9">
            <a:extLst>
              <a:ext uri="{FF2B5EF4-FFF2-40B4-BE49-F238E27FC236}">
                <a16:creationId xmlns:a16="http://schemas.microsoft.com/office/drawing/2014/main" id="{07CAF368-ECCE-474F-8941-AD0CD6C468B6}"/>
              </a:ext>
            </a:extLst>
          </p:cNvPr>
          <p:cNvSpPr/>
          <p:nvPr/>
        </p:nvSpPr>
        <p:spPr>
          <a:xfrm>
            <a:off x="2892718" y="2954483"/>
            <a:ext cx="1016674" cy="9369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şittir 10">
            <a:extLst>
              <a:ext uri="{FF2B5EF4-FFF2-40B4-BE49-F238E27FC236}">
                <a16:creationId xmlns:a16="http://schemas.microsoft.com/office/drawing/2014/main" id="{358B04D8-82DB-4ED1-BE28-A7E485E6BA9F}"/>
              </a:ext>
            </a:extLst>
          </p:cNvPr>
          <p:cNvSpPr/>
          <p:nvPr/>
        </p:nvSpPr>
        <p:spPr>
          <a:xfrm>
            <a:off x="5923722" y="3051540"/>
            <a:ext cx="1139687" cy="74287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E3F6A9C8-2BA4-482C-9745-02404C1925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05287" y="1603513"/>
            <a:ext cx="4489380" cy="3265004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:a16="http://schemas.microsoft.com/office/drawing/2014/main" id="{46C9FD13-5AF7-4F27-BE14-592EA4881A5A}"/>
              </a:ext>
            </a:extLst>
          </p:cNvPr>
          <p:cNvSpPr txBox="1"/>
          <p:nvPr/>
        </p:nvSpPr>
        <p:spPr>
          <a:xfrm>
            <a:off x="2508000" y="2589096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ÇANAK</a:t>
            </a:r>
            <a:endParaRPr lang="tr-TR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FF3E5C83-7E57-4DD7-8F18-197263414221}"/>
              </a:ext>
            </a:extLst>
          </p:cNvPr>
          <p:cNvSpPr txBox="1"/>
          <p:nvPr/>
        </p:nvSpPr>
        <p:spPr>
          <a:xfrm>
            <a:off x="2579420" y="3890041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KALE</a:t>
            </a:r>
            <a:endParaRPr lang="tr-TR" b="1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A4A88217-06F2-4207-A785-A7EE3F5A9FD4}"/>
              </a:ext>
            </a:extLst>
          </p:cNvPr>
          <p:cNvSpPr txBox="1"/>
          <p:nvPr/>
        </p:nvSpPr>
        <p:spPr>
          <a:xfrm>
            <a:off x="8705202" y="4986130"/>
            <a:ext cx="1958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ÇANAKKALE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51099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/>
      <p:bldP spid="17" grpId="0"/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AF3EA44-937F-4071-BC30-E2824EA2AAAD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0" y="1485900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Resim 5">
            <a:extLst>
              <a:ext uri="{FF2B5EF4-FFF2-40B4-BE49-F238E27FC236}">
                <a16:creationId xmlns:a16="http://schemas.microsoft.com/office/drawing/2014/main" id="{8E053D01-9F16-4E6A-A282-D6704EE88F6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857393" y="415787"/>
            <a:ext cx="3210339" cy="2140226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EE7C5A33-D990-4AB2-99F8-6795C606F18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857392" y="4434510"/>
            <a:ext cx="3210339" cy="2140226"/>
          </a:xfrm>
          <a:prstGeom prst="rect">
            <a:avLst/>
          </a:prstGeom>
        </p:spPr>
      </p:pic>
      <p:sp>
        <p:nvSpPr>
          <p:cNvPr id="10" name="Artı İşareti 9">
            <a:extLst>
              <a:ext uri="{FF2B5EF4-FFF2-40B4-BE49-F238E27FC236}">
                <a16:creationId xmlns:a16="http://schemas.microsoft.com/office/drawing/2014/main" id="{07CAF368-ECCE-474F-8941-AD0CD6C468B6}"/>
              </a:ext>
            </a:extLst>
          </p:cNvPr>
          <p:cNvSpPr/>
          <p:nvPr/>
        </p:nvSpPr>
        <p:spPr>
          <a:xfrm>
            <a:off x="2892718" y="2954483"/>
            <a:ext cx="1016674" cy="9369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şittir 10">
            <a:extLst>
              <a:ext uri="{FF2B5EF4-FFF2-40B4-BE49-F238E27FC236}">
                <a16:creationId xmlns:a16="http://schemas.microsoft.com/office/drawing/2014/main" id="{358B04D8-82DB-4ED1-BE28-A7E485E6BA9F}"/>
              </a:ext>
            </a:extLst>
          </p:cNvPr>
          <p:cNvSpPr/>
          <p:nvPr/>
        </p:nvSpPr>
        <p:spPr>
          <a:xfrm>
            <a:off x="5923722" y="3051540"/>
            <a:ext cx="1139687" cy="74287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E3F6A9C8-2BA4-482C-9745-02404C19256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383603" y="1603513"/>
            <a:ext cx="4332748" cy="3265004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:a16="http://schemas.microsoft.com/office/drawing/2014/main" id="{46C9FD13-5AF7-4F27-BE14-592EA4881A5A}"/>
              </a:ext>
            </a:extLst>
          </p:cNvPr>
          <p:cNvSpPr txBox="1"/>
          <p:nvPr/>
        </p:nvSpPr>
        <p:spPr>
          <a:xfrm>
            <a:off x="2508000" y="2589096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ASLAN</a:t>
            </a:r>
            <a:endParaRPr lang="tr-TR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FF3E5C83-7E57-4DD7-8F18-197263414221}"/>
              </a:ext>
            </a:extLst>
          </p:cNvPr>
          <p:cNvSpPr txBox="1"/>
          <p:nvPr/>
        </p:nvSpPr>
        <p:spPr>
          <a:xfrm>
            <a:off x="2579420" y="3890041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AĞIZ</a:t>
            </a:r>
            <a:endParaRPr lang="tr-TR" b="1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A4A88217-06F2-4207-A785-A7EE3F5A9FD4}"/>
              </a:ext>
            </a:extLst>
          </p:cNvPr>
          <p:cNvSpPr txBox="1"/>
          <p:nvPr/>
        </p:nvSpPr>
        <p:spPr>
          <a:xfrm>
            <a:off x="8705202" y="4986130"/>
            <a:ext cx="1958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ASLANAĞZI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22848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/>
      <p:bldP spid="17" grpId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etin kutusu 19">
            <a:extLst>
              <a:ext uri="{FF2B5EF4-FFF2-40B4-BE49-F238E27FC236}">
                <a16:creationId xmlns:a16="http://schemas.microsoft.com/office/drawing/2014/main" id="{5012A149-B256-4DD5-90B6-D01C882E2C47}"/>
              </a:ext>
            </a:extLst>
          </p:cNvPr>
          <p:cNvSpPr txBox="1"/>
          <p:nvPr/>
        </p:nvSpPr>
        <p:spPr>
          <a:xfrm>
            <a:off x="5157875" y="2126255"/>
            <a:ext cx="214685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</a:t>
            </a:r>
          </a:p>
          <a:p>
            <a:endParaRPr lang="tr-TR" dirty="0"/>
          </a:p>
          <a:p>
            <a:r>
              <a:rPr lang="tr-TR" sz="4000" b="1" dirty="0" err="1"/>
              <a:t>Sab</a:t>
            </a:r>
            <a:endParaRPr lang="tr-TR" sz="4000" b="1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223B00E5-8E3E-4E84-9A3A-4F7B60E0A423}"/>
              </a:ext>
            </a:extLst>
          </p:cNvPr>
          <p:cNvSpPr txBox="1"/>
          <p:nvPr/>
        </p:nvSpPr>
        <p:spPr>
          <a:xfrm>
            <a:off x="6065648" y="2690469"/>
            <a:ext cx="636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</a:rPr>
              <a:t>ı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6D0D3F13-E469-45E4-9B41-4DFE3ED60210}"/>
              </a:ext>
            </a:extLst>
          </p:cNvPr>
          <p:cNvSpPr txBox="1"/>
          <p:nvPr/>
        </p:nvSpPr>
        <p:spPr>
          <a:xfrm>
            <a:off x="6231301" y="2677632"/>
            <a:ext cx="30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4000" b="1" dirty="0"/>
              <a:t>r</a:t>
            </a:r>
            <a:endParaRPr lang="tr-TR" b="1" dirty="0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3DA280F4-83BD-400D-9379-13124B5DC4BA}"/>
              </a:ext>
            </a:extLst>
          </p:cNvPr>
          <p:cNvSpPr txBox="1"/>
          <p:nvPr/>
        </p:nvSpPr>
        <p:spPr>
          <a:xfrm>
            <a:off x="6591574" y="2711031"/>
            <a:ext cx="2146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+etmek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A8DCA6D4-182E-44F8-A0B0-29EDBA76A9A6}"/>
              </a:ext>
            </a:extLst>
          </p:cNvPr>
          <p:cNvSpPr txBox="1"/>
          <p:nvPr/>
        </p:nvSpPr>
        <p:spPr>
          <a:xfrm>
            <a:off x="8471735" y="2721114"/>
            <a:ext cx="4096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&gt; Sabretmek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629EC73B-6379-482D-90FE-507FCD801A71}"/>
              </a:ext>
            </a:extLst>
          </p:cNvPr>
          <p:cNvSpPr txBox="1"/>
          <p:nvPr/>
        </p:nvSpPr>
        <p:spPr>
          <a:xfrm>
            <a:off x="5157875" y="3983131"/>
            <a:ext cx="259265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</a:t>
            </a:r>
          </a:p>
          <a:p>
            <a:endParaRPr lang="tr-TR" dirty="0"/>
          </a:p>
          <a:p>
            <a:r>
              <a:rPr lang="tr-TR" sz="4000" b="1" dirty="0"/>
              <a:t>Hap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5651E4E3-B653-41D9-910D-79DB65B35265}"/>
              </a:ext>
            </a:extLst>
          </p:cNvPr>
          <p:cNvSpPr txBox="1"/>
          <p:nvPr/>
        </p:nvSpPr>
        <p:spPr>
          <a:xfrm>
            <a:off x="6097159" y="4577990"/>
            <a:ext cx="768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</a:rPr>
              <a:t>i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13B9493C-7F75-4B19-9644-DE57B5EA341C}"/>
              </a:ext>
            </a:extLst>
          </p:cNvPr>
          <p:cNvSpPr txBox="1"/>
          <p:nvPr/>
        </p:nvSpPr>
        <p:spPr>
          <a:xfrm>
            <a:off x="6223504" y="4557823"/>
            <a:ext cx="3680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4000" b="1" dirty="0"/>
              <a:t>s</a:t>
            </a:r>
            <a:endParaRPr lang="tr-TR" b="1" dirty="0"/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847E028C-035E-444F-949B-A329086BC4D9}"/>
              </a:ext>
            </a:extLst>
          </p:cNvPr>
          <p:cNvSpPr txBox="1"/>
          <p:nvPr/>
        </p:nvSpPr>
        <p:spPr>
          <a:xfrm>
            <a:off x="6566445" y="4567907"/>
            <a:ext cx="2522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+olmak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F5BD1F1C-4353-4633-AE28-040B44D914A4}"/>
              </a:ext>
            </a:extLst>
          </p:cNvPr>
          <p:cNvSpPr txBox="1"/>
          <p:nvPr/>
        </p:nvSpPr>
        <p:spPr>
          <a:xfrm>
            <a:off x="8428030" y="4553040"/>
            <a:ext cx="4096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&gt; Hapsolmak</a:t>
            </a:r>
          </a:p>
        </p:txBody>
      </p:sp>
      <p:sp>
        <p:nvSpPr>
          <p:cNvPr id="6" name="Başlık 5">
            <a:extLst>
              <a:ext uri="{FF2B5EF4-FFF2-40B4-BE49-F238E27FC236}">
                <a16:creationId xmlns:a16="http://schemas.microsoft.com/office/drawing/2014/main" id="{22FFBAE2-2624-49DB-982F-5B7C34C49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74" y="3429000"/>
            <a:ext cx="3501197" cy="1223298"/>
          </a:xfrm>
        </p:spPr>
        <p:txBody>
          <a:bodyPr/>
          <a:lstStyle/>
          <a:p>
            <a:r>
              <a:rPr lang="tr-TR" b="1" dirty="0"/>
              <a:t>1. Birleşme sırasında ses olayına uğrayan sözcükler bitişik yazılır.</a:t>
            </a:r>
            <a:endParaRPr lang="tr-TR" dirty="0"/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8BE494FD-378C-473B-8ECA-7EEEB871D796}"/>
              </a:ext>
            </a:extLst>
          </p:cNvPr>
          <p:cNvSpPr txBox="1"/>
          <p:nvPr/>
        </p:nvSpPr>
        <p:spPr>
          <a:xfrm>
            <a:off x="823377" y="5422675"/>
            <a:ext cx="214685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</a:t>
            </a:r>
          </a:p>
          <a:p>
            <a:endParaRPr lang="tr-TR" dirty="0"/>
          </a:p>
          <a:p>
            <a:r>
              <a:rPr lang="tr-TR" sz="4000" b="1" dirty="0"/>
              <a:t>His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8AB76F22-02BE-4E81-9B8D-6F820D7C11E1}"/>
              </a:ext>
            </a:extLst>
          </p:cNvPr>
          <p:cNvSpPr txBox="1"/>
          <p:nvPr/>
        </p:nvSpPr>
        <p:spPr>
          <a:xfrm>
            <a:off x="1663021" y="6012342"/>
            <a:ext cx="636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FEAA2A8D-B5E8-41FC-B1CE-D4BDD40B8D6E}"/>
              </a:ext>
            </a:extLst>
          </p:cNvPr>
          <p:cNvSpPr txBox="1"/>
          <p:nvPr/>
        </p:nvSpPr>
        <p:spPr>
          <a:xfrm>
            <a:off x="1991738" y="6012342"/>
            <a:ext cx="2034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+etmek</a:t>
            </a:r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5949E5DB-1052-4790-B9BB-AE028E637EF3}"/>
              </a:ext>
            </a:extLst>
          </p:cNvPr>
          <p:cNvSpPr txBox="1"/>
          <p:nvPr/>
        </p:nvSpPr>
        <p:spPr>
          <a:xfrm>
            <a:off x="3819909" y="5991685"/>
            <a:ext cx="3301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&gt; His</a:t>
            </a:r>
            <a:r>
              <a:rPr lang="tr-TR" sz="4000" b="1" dirty="0">
                <a:solidFill>
                  <a:srgbClr val="FF0000"/>
                </a:solidFill>
              </a:rPr>
              <a:t>s</a:t>
            </a:r>
            <a:r>
              <a:rPr lang="tr-TR" sz="4000" b="1" dirty="0"/>
              <a:t>etmek</a:t>
            </a:r>
          </a:p>
        </p:txBody>
      </p:sp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1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3.7037E-7 L -6.25E-7 -0.07222 " pathEditMode="relative" rAng="0" ptsTypes="AA">
                                      <p:cBhvr>
                                        <p:cTn id="2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79167E-6 7.40741E-7 L -4.79167E-6 -0.07222 " pathEditMode="relative" rAng="0" ptsTypes="AA">
                                      <p:cBhvr>
                                        <p:cTn id="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7 3.7037E-7 L -4.16667E-7 -0.07222 " pathEditMode="relative" rAng="0" ptsTypes="AA">
                                      <p:cBhvr>
                                        <p:cTn id="89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9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2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3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24" grpId="1"/>
      <p:bldP spid="25" grpId="0"/>
      <p:bldP spid="28" grpId="0"/>
      <p:bldP spid="29" grpId="0"/>
      <p:bldP spid="29" grpId="1"/>
      <p:bldP spid="30" grpId="0"/>
      <p:bldP spid="31" grpId="0"/>
      <p:bldP spid="32" grpId="0"/>
      <p:bldP spid="33" grpId="0"/>
      <p:bldP spid="3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135" y="2325521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/>
              <a:t>1. Birleşme sırasında ses olayına uğrayan sözcükler bitişik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842051"/>
            <a:ext cx="6275035" cy="4876801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Hapis + etmek &gt; Hapsetmek</a:t>
            </a:r>
          </a:p>
          <a:p>
            <a:pPr lvl="0"/>
            <a:r>
              <a:rPr lang="tr-TR" sz="2400" dirty="0"/>
              <a:t>Kayıt + olmak &gt; Kaydolmak</a:t>
            </a:r>
          </a:p>
          <a:p>
            <a:pPr lvl="0"/>
            <a:r>
              <a:rPr lang="tr-TR" sz="2400" dirty="0"/>
              <a:t>His + etmek &gt; Hissetmek</a:t>
            </a:r>
          </a:p>
          <a:p>
            <a:pPr lvl="0"/>
            <a:r>
              <a:rPr lang="tr-TR" sz="2400" dirty="0"/>
              <a:t>Af + etmek &gt; Affetmek</a:t>
            </a:r>
          </a:p>
          <a:p>
            <a:pPr lvl="0"/>
            <a:r>
              <a:rPr lang="tr-TR" sz="2400" dirty="0"/>
              <a:t>Ret + etmek &gt; Reddetmek</a:t>
            </a:r>
          </a:p>
          <a:p>
            <a:pPr lvl="0"/>
            <a:r>
              <a:rPr lang="tr-TR" sz="2400" dirty="0"/>
              <a:t>Kayın + ana &gt; Kaynana</a:t>
            </a:r>
          </a:p>
          <a:p>
            <a:pPr lvl="0"/>
            <a:r>
              <a:rPr lang="tr-TR" sz="2400" dirty="0"/>
              <a:t>Ne + için &gt; Niçin</a:t>
            </a:r>
          </a:p>
          <a:p>
            <a:pPr lvl="0"/>
            <a:r>
              <a:rPr lang="tr-TR" sz="2400" dirty="0"/>
              <a:t>Pazar + ertesi &gt; Pazartesi</a:t>
            </a:r>
          </a:p>
        </p:txBody>
      </p:sp>
    </p:spTree>
    <p:extLst>
      <p:ext uri="{BB962C8B-B14F-4D97-AF65-F5344CB8AC3E}">
        <p14:creationId xmlns:p14="http://schemas.microsoft.com/office/powerpoint/2010/main" val="257994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/>
              <a:t>2. Birleşme sırasında ses olayına uğramayan sözcükler ayrı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8334" y="1156132"/>
            <a:ext cx="6275035" cy="4876801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Arz + etmek &gt; Arz etmek</a:t>
            </a:r>
          </a:p>
          <a:p>
            <a:pPr lvl="0"/>
            <a:r>
              <a:rPr lang="tr-TR" sz="2400" dirty="0"/>
              <a:t>Fark + etmek &gt; Fark etmek</a:t>
            </a:r>
          </a:p>
          <a:p>
            <a:pPr lvl="0"/>
            <a:r>
              <a:rPr lang="tr-TR" sz="2400" dirty="0"/>
              <a:t>Terk + etmek &gt; Terk etmek</a:t>
            </a:r>
          </a:p>
          <a:p>
            <a:pPr lvl="0"/>
            <a:r>
              <a:rPr lang="tr-TR" sz="2400" dirty="0"/>
              <a:t>Yok + olmak &gt; Yok olmak</a:t>
            </a:r>
          </a:p>
          <a:p>
            <a:pPr lvl="0"/>
            <a:r>
              <a:rPr lang="tr-TR" sz="2400" dirty="0"/>
              <a:t>Kabul + etmek &gt; Kabul etmek</a:t>
            </a:r>
          </a:p>
        </p:txBody>
      </p:sp>
    </p:spTree>
    <p:extLst>
      <p:ext uri="{BB962C8B-B14F-4D97-AF65-F5344CB8AC3E}">
        <p14:creationId xmlns:p14="http://schemas.microsoft.com/office/powerpoint/2010/main" val="155002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pPr lvl="0"/>
            <a:r>
              <a:rPr lang="tr-TR" b="1" dirty="0"/>
              <a:t>3. Sözcüklerden ikisi de veya sadece ikincisi anlam kaybına uğrarsa bitişik yazılır. 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656522"/>
            <a:ext cx="6275035" cy="520147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Kuşburnu</a:t>
            </a:r>
          </a:p>
          <a:p>
            <a:pPr lvl="0"/>
            <a:r>
              <a:rPr lang="tr-TR" sz="2400" dirty="0"/>
              <a:t>Aslanağzı</a:t>
            </a:r>
          </a:p>
          <a:p>
            <a:pPr lvl="0"/>
            <a:r>
              <a:rPr lang="tr-TR" sz="2400" dirty="0"/>
              <a:t>Karafatma</a:t>
            </a:r>
          </a:p>
          <a:p>
            <a:pPr lvl="0"/>
            <a:r>
              <a:rPr lang="tr-TR" sz="2400" dirty="0"/>
              <a:t>Kedigözü</a:t>
            </a:r>
          </a:p>
          <a:p>
            <a:pPr lvl="0"/>
            <a:r>
              <a:rPr lang="tr-TR" sz="2400" dirty="0"/>
              <a:t>Kargaburnu</a:t>
            </a:r>
          </a:p>
          <a:p>
            <a:pPr lvl="0"/>
            <a:r>
              <a:rPr lang="tr-TR" sz="2400" dirty="0"/>
              <a:t>Balıksırtı</a:t>
            </a:r>
          </a:p>
          <a:p>
            <a:pPr lvl="0"/>
            <a:r>
              <a:rPr lang="tr-TR" sz="2400" dirty="0"/>
              <a:t>Kedidili</a:t>
            </a:r>
          </a:p>
          <a:p>
            <a:pPr lvl="0"/>
            <a:r>
              <a:rPr lang="tr-TR" sz="2400" dirty="0"/>
              <a:t>Samanyolu</a:t>
            </a:r>
          </a:p>
          <a:p>
            <a:pPr lvl="0"/>
            <a:r>
              <a:rPr lang="tr-TR" sz="2400" dirty="0"/>
              <a:t>Büyükayı</a:t>
            </a:r>
          </a:p>
        </p:txBody>
      </p:sp>
    </p:spTree>
    <p:extLst>
      <p:ext uri="{BB962C8B-B14F-4D97-AF65-F5344CB8AC3E}">
        <p14:creationId xmlns:p14="http://schemas.microsoft.com/office/powerpoint/2010/main" val="247708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 fontScale="90000"/>
          </a:bodyPr>
          <a:lstStyle/>
          <a:p>
            <a:pPr lvl="0"/>
            <a:r>
              <a:rPr lang="tr-TR" b="1" dirty="0"/>
              <a:t>4. Sözcüklerden ikisi de veya sadece ikincisi anlam kaybına uğramamışsa ayrı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789043"/>
            <a:ext cx="6275035" cy="5068956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Köpek balığı</a:t>
            </a:r>
          </a:p>
          <a:p>
            <a:pPr lvl="0"/>
            <a:r>
              <a:rPr lang="tr-TR" sz="2400" dirty="0"/>
              <a:t>Ardıç kuşu</a:t>
            </a:r>
          </a:p>
          <a:p>
            <a:pPr lvl="0"/>
            <a:r>
              <a:rPr lang="tr-TR" sz="2400" dirty="0"/>
              <a:t>Hamam böceği</a:t>
            </a:r>
          </a:p>
          <a:p>
            <a:pPr lvl="0"/>
            <a:r>
              <a:rPr lang="tr-TR" sz="2400" dirty="0"/>
              <a:t>Çörek otu</a:t>
            </a:r>
          </a:p>
          <a:p>
            <a:pPr lvl="0"/>
            <a:r>
              <a:rPr lang="tr-TR" sz="2400" dirty="0"/>
              <a:t>Kuru fasulye</a:t>
            </a:r>
          </a:p>
          <a:p>
            <a:pPr lvl="0"/>
            <a:r>
              <a:rPr lang="tr-TR" sz="2400" dirty="0"/>
              <a:t>Kuru soğan</a:t>
            </a:r>
          </a:p>
          <a:p>
            <a:pPr lvl="0"/>
            <a:r>
              <a:rPr lang="tr-TR" sz="2400" dirty="0"/>
              <a:t>Lüle taşı</a:t>
            </a:r>
          </a:p>
          <a:p>
            <a:pPr lvl="0"/>
            <a:r>
              <a:rPr lang="tr-TR" sz="2400" dirty="0"/>
              <a:t>El sabunu</a:t>
            </a:r>
          </a:p>
          <a:p>
            <a:pPr lvl="0"/>
            <a:r>
              <a:rPr lang="tr-TR" sz="2400" dirty="0"/>
              <a:t>Dil bilgisi</a:t>
            </a:r>
          </a:p>
        </p:txBody>
      </p:sp>
    </p:spTree>
    <p:extLst>
      <p:ext uri="{BB962C8B-B14F-4D97-AF65-F5344CB8AC3E}">
        <p14:creationId xmlns:p14="http://schemas.microsoft.com/office/powerpoint/2010/main" val="421976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 fontScale="90000"/>
          </a:bodyPr>
          <a:lstStyle/>
          <a:p>
            <a:pPr lvl="0"/>
            <a:r>
              <a:rPr lang="tr-TR" b="1" dirty="0"/>
              <a:t>5. Somut olarak yer bildirmeyen alt, üst, üzeri gibi sözcüklerle kurulan birleşik sözcükler bitişik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656522"/>
            <a:ext cx="6275035" cy="520147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Ayakaltı</a:t>
            </a:r>
          </a:p>
          <a:p>
            <a:pPr lvl="0"/>
            <a:r>
              <a:rPr lang="tr-TR" sz="2400" dirty="0"/>
              <a:t>Bilinçaltı</a:t>
            </a:r>
          </a:p>
          <a:p>
            <a:pPr lvl="0"/>
            <a:r>
              <a:rPr lang="tr-TR" sz="2400" dirty="0"/>
              <a:t>Gözaltı</a:t>
            </a:r>
          </a:p>
          <a:p>
            <a:pPr lvl="0"/>
            <a:r>
              <a:rPr lang="tr-TR" sz="2400" dirty="0"/>
              <a:t>Akşamüstü</a:t>
            </a:r>
          </a:p>
          <a:p>
            <a:pPr lvl="0"/>
            <a:r>
              <a:rPr lang="tr-TR" sz="2400" dirty="0"/>
              <a:t>Gerçeküstü</a:t>
            </a:r>
          </a:p>
          <a:p>
            <a:pPr lvl="0"/>
            <a:r>
              <a:rPr lang="tr-TR" sz="2400" dirty="0"/>
              <a:t>Olağanüstü</a:t>
            </a:r>
          </a:p>
          <a:p>
            <a:pPr lvl="0"/>
            <a:r>
              <a:rPr lang="tr-TR" sz="2400" dirty="0"/>
              <a:t>Suçüstü</a:t>
            </a:r>
          </a:p>
          <a:p>
            <a:pPr lvl="0"/>
            <a:r>
              <a:rPr lang="tr-TR" sz="2400" dirty="0"/>
              <a:t>Yüzüstü </a:t>
            </a:r>
          </a:p>
        </p:txBody>
      </p:sp>
    </p:spTree>
    <p:extLst>
      <p:ext uri="{BB962C8B-B14F-4D97-AF65-F5344CB8AC3E}">
        <p14:creationId xmlns:p14="http://schemas.microsoft.com/office/powerpoint/2010/main" val="317895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 fontScale="90000"/>
          </a:bodyPr>
          <a:lstStyle/>
          <a:p>
            <a:pPr lvl="0"/>
            <a:r>
              <a:rPr lang="tr-TR" b="1" dirty="0"/>
              <a:t>6. Somut olarak yer bildiren alt, üst, üzeri gibi sözcüklerle kurulan birleşik sözcükler ayrı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8334" y="993794"/>
            <a:ext cx="6275035" cy="520147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Deri altı</a:t>
            </a:r>
          </a:p>
          <a:p>
            <a:pPr lvl="0"/>
            <a:r>
              <a:rPr lang="tr-TR" sz="2400" dirty="0"/>
              <a:t>Yer altı</a:t>
            </a:r>
          </a:p>
          <a:p>
            <a:pPr lvl="0"/>
            <a:r>
              <a:rPr lang="tr-TR" sz="2400" dirty="0"/>
              <a:t>Böbrek üstü bezi</a:t>
            </a:r>
          </a:p>
          <a:p>
            <a:pPr lvl="0"/>
            <a:r>
              <a:rPr lang="tr-TR" sz="2400" dirty="0"/>
              <a:t>Tepe üstü</a:t>
            </a:r>
          </a:p>
        </p:txBody>
      </p:sp>
    </p:spTree>
    <p:extLst>
      <p:ext uri="{BB962C8B-B14F-4D97-AF65-F5344CB8AC3E}">
        <p14:creationId xmlns:p14="http://schemas.microsoft.com/office/powerpoint/2010/main" val="277854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pPr lvl="0"/>
            <a:r>
              <a:rPr lang="tr-TR" b="1" dirty="0"/>
              <a:t>Bazı yaygın birleşik sözcükler: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656522"/>
            <a:ext cx="6275035" cy="5201477"/>
          </a:xfrm>
        </p:spPr>
        <p:txBody>
          <a:bodyPr>
            <a:normAutofit/>
          </a:bodyPr>
          <a:lstStyle/>
          <a:p>
            <a:r>
              <a:rPr lang="tr-TR" sz="2400" dirty="0"/>
              <a:t>Hafta içi</a:t>
            </a:r>
          </a:p>
          <a:p>
            <a:r>
              <a:rPr lang="tr-TR" sz="2400" dirty="0"/>
              <a:t>Hafta sonu</a:t>
            </a:r>
          </a:p>
          <a:p>
            <a:r>
              <a:rPr lang="tr-TR" sz="2400" dirty="0"/>
              <a:t>Alt yazı</a:t>
            </a:r>
          </a:p>
          <a:p>
            <a:r>
              <a:rPr lang="tr-TR" sz="2400" dirty="0"/>
              <a:t>Art niyet</a:t>
            </a:r>
          </a:p>
          <a:p>
            <a:r>
              <a:rPr lang="tr-TR" sz="2400" dirty="0"/>
              <a:t>Arka plan</a:t>
            </a:r>
          </a:p>
          <a:p>
            <a:r>
              <a:rPr lang="tr-TR" sz="2400" dirty="0"/>
              <a:t>Yurt içi</a:t>
            </a:r>
          </a:p>
          <a:p>
            <a:r>
              <a:rPr lang="tr-TR" sz="2400" dirty="0"/>
              <a:t>Yurt dışı</a:t>
            </a:r>
          </a:p>
          <a:p>
            <a:r>
              <a:rPr lang="tr-TR" sz="2400" dirty="0"/>
              <a:t>Ön söz 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E422EBB8-84B9-444C-9644-6C25D9981279}"/>
              </a:ext>
            </a:extLst>
          </p:cNvPr>
          <p:cNvSpPr txBox="1"/>
          <p:nvPr/>
        </p:nvSpPr>
        <p:spPr>
          <a:xfrm>
            <a:off x="888631" y="636104"/>
            <a:ext cx="10667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2"/>
                </a:solidFill>
              </a:rPr>
              <a:t>Daha fazla birleşik sözcüğün nasıl yazıldığını öğrenmek için yazım kılavuzuna bakabilirsiniz.</a:t>
            </a:r>
          </a:p>
        </p:txBody>
      </p:sp>
    </p:spTree>
    <p:extLst>
      <p:ext uri="{BB962C8B-B14F-4D97-AF65-F5344CB8AC3E}">
        <p14:creationId xmlns:p14="http://schemas.microsoft.com/office/powerpoint/2010/main" val="315487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/>
              <a:t>2. Saat, para, ölçü ve istatistik verileri rakamla yazılır.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842051"/>
            <a:ext cx="6275035" cy="421069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11.00’de</a:t>
            </a:r>
          </a:p>
          <a:p>
            <a:pPr lvl="0"/>
            <a:r>
              <a:rPr lang="tr-TR" sz="2400" dirty="0"/>
              <a:t>17.30’da</a:t>
            </a:r>
          </a:p>
          <a:p>
            <a:pPr lvl="0"/>
            <a:r>
              <a:rPr lang="tr-TR" sz="2400" dirty="0"/>
              <a:t>1.500.000 lira</a:t>
            </a:r>
          </a:p>
          <a:p>
            <a:pPr lvl="0"/>
            <a:r>
              <a:rPr lang="tr-TR" sz="2400" dirty="0"/>
              <a:t>25 kg</a:t>
            </a:r>
          </a:p>
          <a:p>
            <a:pPr lvl="0"/>
            <a:r>
              <a:rPr lang="tr-TR" sz="2400" dirty="0"/>
              <a:t>150 km</a:t>
            </a:r>
          </a:p>
          <a:p>
            <a:pPr lvl="0"/>
            <a:r>
              <a:rPr lang="tr-TR" sz="2400" dirty="0"/>
              <a:t>200 metre</a:t>
            </a:r>
          </a:p>
          <a:p>
            <a:pPr lvl="0"/>
            <a:r>
              <a:rPr lang="tr-TR" sz="2400" dirty="0"/>
              <a:t>%25 indirim</a:t>
            </a:r>
          </a:p>
        </p:txBody>
      </p:sp>
    </p:spTree>
    <p:extLst>
      <p:ext uri="{BB962C8B-B14F-4D97-AF65-F5344CB8AC3E}">
        <p14:creationId xmlns:p14="http://schemas.microsoft.com/office/powerpoint/2010/main" val="22828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BİRLEŞİK SÖZCÜKLERİN YAZILIŞI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9225228F-0D9C-456E-BB47-C7115FCD22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5074" y="4597500"/>
            <a:ext cx="2161115" cy="21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24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Not: </a:t>
            </a:r>
            <a:r>
              <a:rPr lang="tr-TR" dirty="0"/>
              <a:t>Saatler metin içinde yazıyla da yazılabilir.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323651"/>
            <a:ext cx="6275035" cy="4411324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Saat dokuzu beş geçe</a:t>
            </a:r>
          </a:p>
          <a:p>
            <a:pPr lvl="0"/>
            <a:r>
              <a:rPr lang="tr-TR" sz="2400" dirty="0"/>
              <a:t>Yediye çeyrek kala</a:t>
            </a:r>
          </a:p>
          <a:p>
            <a:pPr lvl="0"/>
            <a:r>
              <a:rPr lang="tr-TR" sz="2400" dirty="0"/>
              <a:t>On ikiyi on geçe</a:t>
            </a:r>
          </a:p>
        </p:txBody>
      </p:sp>
    </p:spTree>
    <p:extLst>
      <p:ext uri="{BB962C8B-B14F-4D97-AF65-F5344CB8AC3E}">
        <p14:creationId xmlns:p14="http://schemas.microsoft.com/office/powerpoint/2010/main" val="383660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 fontScale="90000"/>
          </a:bodyPr>
          <a:lstStyle/>
          <a:p>
            <a:r>
              <a:rPr lang="tr-TR" b="1" dirty="0"/>
              <a:t>3. Dört veya daha çok basamaklı sayılar, sondan sayılmak üzere üçlü gruplara ayrılır ve aralarına nokta konur.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6487" y="1489184"/>
            <a:ext cx="6275035" cy="421069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4.834</a:t>
            </a:r>
          </a:p>
          <a:p>
            <a:pPr lvl="0"/>
            <a:r>
              <a:rPr lang="tr-TR" sz="2400" dirty="0"/>
              <a:t>72.450</a:t>
            </a:r>
          </a:p>
          <a:p>
            <a:pPr lvl="0"/>
            <a:r>
              <a:rPr lang="tr-TR" sz="2400" dirty="0"/>
              <a:t>183.504</a:t>
            </a:r>
          </a:p>
          <a:p>
            <a:pPr lvl="0"/>
            <a:r>
              <a:rPr lang="tr-TR" sz="2400" dirty="0"/>
              <a:t>23.845.536</a:t>
            </a:r>
          </a:p>
        </p:txBody>
      </p:sp>
    </p:spTree>
    <p:extLst>
      <p:ext uri="{BB962C8B-B14F-4D97-AF65-F5344CB8AC3E}">
        <p14:creationId xmlns:p14="http://schemas.microsoft.com/office/powerpoint/2010/main" val="368855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Not: </a:t>
            </a:r>
            <a:r>
              <a:rPr lang="tr-TR" dirty="0"/>
              <a:t>Dört veya daha çok basamaklı sayılar  metin içinde yazıyla da yazılabilir.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983" y="1323651"/>
            <a:ext cx="6275035" cy="421069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1 milyar 500 milyon kişi</a:t>
            </a:r>
          </a:p>
          <a:p>
            <a:pPr lvl="0"/>
            <a:r>
              <a:rPr lang="tr-TR" sz="2400" dirty="0"/>
              <a:t>3 bin 255 kalem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1BF97E73-9446-436C-B220-F8D9B5334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444" y="5665485"/>
            <a:ext cx="8070574" cy="61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30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6AD2A86-C235-4A42-B15B-B87A82D83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5"/>
            <a:ext cx="3501197" cy="2485017"/>
          </a:xfrm>
        </p:spPr>
        <p:txBody>
          <a:bodyPr anchor="ctr">
            <a:normAutofit/>
          </a:bodyPr>
          <a:lstStyle/>
          <a:p>
            <a:r>
              <a:rPr lang="tr-TR" b="1" dirty="0"/>
              <a:t>4. Sıra sayıları rakamla veya yazıyla yazılabilir.</a:t>
            </a:r>
            <a:endParaRPr lang="tr-TR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F1B720E5-96AD-4EB0-B787-A3A139548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6487" y="1489184"/>
            <a:ext cx="6275035" cy="4210697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Yarışmada </a:t>
            </a:r>
            <a:r>
              <a:rPr lang="tr-TR" sz="2400" b="1" dirty="0"/>
              <a:t>4.</a:t>
            </a:r>
            <a:r>
              <a:rPr lang="tr-TR" sz="2400" dirty="0"/>
              <a:t> oldu.</a:t>
            </a:r>
          </a:p>
          <a:p>
            <a:pPr lvl="0"/>
            <a:r>
              <a:rPr lang="tr-TR" sz="2400" dirty="0"/>
              <a:t>Yarışmada </a:t>
            </a:r>
            <a:r>
              <a:rPr lang="tr-TR" sz="2400" b="1" dirty="0"/>
              <a:t>4’üncü</a:t>
            </a:r>
            <a:r>
              <a:rPr lang="tr-TR" sz="2400" dirty="0"/>
              <a:t> oldu.</a:t>
            </a:r>
          </a:p>
          <a:p>
            <a:pPr lvl="0"/>
            <a:r>
              <a:rPr lang="tr-TR" sz="2400" dirty="0"/>
              <a:t>Yarışmada </a:t>
            </a:r>
            <a:r>
              <a:rPr lang="tr-TR" sz="2400" b="1" dirty="0"/>
              <a:t>dördüncü</a:t>
            </a:r>
            <a:r>
              <a:rPr lang="tr-TR" sz="2400" dirty="0"/>
              <a:t> oldu.</a:t>
            </a:r>
          </a:p>
        </p:txBody>
      </p:sp>
    </p:spTree>
    <p:extLst>
      <p:ext uri="{BB962C8B-B14F-4D97-AF65-F5344CB8AC3E}">
        <p14:creationId xmlns:p14="http://schemas.microsoft.com/office/powerpoint/2010/main" val="130044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Eğitim konuları 16 x 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525625_TF03462902" id="{7B4C2E45-99C9-4ADD-BD2A-16D937FFF717}" vid="{A443C106-4964-4080-B8D6-2AC5C721CDF9}"/>
    </a:ext>
  </a:extLst>
</a:theme>
</file>

<file path=ppt/theme/theme2.xml><?xml version="1.0" encoding="utf-8"?>
<a:theme xmlns:a="http://schemas.openxmlformats.org/drawingml/2006/main" name="Ofis Teması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Eğitim konulu sunu, kara tahta çizimleri tasarımı (geniş ekran)</Template>
  <TotalTime>253</TotalTime>
  <Words>1362</Words>
  <PresentationFormat>Geniş ekran</PresentationFormat>
  <Paragraphs>278</Paragraphs>
  <Slides>50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4" baseType="lpstr">
      <vt:lpstr>Arial</vt:lpstr>
      <vt:lpstr>Calibri</vt:lpstr>
      <vt:lpstr>Wingdings</vt:lpstr>
      <vt:lpstr>Eğitim konuları 16 x 9</vt:lpstr>
      <vt:lpstr>YAZIM KURALLARI</vt:lpstr>
      <vt:lpstr>YAZIM KURALLARI</vt:lpstr>
      <vt:lpstr>SAYILARIN YAZILIŞI</vt:lpstr>
      <vt:lpstr>1. Sayılar metin içerisinde yazıyla ve her rakamı ayrı olacak şekilde yazılır.</vt:lpstr>
      <vt:lpstr>2. Saat, para, ölçü ve istatistik verileri rakamla yazılır.</vt:lpstr>
      <vt:lpstr>Not: Saatler metin içinde yazıyla da yazılabilir.</vt:lpstr>
      <vt:lpstr>3. Dört veya daha çok basamaklı sayılar, sondan sayılmak üzere üçlü gruplara ayrılır ve aralarına nokta konur.</vt:lpstr>
      <vt:lpstr>Not: Dört veya daha çok basamaklı sayılar  metin içinde yazıyla da yazılabilir.</vt:lpstr>
      <vt:lpstr>4. Sıra sayıları rakamla veya yazıyla yazılabilir.</vt:lpstr>
      <vt:lpstr>5. Üleştirme sayıları sadece yazıyla yazılır.</vt:lpstr>
      <vt:lpstr>6. Tarihî olaylarda, yüzyıllarda, hükümdar adlarında, tarihlerde ayların yazımında, kitap ve dergi ciltlerinde Romen rakamları kullanılabilir.</vt:lpstr>
      <vt:lpstr>7. Adları sayılardan oluşan oyun isimleri bitişik yazılır.</vt:lpstr>
      <vt:lpstr>8. Nota değerleri bitişik yazılır.</vt:lpstr>
      <vt:lpstr>LGS’de Çıkmış Sorular</vt:lpstr>
      <vt:lpstr>SAYILARIN YAZILIŞI BİTTİ. </vt:lpstr>
      <vt:lpstr>KISALTMALARIN YAZILIŞI</vt:lpstr>
      <vt:lpstr>1. Büyük harfle yapılan kısaltmalarda araya nokta konulmaz.</vt:lpstr>
      <vt:lpstr>2. Büyük harfle yapılan kısaltmalara getirilen ekler kısaltmanın okunuşuna göre okunur.</vt:lpstr>
      <vt:lpstr>3. Küçük harfle yapılan kısaltmalara getirilen ekler sözcüğün okunuşuna göre getirilir.</vt:lpstr>
      <vt:lpstr>4. Numara sözünün kısaltması da kelime gibi okunduğundan getirilecek olan ek, okunuşa göre getirilecektir.</vt:lpstr>
      <vt:lpstr>KISALTMALARIN YAZILIŞI BİTTİ. </vt:lpstr>
      <vt:lpstr>DA/DE BAĞLACININ YAZILIŞI</vt:lpstr>
      <vt:lpstr>1. Bağlaç olan “da/de” her zaman ayrı yazılır.</vt:lpstr>
      <vt:lpstr>1. Bağlaç olan “da/de” her zaman ayrı yazılır.</vt:lpstr>
      <vt:lpstr>2. Bulunma hâl eki olan “-da/-de” her zaman bitişik yazılır.</vt:lpstr>
      <vt:lpstr>2. Bulunma hâl eki olan “-da/-de” her zaman bitişik yazılır.</vt:lpstr>
      <vt:lpstr>LGS’de Çıkmış Sorular</vt:lpstr>
      <vt:lpstr>DA/DE BAĞLACININ YAZILIŞI BİTTİ. </vt:lpstr>
      <vt:lpstr>Kİ BAĞLACININ YAZILIŞI</vt:lpstr>
      <vt:lpstr>1. Bağlaç olan “ki” her zaman ayrı yazılır.</vt:lpstr>
      <vt:lpstr>1. Bağlaç olan “ki” her zaman ayrı yazılır.</vt:lpstr>
      <vt:lpstr>Not: Bağlaç olan «ki»nin kalıplaşmış olarak bitişik yazıldığı durumlar vardır.</vt:lpstr>
      <vt:lpstr>2. Zamir olan “ki” her zaman bitişik yazılır. </vt:lpstr>
      <vt:lpstr>2. Zamir olan “ki” her zaman bitişik yazılır. </vt:lpstr>
      <vt:lpstr>3. Sıfat yapan “ki” her zaman bitişik yazılır. </vt:lpstr>
      <vt:lpstr>3. Sıfat yapan “ki” her zaman bitişik yazılır. </vt:lpstr>
      <vt:lpstr>Kİ BAĞLACININ YAZILIŞI BİTTİ. </vt:lpstr>
      <vt:lpstr>BİRLEŞİK SÖZCÜKLERİN YAZILIŞI</vt:lpstr>
      <vt:lpstr>Birleşik Sözcükler</vt:lpstr>
      <vt:lpstr>PowerPoint Sunusu</vt:lpstr>
      <vt:lpstr>PowerPoint Sunusu</vt:lpstr>
      <vt:lpstr>1. Birleşme sırasında ses olayına uğrayan sözcükler bitişik yazılır.</vt:lpstr>
      <vt:lpstr>1. Birleşme sırasında ses olayına uğrayan sözcükler bitişik yazılır.</vt:lpstr>
      <vt:lpstr>2. Birleşme sırasında ses olayına uğramayan sözcükler ayrı yazılır.</vt:lpstr>
      <vt:lpstr>3. Sözcüklerden ikisi de veya sadece ikincisi anlam kaybına uğrarsa bitişik yazılır. </vt:lpstr>
      <vt:lpstr>4. Sözcüklerden ikisi de veya sadece ikincisi anlam kaybına uğramamışsa ayrı yazılır.</vt:lpstr>
      <vt:lpstr>5. Somut olarak yer bildirmeyen alt, üst, üzeri gibi sözcüklerle kurulan birleşik sözcükler bitişik yazılır.</vt:lpstr>
      <vt:lpstr>6. Somut olarak yer bildiren alt, üst, üzeri gibi sözcüklerle kurulan birleşik sözcükler ayrı yazılır.</vt:lpstr>
      <vt:lpstr>Bazı yaygın birleşik sözcükler:</vt:lpstr>
      <vt:lpstr>BİRLEŞİK SÖZCÜKLERİN YAZILIŞI BİTTİ. 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2019-08-28T19:49:31Z</dcterms:created>
  <dcterms:modified xsi:type="dcterms:W3CDTF">2021-02-14T12:48:13Z</dcterms:modified>
  <cp:category>https://www.sorubak.com</cp:category>
</cp:coreProperties>
</file>