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5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6F51B86-06A1-47E0-A676-CE1BF4A7170E}" type="datetimeFigureOut">
              <a:rPr lang="tr-TR" smtClean="0"/>
              <a:pPr/>
              <a:t>24.02.2021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tr-TR" dirty="0"/>
            </a:br>
            <a:br>
              <a:rPr lang="tr-TR" i="1" dirty="0"/>
            </a:br>
            <a:r>
              <a:rPr lang="tr-TR" i="1" dirty="0"/>
              <a:t>Anlatımın İlkeleri</a:t>
            </a:r>
            <a:br>
              <a:rPr lang="tr-TR" dirty="0"/>
            </a:b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dirty="0"/>
              <a:t>Anlatımın İlkeleri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928662" y="1447800"/>
            <a:ext cx="7758138" cy="4572000"/>
          </a:xfrm>
        </p:spPr>
        <p:txBody>
          <a:bodyPr>
            <a:normAutofit fontScale="77500" lnSpcReduction="20000"/>
          </a:bodyPr>
          <a:lstStyle/>
          <a:p>
            <a:r>
              <a:rPr lang="tr-TR" b="1" i="1" dirty="0"/>
              <a:t>1.</a:t>
            </a:r>
            <a:r>
              <a:rPr lang="tr-TR" i="1" dirty="0"/>
              <a:t> Özgünlük </a:t>
            </a:r>
          </a:p>
          <a:p>
            <a:r>
              <a:rPr lang="tr-TR" b="1" i="1" dirty="0"/>
              <a:t>2.</a:t>
            </a:r>
            <a:r>
              <a:rPr lang="tr-TR" i="1" dirty="0"/>
              <a:t> Açıklık </a:t>
            </a:r>
          </a:p>
          <a:p>
            <a:r>
              <a:rPr lang="tr-TR" b="1" i="1" dirty="0"/>
              <a:t>3.</a:t>
            </a:r>
            <a:r>
              <a:rPr lang="tr-TR" i="1" dirty="0"/>
              <a:t> Doğallık </a:t>
            </a:r>
          </a:p>
          <a:p>
            <a:r>
              <a:rPr lang="tr-TR" b="1" i="1" dirty="0"/>
              <a:t>4.</a:t>
            </a:r>
            <a:r>
              <a:rPr lang="tr-TR" i="1" dirty="0"/>
              <a:t> Akıcılık </a:t>
            </a:r>
          </a:p>
          <a:p>
            <a:r>
              <a:rPr lang="tr-TR" b="1" i="1" dirty="0"/>
              <a:t>5.</a:t>
            </a:r>
            <a:r>
              <a:rPr lang="tr-TR" i="1" dirty="0"/>
              <a:t> Yoğunluk </a:t>
            </a:r>
          </a:p>
          <a:p>
            <a:r>
              <a:rPr lang="tr-TR" b="1" i="1" dirty="0"/>
              <a:t>6.</a:t>
            </a:r>
            <a:r>
              <a:rPr lang="tr-TR" i="1" dirty="0"/>
              <a:t> Özlülük </a:t>
            </a:r>
          </a:p>
          <a:p>
            <a:r>
              <a:rPr lang="tr-TR" b="1" i="1" dirty="0"/>
              <a:t>7.</a:t>
            </a:r>
            <a:r>
              <a:rPr lang="tr-TR" i="1" dirty="0"/>
              <a:t> Tutarlılık </a:t>
            </a:r>
          </a:p>
          <a:p>
            <a:r>
              <a:rPr lang="tr-TR" b="1" i="1" dirty="0"/>
              <a:t>8.</a:t>
            </a:r>
            <a:r>
              <a:rPr lang="tr-TR" i="1" dirty="0"/>
              <a:t> Sürükleyicilik </a:t>
            </a:r>
          </a:p>
          <a:p>
            <a:r>
              <a:rPr lang="tr-TR" b="1" i="1" dirty="0"/>
              <a:t>9.</a:t>
            </a:r>
            <a:r>
              <a:rPr lang="tr-TR" i="1" dirty="0"/>
              <a:t> Kalıcılık </a:t>
            </a:r>
          </a:p>
          <a:p>
            <a:r>
              <a:rPr lang="tr-TR" b="1" i="1" dirty="0"/>
              <a:t>10.</a:t>
            </a:r>
            <a:r>
              <a:rPr lang="tr-TR" i="1" dirty="0"/>
              <a:t> Yerellik </a:t>
            </a:r>
          </a:p>
          <a:p>
            <a:r>
              <a:rPr lang="tr-TR" b="1" i="1" dirty="0"/>
              <a:t>11.</a:t>
            </a:r>
            <a:r>
              <a:rPr lang="tr-TR" i="1" dirty="0"/>
              <a:t> Evrensellik </a:t>
            </a:r>
          </a:p>
          <a:p>
            <a:r>
              <a:rPr lang="tr-TR" b="1" i="1" dirty="0"/>
              <a:t>12.</a:t>
            </a:r>
            <a:r>
              <a:rPr lang="tr-TR" i="1" dirty="0"/>
              <a:t> Çağdaşlık</a:t>
            </a:r>
          </a:p>
          <a:p>
            <a:r>
              <a:rPr lang="tr-TR" i="1" dirty="0"/>
              <a:t> </a:t>
            </a:r>
            <a:r>
              <a:rPr lang="tr-TR" b="1" i="1" dirty="0"/>
              <a:t>13.</a:t>
            </a:r>
            <a:r>
              <a:rPr lang="tr-TR" i="1" dirty="0"/>
              <a:t> İçtenlik</a:t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dirty="0"/>
              <a:t>Anlatımın İlkeleri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Yazar tarafından parçanın anlatımında kullanılabilen veya yazının taşıdığı ya da taşıması gereken nitelikleri ifade etmeye yarayan bazı kavramlar vardır.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dirty="0"/>
              <a:t>Anlatımın İlkeleri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Özgünlük</a:t>
            </a:r>
          </a:p>
          <a:p>
            <a:r>
              <a:rPr lang="tr-TR" dirty="0"/>
              <a:t>Anlatımda başkasına benzememe, kendine has olmaktır. Yazıda taklitçilikten kaçın­ma; farklı, yeni, alışılmışın dışında olmaktır.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2. Açıklık / Duruluk</a:t>
            </a:r>
          </a:p>
          <a:p>
            <a:r>
              <a:rPr lang="tr-TR" dirty="0"/>
              <a:t>Anlatımdan okuyucunun çıkardığı an­lam ile yazarın vermek istediği mesajın aynı ol­masıdır. Anlatılmak istenenin kolayca anlaşılma­sı demektir. Anlatımda anlaşılması zor ifadelerden kaçınıl­masıdır. Söylenecek sözü sembollere sığınma­dan anlatma demektir.</a:t>
            </a:r>
          </a:p>
          <a:p>
            <a:pPr>
              <a:buNone/>
            </a:pPr>
            <a:endParaRPr lang="tr-TR" dirty="0"/>
          </a:p>
          <a:p>
            <a:r>
              <a:rPr lang="tr-TR" b="1" dirty="0">
                <a:solidFill>
                  <a:srgbClr val="FF0000"/>
                </a:solidFill>
              </a:rPr>
              <a:t>3. Doğallık</a:t>
            </a:r>
          </a:p>
          <a:p>
            <a:r>
              <a:rPr lang="tr-TR" dirty="0"/>
              <a:t>Anlatımın yapmacıksız, günlük yaşantıda olduğu gibi, sanat yapmadan, süs ve özentiden uzak yapılmasıdır.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Anlatımın İlkeleri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4. Akıcılık</a:t>
            </a:r>
          </a:p>
          <a:p>
            <a:r>
              <a:rPr lang="tr-TR" dirty="0"/>
              <a:t>Yazının kolay okunabilmesi ve rahatsız eden kelimelerin kullanılmamasını ifade eder. Düşünceler kolay anlaşılabilir bir biçimde sıralanabilmelidir. Ses sanatları akıcılığın vazgeçilmeyen unsurlarından biridir.</a:t>
            </a:r>
          </a:p>
          <a:p>
            <a:pPr>
              <a:buNone/>
            </a:pPr>
            <a:endParaRPr lang="tr-TR" dirty="0"/>
          </a:p>
          <a:p>
            <a:r>
              <a:rPr lang="tr-TR" b="1" dirty="0">
                <a:solidFill>
                  <a:srgbClr val="FF0000"/>
                </a:solidFill>
              </a:rPr>
              <a:t>5. Yoğunluk</a:t>
            </a:r>
          </a:p>
          <a:p>
            <a:r>
              <a:rPr lang="tr-TR" dirty="0"/>
              <a:t>Birçok anlamı bir arada vermektir. Anlam içinde anlam bulunacak şekilde bir anla­tımı tercih etmektir.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6. Özlülük</a:t>
            </a:r>
          </a:p>
          <a:p>
            <a:r>
              <a:rPr lang="tr-TR" dirty="0"/>
              <a:t>Anlatımda az sözle çok anlam ifade edebilmektir. Sözü uzatmadan, kısa tutarak me­sajı en öz şekilde vermektir.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Anlatımın İlkeleri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7. Tutarlılık</a:t>
            </a:r>
          </a:p>
          <a:p>
            <a:r>
              <a:rPr lang="tr-TR" dirty="0"/>
              <a:t>Anlatımda birbiriyle çelişen düşünce­ler ileri sürmeme, sık sık düşünce değiştirme­mektir.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8. Sürükleyicilik</a:t>
            </a:r>
          </a:p>
          <a:p>
            <a:r>
              <a:rPr lang="tr-TR" dirty="0"/>
              <a:t>Okuyucunun ilgisini canlı tut­mak, okuyucuyu esere bağlamaktır.</a:t>
            </a:r>
          </a:p>
          <a:p>
            <a:pPr>
              <a:buNone/>
            </a:pPr>
            <a:endParaRPr lang="tr-TR" dirty="0"/>
          </a:p>
          <a:p>
            <a:r>
              <a:rPr lang="tr-TR" b="1" dirty="0">
                <a:solidFill>
                  <a:srgbClr val="FF0000"/>
                </a:solidFill>
              </a:rPr>
              <a:t>9. Kalıcılık</a:t>
            </a:r>
          </a:p>
          <a:p>
            <a:r>
              <a:rPr lang="tr-TR" dirty="0"/>
              <a:t>Geçmiş dönemde ortaya konan bir yapıtın gelecekte de ilgi görmesi, geçerliliğini korumasıdır.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10. Ulusallık / Yerellik</a:t>
            </a:r>
          </a:p>
          <a:p>
            <a:r>
              <a:rPr lang="tr-TR" dirty="0"/>
              <a:t>Sadece bir ulusun kültürel özelliklerini taşımaktır.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Anlatımın İlkeleri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/>
              <a:t>1</a:t>
            </a:r>
            <a:r>
              <a:rPr lang="tr-TR" b="1" dirty="0">
                <a:solidFill>
                  <a:srgbClr val="FF0000"/>
                </a:solidFill>
              </a:rPr>
              <a:t>1. Evrensellik</a:t>
            </a:r>
          </a:p>
          <a:p>
            <a:r>
              <a:rPr lang="tr-TR" dirty="0"/>
              <a:t>Bir sanat yapıtının dünyadaki tüm insanlara hitap eden bir özellik taşımasıdır.</a:t>
            </a:r>
          </a:p>
          <a:p>
            <a:endParaRPr lang="tr-TR" dirty="0"/>
          </a:p>
          <a:p>
            <a:r>
              <a:rPr lang="tr-TR" b="1" dirty="0">
                <a:solidFill>
                  <a:srgbClr val="FF0000"/>
                </a:solidFill>
              </a:rPr>
              <a:t>12. Çağdaşlık</a:t>
            </a:r>
          </a:p>
          <a:p>
            <a:r>
              <a:rPr lang="tr-TR" dirty="0"/>
              <a:t>Çağının gerisinde kalmamak, çağı­na uygun özellikler taşımaktır.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13. İçtenlik</a:t>
            </a:r>
          </a:p>
          <a:p>
            <a:r>
              <a:rPr lang="tr-TR" dirty="0"/>
              <a:t>Anlatımın yürekten, candan, samimi olmasıdır.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</TotalTime>
  <Words>351</Words>
  <PresentationFormat>Ekran Gösterisi (4:3)</PresentationFormat>
  <Paragraphs>57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Franklin Gothic Book</vt:lpstr>
      <vt:lpstr>Perpetua</vt:lpstr>
      <vt:lpstr>Wingdings 2</vt:lpstr>
      <vt:lpstr>Hisse Senedi</vt:lpstr>
      <vt:lpstr>  Anlatımın İlkeleri  </vt:lpstr>
      <vt:lpstr>Anlatımın İlkeleri</vt:lpstr>
      <vt:lpstr>Anlatımın İlkeleri</vt:lpstr>
      <vt:lpstr>Anlatımın İlkeleri</vt:lpstr>
      <vt:lpstr>Anlatımın İlkeleri</vt:lpstr>
      <vt:lpstr>Anlatımın İlkeleri</vt:lpstr>
      <vt:lpstr>Anlatımın İlkeleri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2021-02-23T11:23:13Z</dcterms:created>
  <dcterms:modified xsi:type="dcterms:W3CDTF">2021-02-24T07:13:04Z</dcterms:modified>
  <cp:category>https://www.sorubak.com</cp:category>
</cp:coreProperties>
</file>