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211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4"/>
  </p:notesMasterIdLst>
  <p:sldIdLst>
    <p:sldId id="256" r:id="rId2"/>
    <p:sldId id="343" r:id="rId3"/>
    <p:sldId id="344" r:id="rId4"/>
    <p:sldId id="345" r:id="rId5"/>
    <p:sldId id="346" r:id="rId6"/>
    <p:sldId id="347" r:id="rId7"/>
    <p:sldId id="349" r:id="rId8"/>
    <p:sldId id="350" r:id="rId9"/>
    <p:sldId id="351" r:id="rId10"/>
    <p:sldId id="352" r:id="rId11"/>
    <p:sldId id="348" r:id="rId12"/>
    <p:sldId id="353" r:id="rId13"/>
    <p:sldId id="354" r:id="rId14"/>
    <p:sldId id="355" r:id="rId15"/>
    <p:sldId id="356" r:id="rId16"/>
    <p:sldId id="358" r:id="rId17"/>
    <p:sldId id="360" r:id="rId18"/>
    <p:sldId id="361" r:id="rId19"/>
    <p:sldId id="357" r:id="rId20"/>
    <p:sldId id="362" r:id="rId21"/>
    <p:sldId id="363" r:id="rId22"/>
    <p:sldId id="364" r:id="rId23"/>
    <p:sldId id="365" r:id="rId24"/>
    <p:sldId id="366" r:id="rId25"/>
    <p:sldId id="367" r:id="rId26"/>
    <p:sldId id="368" r:id="rId27"/>
    <p:sldId id="369" r:id="rId28"/>
    <p:sldId id="371" r:id="rId29"/>
    <p:sldId id="372" r:id="rId30"/>
    <p:sldId id="373" r:id="rId31"/>
    <p:sldId id="374" r:id="rId32"/>
    <p:sldId id="375" r:id="rId33"/>
    <p:sldId id="376" r:id="rId34"/>
    <p:sldId id="377" r:id="rId35"/>
    <p:sldId id="378" r:id="rId36"/>
    <p:sldId id="379" r:id="rId37"/>
    <p:sldId id="380" r:id="rId38"/>
    <p:sldId id="381" r:id="rId39"/>
    <p:sldId id="382" r:id="rId40"/>
    <p:sldId id="383" r:id="rId41"/>
    <p:sldId id="384" r:id="rId42"/>
    <p:sldId id="385" r:id="rId43"/>
    <p:sldId id="386" r:id="rId44"/>
    <p:sldId id="387" r:id="rId45"/>
    <p:sldId id="388" r:id="rId46"/>
    <p:sldId id="393" r:id="rId47"/>
    <p:sldId id="389" r:id="rId48"/>
    <p:sldId id="390" r:id="rId49"/>
    <p:sldId id="391" r:id="rId50"/>
    <p:sldId id="392" r:id="rId51"/>
    <p:sldId id="394" r:id="rId52"/>
    <p:sldId id="395" r:id="rId53"/>
    <p:sldId id="396" r:id="rId54"/>
    <p:sldId id="397" r:id="rId55"/>
    <p:sldId id="398" r:id="rId56"/>
    <p:sldId id="399" r:id="rId57"/>
    <p:sldId id="431" r:id="rId58"/>
    <p:sldId id="432" r:id="rId59"/>
    <p:sldId id="433" r:id="rId60"/>
    <p:sldId id="404" r:id="rId61"/>
    <p:sldId id="400" r:id="rId62"/>
    <p:sldId id="401" r:id="rId63"/>
    <p:sldId id="402" r:id="rId64"/>
    <p:sldId id="403" r:id="rId65"/>
    <p:sldId id="405" r:id="rId66"/>
    <p:sldId id="406" r:id="rId67"/>
    <p:sldId id="409" r:id="rId68"/>
    <p:sldId id="407" r:id="rId69"/>
    <p:sldId id="413" r:id="rId70"/>
    <p:sldId id="414" r:id="rId71"/>
    <p:sldId id="410" r:id="rId72"/>
    <p:sldId id="408" r:id="rId73"/>
    <p:sldId id="411" r:id="rId74"/>
    <p:sldId id="412" r:id="rId75"/>
    <p:sldId id="416" r:id="rId76"/>
    <p:sldId id="415" r:id="rId77"/>
    <p:sldId id="417" r:id="rId78"/>
    <p:sldId id="422" r:id="rId79"/>
    <p:sldId id="423" r:id="rId80"/>
    <p:sldId id="424" r:id="rId81"/>
    <p:sldId id="418" r:id="rId82"/>
    <p:sldId id="419" r:id="rId83"/>
    <p:sldId id="420" r:id="rId84"/>
    <p:sldId id="421" r:id="rId85"/>
    <p:sldId id="425" r:id="rId86"/>
    <p:sldId id="426" r:id="rId87"/>
    <p:sldId id="427" r:id="rId88"/>
    <p:sldId id="428" r:id="rId89"/>
    <p:sldId id="429" r:id="rId90"/>
    <p:sldId id="430" r:id="rId91"/>
    <p:sldId id="434" r:id="rId92"/>
    <p:sldId id="435" r:id="rId93"/>
    <p:sldId id="436" r:id="rId94"/>
    <p:sldId id="437" r:id="rId95"/>
    <p:sldId id="438" r:id="rId96"/>
    <p:sldId id="440" r:id="rId97"/>
    <p:sldId id="441" r:id="rId98"/>
    <p:sldId id="439" r:id="rId99"/>
    <p:sldId id="442" r:id="rId100"/>
    <p:sldId id="443" r:id="rId101"/>
    <p:sldId id="444" r:id="rId102"/>
    <p:sldId id="445" r:id="rId103"/>
    <p:sldId id="446" r:id="rId104"/>
    <p:sldId id="447" r:id="rId105"/>
    <p:sldId id="448" r:id="rId106"/>
    <p:sldId id="449" r:id="rId107"/>
    <p:sldId id="450" r:id="rId108"/>
    <p:sldId id="451" r:id="rId109"/>
    <p:sldId id="452" r:id="rId110"/>
    <p:sldId id="459" r:id="rId111"/>
    <p:sldId id="460" r:id="rId112"/>
    <p:sldId id="453" r:id="rId113"/>
    <p:sldId id="454" r:id="rId114"/>
    <p:sldId id="455" r:id="rId115"/>
    <p:sldId id="456" r:id="rId116"/>
    <p:sldId id="457" r:id="rId117"/>
    <p:sldId id="458" r:id="rId118"/>
    <p:sldId id="461" r:id="rId119"/>
    <p:sldId id="462" r:id="rId120"/>
    <p:sldId id="463" r:id="rId121"/>
    <p:sldId id="464" r:id="rId122"/>
    <p:sldId id="469" r:id="rId123"/>
    <p:sldId id="465" r:id="rId124"/>
    <p:sldId id="466" r:id="rId125"/>
    <p:sldId id="467" r:id="rId126"/>
    <p:sldId id="468" r:id="rId127"/>
    <p:sldId id="470" r:id="rId128"/>
    <p:sldId id="471" r:id="rId129"/>
    <p:sldId id="472" r:id="rId130"/>
    <p:sldId id="473" r:id="rId131"/>
    <p:sldId id="474" r:id="rId132"/>
    <p:sldId id="475" r:id="rId133"/>
    <p:sldId id="476" r:id="rId134"/>
    <p:sldId id="477" r:id="rId135"/>
    <p:sldId id="478" r:id="rId136"/>
    <p:sldId id="479" r:id="rId137"/>
    <p:sldId id="480" r:id="rId138"/>
    <p:sldId id="481" r:id="rId139"/>
    <p:sldId id="482" r:id="rId140"/>
    <p:sldId id="483" r:id="rId141"/>
    <p:sldId id="484" r:id="rId142"/>
    <p:sldId id="485" r:id="rId143"/>
    <p:sldId id="486" r:id="rId144"/>
    <p:sldId id="487" r:id="rId145"/>
    <p:sldId id="488" r:id="rId146"/>
    <p:sldId id="490" r:id="rId147"/>
    <p:sldId id="489" r:id="rId148"/>
    <p:sldId id="493" r:id="rId149"/>
    <p:sldId id="494" r:id="rId150"/>
    <p:sldId id="495" r:id="rId151"/>
    <p:sldId id="496" r:id="rId152"/>
    <p:sldId id="497" r:id="rId153"/>
    <p:sldId id="498" r:id="rId154"/>
    <p:sldId id="499" r:id="rId155"/>
    <p:sldId id="500" r:id="rId156"/>
    <p:sldId id="501" r:id="rId157"/>
    <p:sldId id="502" r:id="rId158"/>
    <p:sldId id="503" r:id="rId159"/>
    <p:sldId id="504" r:id="rId160"/>
    <p:sldId id="505" r:id="rId161"/>
    <p:sldId id="506" r:id="rId162"/>
    <p:sldId id="507" r:id="rId163"/>
    <p:sldId id="508" r:id="rId164"/>
    <p:sldId id="509" r:id="rId165"/>
    <p:sldId id="510" r:id="rId166"/>
    <p:sldId id="511" r:id="rId167"/>
    <p:sldId id="512" r:id="rId168"/>
    <p:sldId id="513" r:id="rId169"/>
    <p:sldId id="514" r:id="rId170"/>
    <p:sldId id="516" r:id="rId171"/>
    <p:sldId id="517" r:id="rId172"/>
    <p:sldId id="519" r:id="rId173"/>
    <p:sldId id="518" r:id="rId174"/>
    <p:sldId id="526" r:id="rId175"/>
    <p:sldId id="520" r:id="rId176"/>
    <p:sldId id="521" r:id="rId177"/>
    <p:sldId id="522" r:id="rId178"/>
    <p:sldId id="523" r:id="rId179"/>
    <p:sldId id="524" r:id="rId180"/>
    <p:sldId id="525" r:id="rId181"/>
    <p:sldId id="527" r:id="rId182"/>
    <p:sldId id="528" r:id="rId183"/>
    <p:sldId id="529" r:id="rId184"/>
    <p:sldId id="530" r:id="rId185"/>
    <p:sldId id="531" r:id="rId186"/>
    <p:sldId id="532" r:id="rId187"/>
    <p:sldId id="533" r:id="rId188"/>
    <p:sldId id="534" r:id="rId189"/>
    <p:sldId id="535" r:id="rId190"/>
    <p:sldId id="536" r:id="rId191"/>
    <p:sldId id="537" r:id="rId192"/>
    <p:sldId id="538" r:id="rId193"/>
    <p:sldId id="539" r:id="rId194"/>
    <p:sldId id="540" r:id="rId195"/>
    <p:sldId id="541" r:id="rId196"/>
    <p:sldId id="542" r:id="rId197"/>
    <p:sldId id="543" r:id="rId198"/>
    <p:sldId id="544" r:id="rId199"/>
    <p:sldId id="545" r:id="rId200"/>
    <p:sldId id="546" r:id="rId201"/>
    <p:sldId id="547" r:id="rId202"/>
    <p:sldId id="548" r:id="rId203"/>
    <p:sldId id="549" r:id="rId204"/>
    <p:sldId id="550" r:id="rId205"/>
    <p:sldId id="551" r:id="rId206"/>
    <p:sldId id="558" r:id="rId207"/>
    <p:sldId id="552" r:id="rId208"/>
    <p:sldId id="553" r:id="rId209"/>
    <p:sldId id="554" r:id="rId210"/>
    <p:sldId id="555" r:id="rId211"/>
    <p:sldId id="556" r:id="rId212"/>
    <p:sldId id="557" r:id="rId2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16" Type="http://schemas.openxmlformats.org/officeDocument/2006/relationships/viewProps" Target="viewProps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notesMaster" Target="notesMasters/notesMaster1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presProps" Target="pres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C3F89-BF85-47CA-BA4C-F859B5F71D18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F7F0A-7DE8-4923-A68B-041BA2F89ED4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7F0A-7DE8-4923-A68B-041BA2F89ED4}" type="slidenum">
              <a:rPr lang="tr-TR" smtClean="0"/>
              <a:pPr/>
              <a:t>203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7F0A-7DE8-4923-A68B-041BA2F89ED4}" type="slidenum">
              <a:rPr lang="tr-TR" smtClean="0"/>
              <a:pPr/>
              <a:t>204</a:t>
            </a:fld>
            <a:endParaRPr lang="tr-T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7F0A-7DE8-4923-A68B-041BA2F89ED4}" type="slidenum">
              <a:rPr lang="tr-TR" smtClean="0"/>
              <a:pPr/>
              <a:t>205</a:t>
            </a:fld>
            <a:endParaRPr lang="tr-T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7F0A-7DE8-4923-A68B-041BA2F89ED4}" type="slidenum">
              <a:rPr lang="tr-TR" smtClean="0"/>
              <a:pPr/>
              <a:t>206</a:t>
            </a:fld>
            <a:endParaRPr lang="tr-T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7F0A-7DE8-4923-A68B-041BA2F89ED4}" type="slidenum">
              <a:rPr lang="tr-TR" smtClean="0"/>
              <a:pPr/>
              <a:t>207</a:t>
            </a:fld>
            <a:endParaRPr lang="tr-T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7F0A-7DE8-4923-A68B-041BA2F89ED4}" type="slidenum">
              <a:rPr lang="tr-TR" smtClean="0"/>
              <a:pPr/>
              <a:t>208</a:t>
            </a:fld>
            <a:endParaRPr lang="tr-T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7F0A-7DE8-4923-A68B-041BA2F89ED4}" type="slidenum">
              <a:rPr lang="tr-TR" smtClean="0"/>
              <a:pPr/>
              <a:t>209</a:t>
            </a:fld>
            <a:endParaRPr lang="tr-T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7F0A-7DE8-4923-A68B-041BA2F89ED4}" type="slidenum">
              <a:rPr lang="tr-TR" smtClean="0"/>
              <a:pPr/>
              <a:t>210</a:t>
            </a:fld>
            <a:endParaRPr lang="tr-T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7F0A-7DE8-4923-A68B-041BA2F89ED4}" type="slidenum">
              <a:rPr lang="tr-TR" smtClean="0"/>
              <a:pPr/>
              <a:t>211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13/10/2020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2844" y="357167"/>
            <a:ext cx="8786874" cy="5929354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CÜMLENİN ÖGELERİ</a:t>
            </a:r>
            <a:br>
              <a:rPr lang="tr-TR" sz="1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İBRAHİM ÖZMEN</a:t>
            </a:r>
            <a:r>
              <a:rPr lang="tr-TR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TÜRKÇE ÖĞRETMENİ</a:t>
            </a:r>
            <a:endParaRPr lang="tr-T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 de simit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yesem</a:t>
            </a:r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tekil kişi iyelik ekiyle (-i) karıştırmayınız.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</a:t>
            </a:r>
            <a:r>
              <a:rPr lang="tr-TR" sz="8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güzelmiş.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Onun evi)</a:t>
            </a:r>
          </a:p>
          <a:p>
            <a:pPr algn="ctr"/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İyelik eki var. Nesne değil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Anne</a:t>
            </a:r>
            <a:r>
              <a:rPr lang="tr-TR" sz="75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</a:t>
            </a:r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toplantıya geldi.</a:t>
            </a:r>
          </a:p>
          <a:p>
            <a:pPr algn="ctr"/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Onun annesi</a:t>
            </a:r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algn="ctr"/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İyelik eki var. Nesne değil</a:t>
            </a:r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Kafa</a:t>
            </a:r>
            <a:r>
              <a:rPr lang="tr-TR" sz="75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</a:t>
            </a:r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</a:p>
          <a:p>
            <a:pPr algn="ctr"/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çok ağrımıştı.</a:t>
            </a:r>
          </a:p>
          <a:p>
            <a:pPr algn="ctr"/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Onun kafası</a:t>
            </a:r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algn="ctr"/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İyelik eki var. Nesne değil</a:t>
            </a:r>
            <a:r>
              <a:rPr lang="tr-TR" sz="7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Eğer nesne </a:t>
            </a:r>
          </a:p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ismin “-i” hâl </a:t>
            </a:r>
          </a:p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ekini almamışsa “belirtisiz nesne” olur.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Belirtisiz nesneyi bulmak için yükleme özneyle beraber </a:t>
            </a:r>
            <a:r>
              <a:rPr lang="tr-TR" sz="6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“ne, neler” </a:t>
            </a:r>
            <a:r>
              <a:rPr lang="tr-TR" sz="6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sorusu yöneltilir.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Çocuklar 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şeker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topladı.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Ayşe, </a:t>
            </a:r>
          </a:p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kolyeler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aldı.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Neler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“Ne?” sorusu bazen özneyi bulmak için de kullanılabileceği için belirtisiz nesne ile karıştırılabilir.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Bunu önlemek için önce yüklem, sonra özne bulunur. Sonra da yüklemle özneye birlikte “ne” sorusu sorulur.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Ek Fiille:</a:t>
            </a:r>
          </a:p>
          <a:p>
            <a:r>
              <a:rPr lang="tr-TR" sz="6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5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İsim + Ek Fiil + Kişi Eki</a:t>
            </a:r>
          </a:p>
          <a:p>
            <a:r>
              <a:rPr lang="tr-TR" sz="5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Üzgün </a:t>
            </a:r>
            <a:r>
              <a:rPr lang="tr-TR" sz="5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r-TR" sz="5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idi</a:t>
            </a:r>
            <a:r>
              <a:rPr lang="tr-TR" sz="5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</a:t>
            </a:r>
            <a:r>
              <a:rPr lang="tr-TR" sz="5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 öge bulma sıralamasını “</a:t>
            </a:r>
            <a:r>
              <a:rPr lang="tr-TR" sz="80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YÖN” kuralı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diye kodlayabilirsiniz.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tr-TR" sz="13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</a:t>
            </a:r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üklem</a:t>
            </a:r>
          </a:p>
          <a:p>
            <a:r>
              <a:rPr lang="tr-TR" sz="13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</a:t>
            </a:r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zne</a:t>
            </a:r>
          </a:p>
          <a:p>
            <a:r>
              <a:rPr lang="tr-TR" sz="13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</a:t>
            </a:r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esne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Kuş, 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çöp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topladı.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Kuş 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topladı?)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Zaten tersi saçma olurdu. 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Çöp kuş toplayamaz.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Otobüs 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yolcu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taşır.</a:t>
            </a:r>
          </a:p>
          <a:p>
            <a:pPr algn="ctr"/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(Otobüs 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taşır?)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Zaten tersi saçma olurdu. 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Yolcu otobüs taşıyamaz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88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Ağaç 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yaprak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döker.</a:t>
            </a:r>
          </a:p>
          <a:p>
            <a:pPr algn="ctr"/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(Ağaç 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döker?)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Zaten tersi saçma olurdu. 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Yaprak ağaç dökemez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88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BELİRTİSİZ 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Bazı cümlelerde ara söz, nesneyi açıklamak amacıyla kullanılır.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Nesneye bağlı olan ara sözler öge bulunurken bütün alınır, bölünmez.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kalem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yeşilmiş</a:t>
            </a:r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Babamı, </a:t>
            </a:r>
          </a:p>
          <a:p>
            <a:pPr algn="ctr"/>
            <a:r>
              <a:rPr lang="tr-TR" sz="88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 büyük insanı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daha göremedim.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Çocuğu </a:t>
            </a:r>
            <a:r>
              <a:rPr lang="tr-TR" sz="88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-sıska vücutlu zavallıyı-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son kez kucakladı.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Adana’yı, </a:t>
            </a:r>
            <a:r>
              <a:rPr lang="tr-TR" sz="84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doğup büyüdüğü toprakları</a:t>
            </a:r>
            <a:r>
              <a:rPr lang="tr-TR" sz="8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özlemişti.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Nesne, </a:t>
            </a:r>
          </a:p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tek kelime olabileceği gibi kelime grubu da olabilir.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Kalemleri, defterleri, kitapları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üst üste yığdı. 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Domatesi, biberi, soğanı, limonu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marketten aldı.</a:t>
            </a:r>
            <a:endParaRPr lang="tr-TR" sz="88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Fiilimsiler ve fiilimsi grupları cümlede nesne görevinde kullanılabilir.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Onun </a:t>
            </a:r>
          </a:p>
          <a:p>
            <a:pPr algn="ctr"/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buraya gel</a:t>
            </a:r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iş</a:t>
            </a:r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ini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görmedim.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Ders çalış</a:t>
            </a:r>
            <a:r>
              <a:rPr lang="tr-TR" sz="115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istemiyor.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DOLAYLI TÜMLEÇ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CÜMLENİN ÖGELERİ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 dün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çok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hastaydı</a:t>
            </a:r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Bazı kaynaklarda “</a:t>
            </a:r>
            <a:r>
              <a:rPr lang="tr-TR" sz="7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yer tümleci</a:t>
            </a:r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</a:p>
          <a:p>
            <a:pPr algn="ctr"/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 da </a:t>
            </a:r>
          </a:p>
          <a:p>
            <a:pPr algn="ctr"/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r-TR" sz="7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yer tamlayıcısı</a:t>
            </a:r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adını alabilir.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Cümlenin anlamını yönelme, bulunma ve ayrılma bakımından tamamlar.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İsmin “-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r>
              <a:rPr lang="tr-TR" sz="8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”, </a:t>
            </a:r>
          </a:p>
          <a:p>
            <a:pPr algn="ctr"/>
            <a:r>
              <a:rPr lang="tr-TR" sz="8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“-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</a:t>
            </a:r>
            <a:r>
              <a:rPr lang="tr-TR" sz="8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”, “-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den</a:t>
            </a:r>
            <a:r>
              <a:rPr lang="tr-TR" sz="8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 hâl eklerinden birisini alır.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Dolaylı tümleci bulmak için yükleme şu sorular yöneltilir: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Kime?</a:t>
            </a:r>
          </a:p>
          <a:p>
            <a:pPr algn="ctr"/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Neye?</a:t>
            </a:r>
          </a:p>
          <a:p>
            <a:pPr algn="ctr"/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Nereye?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Kimde?</a:t>
            </a:r>
          </a:p>
          <a:p>
            <a:pPr algn="ctr"/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Neyde?</a:t>
            </a:r>
          </a:p>
          <a:p>
            <a:pPr algn="ctr"/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Nerede?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Kimden?</a:t>
            </a:r>
          </a:p>
          <a:p>
            <a:pPr algn="ctr"/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Ne(y)den?</a:t>
            </a:r>
          </a:p>
          <a:p>
            <a:pPr algn="ctr"/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Nereden?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Bunu </a:t>
            </a:r>
          </a:p>
          <a:p>
            <a:pPr algn="ctr"/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babama</a:t>
            </a:r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soralım.</a:t>
            </a:r>
          </a:p>
          <a:p>
            <a:pPr algn="ctr"/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Kime</a:t>
            </a:r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Çocuk </a:t>
            </a:r>
          </a:p>
          <a:p>
            <a:pPr algn="ctr"/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kitaba</a:t>
            </a:r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baktı.</a:t>
            </a:r>
          </a:p>
          <a:p>
            <a:pPr algn="ctr"/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Neye</a:t>
            </a:r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Okula</a:t>
            </a:r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dilekçe verdim?</a:t>
            </a:r>
          </a:p>
          <a:p>
            <a:pPr algn="ctr"/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Nereye</a:t>
            </a:r>
            <a:r>
              <a:rPr lang="tr-TR" sz="9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Bugün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hava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güzeldir</a:t>
            </a:r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	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Kalemim 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Murat’ta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kaldı?</a:t>
            </a:r>
          </a:p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Kimde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Yazıyı </a:t>
            </a:r>
          </a:p>
          <a:p>
            <a:pPr algn="ctr"/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kitapta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görmüş.</a:t>
            </a:r>
          </a:p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Neyde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Onu </a:t>
            </a:r>
          </a:p>
          <a:p>
            <a:pPr algn="ctr"/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sokakta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gördüm.</a:t>
            </a:r>
          </a:p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Nerede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Dedemden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bütün aile çekinirdi.</a:t>
            </a:r>
          </a:p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Kimden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Şekerden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böcek </a:t>
            </a:r>
          </a:p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çıktı.</a:t>
            </a:r>
          </a:p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Neyden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Uzaktan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ses duyuldu.</a:t>
            </a:r>
          </a:p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Nereden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“-e, -de, -den” hâl ekini alan kelimeler, yüklemi </a:t>
            </a:r>
            <a:r>
              <a:rPr lang="tr-TR" sz="6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zaman, sebep </a:t>
            </a:r>
            <a:r>
              <a:rPr lang="tr-TR" sz="6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yönünden etkilerse dolaylı tümleç olmaz.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 kelimeler </a:t>
            </a:r>
          </a:p>
          <a:p>
            <a:pPr algn="ctr"/>
            <a:r>
              <a:rPr lang="tr-TR" sz="87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zarf tümleci </a:t>
            </a:r>
            <a:r>
              <a:rPr lang="tr-TR" sz="8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olarak kullanılmış olur.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Sabaha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Orada oluruz.</a:t>
            </a:r>
          </a:p>
          <a:p>
            <a:pPr algn="ctr"/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(Zaman / Dolaylı tümleç olmaz.)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Okumayı </a:t>
            </a:r>
            <a:r>
              <a:rPr lang="tr-TR" sz="8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altı yaşında</a:t>
            </a:r>
            <a:r>
              <a:rPr lang="tr-TR" sz="8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öğrendi.</a:t>
            </a:r>
          </a:p>
          <a:p>
            <a:pPr algn="ctr"/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(Zaman / Dolaylı tümleç olmaz.)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Ek fiillerin geniş zaman çekiminde “-dir” eki düşebilir. </a:t>
            </a:r>
          </a:p>
          <a:p>
            <a:pPr algn="ctr"/>
            <a:r>
              <a:rPr lang="tr-TR" sz="7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Dikkat ediniz.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Üşüdüğünden</a:t>
            </a:r>
            <a:r>
              <a:rPr lang="tr-TR" sz="8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erken yattı.</a:t>
            </a:r>
          </a:p>
          <a:p>
            <a:pPr algn="ctr"/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(Sebep / Dolaylı tümleç olmaz.)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Bazı cümlelerde ara söz, dolaylı tümleci açıklamak amacıyla kullanılır.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Dolaylı tümlece bağlı olan ara sözler öge bulunurken bütün alınır, bölünmez.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Memleketine</a:t>
            </a:r>
            <a:r>
              <a:rPr lang="tr-TR" sz="88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88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özlemini çektiği o yerlere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dönüyordu.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Esma’ya </a:t>
            </a:r>
            <a:r>
              <a:rPr lang="tr-TR" sz="80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-yıllardır görmediği kardeşine- </a:t>
            </a:r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kavuşacaktı.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Rize’ye</a:t>
            </a:r>
            <a:r>
              <a:rPr lang="tr-TR" sz="88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88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Türkiye’nin yeşil bahçesine</a:t>
            </a:r>
            <a:r>
              <a:rPr lang="tr-TR" sz="88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gidiyoruz.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Fiilimsiler ve fiilimsi grupları cümlede dolaylı tümleç görevinde kullanılabilir.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Ondan duy</a:t>
            </a:r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duk</a:t>
            </a:r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larına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inanamazsın.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Buraya gel</a:t>
            </a:r>
            <a:r>
              <a:rPr lang="tr-TR" sz="108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diğ</a:t>
            </a:r>
            <a:r>
              <a:rPr lang="tr-TR" sz="10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ine</a:t>
            </a:r>
            <a:r>
              <a:rPr lang="tr-TR" sz="10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0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bin pişman oldu.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Sev</a:t>
            </a:r>
            <a:r>
              <a:rPr lang="tr-TR" sz="105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</a:t>
            </a:r>
            <a:r>
              <a:rPr lang="tr-TR" sz="10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insana </a:t>
            </a:r>
          </a:p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mesafe </a:t>
            </a:r>
          </a:p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olmaz.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DOLAYLI TÜMLEÇ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Bugün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hava </a:t>
            </a:r>
          </a:p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güzel</a:t>
            </a:r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	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ZARF TÜMLECİ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CÜMLENİN ÖGELERİ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Bazı kaynaklarda “</a:t>
            </a:r>
            <a:r>
              <a:rPr lang="tr-TR" sz="7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belirteç tümleci</a:t>
            </a:r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</a:p>
          <a:p>
            <a:pPr algn="ctr"/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 da </a:t>
            </a:r>
          </a:p>
          <a:p>
            <a:pPr algn="ctr"/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r-TR" sz="7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zarf tamlayıcısı</a:t>
            </a:r>
            <a:r>
              <a:rPr lang="tr-TR" sz="7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adını alabilir.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Yüklemi; zaman, durum, miktar, ölçü, yer-yön ve soru yönünden tamamlayan ögedir.</a:t>
            </a:r>
            <a:endParaRPr lang="tr-TR" sz="70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Zarf tümlecini bulmak için yükleme şu sorular yöneltilir:</a:t>
            </a:r>
            <a:endParaRPr lang="tr-TR" sz="80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Nasıl? </a:t>
            </a:r>
            <a:r>
              <a:rPr lang="tr-TR" sz="7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Niçin?</a:t>
            </a:r>
            <a:r>
              <a:rPr lang="tr-TR" sz="7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7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 zaman?</a:t>
            </a:r>
          </a:p>
          <a:p>
            <a:pPr algn="ctr"/>
            <a:r>
              <a:rPr lang="tr-TR" sz="7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 kadar? </a:t>
            </a:r>
          </a:p>
          <a:p>
            <a:pPr algn="ctr"/>
            <a:r>
              <a:rPr lang="tr-TR" sz="7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 yöne?</a:t>
            </a:r>
          </a:p>
          <a:p>
            <a:pPr algn="ctr"/>
            <a:r>
              <a:rPr lang="tr-TR" sz="7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Neyle? </a:t>
            </a:r>
            <a:r>
              <a:rPr lang="tr-TR" sz="7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Kimle?</a:t>
            </a:r>
            <a:endParaRPr lang="tr-TR" sz="77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Ali, </a:t>
            </a:r>
            <a:r>
              <a:rPr lang="tr-TR" sz="11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güzel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okur.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1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Nasıl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Ali,  </a:t>
            </a:r>
          </a:p>
          <a:p>
            <a:pPr algn="ctr"/>
            <a:r>
              <a:rPr lang="tr-TR" sz="9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öğrenmek </a:t>
            </a:r>
          </a:p>
          <a:p>
            <a:pPr algn="ctr"/>
            <a:r>
              <a:rPr lang="tr-TR" sz="9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için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okur.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Niçin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Ali, </a:t>
            </a:r>
            <a:r>
              <a:rPr lang="tr-TR" sz="11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çok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okur.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1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 kadar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Ali, </a:t>
            </a:r>
            <a:r>
              <a:rPr lang="tr-TR" sz="10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dün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okudu.</a:t>
            </a:r>
          </a:p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0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 zaman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  <a:endParaRPr lang="tr-TR" sz="10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Ali, </a:t>
            </a:r>
            <a:r>
              <a:rPr lang="tr-TR" sz="11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geri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gitmiş.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1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 yöne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Cümle yargı bildiren anlatım bütünlüğüdür. Buna göre yargı bildirmeyen bir kelime grubu, cümle değildir.</a:t>
            </a:r>
            <a:endParaRPr lang="tr-TR" sz="62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Ali, </a:t>
            </a:r>
            <a:r>
              <a:rPr lang="tr-TR" sz="9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babasıyla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gitmiş.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Kimle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Ali, </a:t>
            </a:r>
            <a:r>
              <a:rPr lang="tr-TR" sz="9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bisikletle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gitmiş.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Neyle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Yer-yön bildiren kelimeler, hâl eki alırsa zarf tümleci olamaz.</a:t>
            </a:r>
            <a:endParaRPr lang="tr-TR" sz="84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Yer-yön bildiren kelimeler, hâl eki alırsa dolaylı tümleç veya </a:t>
            </a:r>
          </a:p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nesne olur.</a:t>
            </a:r>
            <a:endParaRPr lang="tr-TR" sz="80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Annem </a:t>
            </a:r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aşağı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inmiş.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Zarf tümleci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de </a:t>
            </a:r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aşağı</a:t>
            </a:r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yı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temizle!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Nesne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Beni </a:t>
            </a:r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aşağı</a:t>
            </a:r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bekle!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Dolaylı tümleç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Seni </a:t>
            </a:r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aşağı</a:t>
            </a:r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dan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çağırdılar.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Dolaylı tümleç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Çabuk </a:t>
            </a:r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aşağı</a:t>
            </a:r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inelim.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Dolaylı tümleç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Bazı cümlelerde ara söz, zarf tümlecini açıklamak amacıyla kullanılır.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5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Akıllı adam </a:t>
            </a:r>
            <a:r>
              <a:rPr lang="tr-TR" sz="5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5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Cümle değil</a:t>
            </a:r>
            <a:r>
              <a:rPr lang="tr-TR" sz="5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  <a:p>
            <a:pPr algn="ctr"/>
            <a:endParaRPr lang="tr-TR" sz="54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5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Adam, akıllıydı</a:t>
            </a:r>
            <a:r>
              <a:rPr lang="tr-TR" sz="5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(</a:t>
            </a:r>
            <a:r>
              <a:rPr lang="tr-TR" sz="5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Cümle</a:t>
            </a:r>
            <a:r>
              <a:rPr lang="tr-TR" sz="5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algn="ctr"/>
            <a:endParaRPr lang="tr-TR" sz="54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5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Adam, akıllandı</a:t>
            </a:r>
            <a:r>
              <a:rPr lang="tr-TR" sz="5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(</a:t>
            </a:r>
            <a:r>
              <a:rPr lang="tr-TR" sz="5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Cümle</a:t>
            </a:r>
            <a:r>
              <a:rPr lang="tr-TR" sz="5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Zarf tümlecine bağlı olan ara sözler öge bulunurken bütün alınır, bölünmez.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Ağustos ayında</a:t>
            </a:r>
            <a:r>
              <a:rPr lang="tr-TR" sz="88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88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Türk’ün zafer ayında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mutlu oluyorum.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Dün akşama doğru</a:t>
            </a:r>
            <a:r>
              <a:rPr lang="tr-TR" sz="9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saat altı gibi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bize geldi.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Yarın</a:t>
            </a:r>
            <a:r>
              <a:rPr lang="tr-TR" sz="88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88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-bayramın ilk günü-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dedesine gidecekti.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Zarf-fiillerin yer aldığı çeşitli kelime grupları cümlede zarf tümleci görevinde kullanılır.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Eve uğrayı</a:t>
            </a:r>
            <a:r>
              <a:rPr lang="tr-TR" sz="115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eşyalarımı alacağım.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Düşün</a:t>
            </a:r>
            <a:r>
              <a:rPr lang="tr-TR" sz="105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meden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hareket etme!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Çocuklar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koş</a:t>
            </a:r>
            <a:r>
              <a:rPr lang="tr-TR" sz="115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arak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çıktı.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 cümlede aynı veya farklı türden birden fazla zarf tümleci bulunabilir.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Aynı türden olan, aynı soruya cevap veren zarfların tümü aynı öğe olarak alınır.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 cümlenin her yerinde bulunabilir. İllaki sonda olacak diye düşünmeyiniz.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Ancak sorular farklı olduğu sürece bunlar ayrı ayrı sayılır.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Görmeden, bilmeden, anlamadan </a:t>
            </a:r>
            <a:r>
              <a:rPr lang="tr-TR" sz="6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konuşuyor.</a:t>
            </a:r>
          </a:p>
          <a:p>
            <a:pPr algn="ctr"/>
            <a:r>
              <a:rPr lang="tr-TR" sz="6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6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Nasıl</a:t>
            </a:r>
            <a:r>
              <a:rPr lang="tr-TR" sz="6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  <a:p>
            <a:pPr algn="ctr"/>
            <a:r>
              <a:rPr lang="tr-TR" sz="6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 </a:t>
            </a:r>
            <a:r>
              <a:rPr lang="tr-TR" sz="6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zarf tümleci</a:t>
            </a:r>
            <a:r>
              <a:rPr lang="tr-TR" sz="6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Fatma, </a:t>
            </a:r>
            <a:r>
              <a:rPr lang="tr-TR" sz="72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dün</a:t>
            </a:r>
            <a:r>
              <a:rPr lang="tr-TR" sz="72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72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akşam</a:t>
            </a:r>
            <a:r>
              <a:rPr lang="tr-TR" sz="72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7200" b="1" u="sng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çok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konuştu.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 zaman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</a:p>
          <a:p>
            <a:pPr algn="ctr"/>
            <a:r>
              <a:rPr lang="tr-TR" sz="72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 kadar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 </a:t>
            </a:r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zarf tümleci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ZARF TÜMLECİ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VURGULU ÖGELER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CÜMLENİN ÖGELERİ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Yüklemden hemen önce gelen öğe, kullanıldığı yere göre en çok vurgulanan öğedir.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VURGULU ÖGELER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Ayşe, yazdığı cümleyi arkadaşına </a:t>
            </a:r>
            <a:r>
              <a:rPr lang="tr-TR" sz="6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yüksek sesle </a:t>
            </a:r>
            <a:r>
              <a:rPr lang="tr-TR" sz="6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okudu.</a:t>
            </a:r>
          </a:p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Zarf tümleci vurgulu</a:t>
            </a:r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r-TR" sz="96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VURGULU ÖGELER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Yazdığı cümleyi arkadaşına yüksek sesle 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Ayşe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okudu.</a:t>
            </a:r>
          </a:p>
          <a:p>
            <a:pPr algn="ctr"/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 vurgulu</a:t>
            </a:r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VURGULU ÖGELER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Ayşe, yazdığı cümleyi yüksek sesle</a:t>
            </a:r>
            <a:r>
              <a:rPr lang="tr-TR" sz="6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arkadaşına</a:t>
            </a:r>
            <a:r>
              <a:rPr lang="tr-TR" sz="6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okudu.</a:t>
            </a:r>
          </a:p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Dolaylı tümleç vurgulu</a:t>
            </a:r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r-TR" sz="96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VURGULU ÖGELER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Ayşe, yüksek sesle arkadaşına </a:t>
            </a:r>
            <a:r>
              <a:rPr lang="tr-TR" sz="6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yazdığı cümleyi</a:t>
            </a:r>
            <a:r>
              <a:rPr lang="tr-TR" sz="6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okudu.</a:t>
            </a:r>
          </a:p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Nesne vurgulu</a:t>
            </a:r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r-TR" sz="96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VURGULU ÖGELER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 cümlenin başında ise vurgu yüklemdedir.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VURGULU ÖGELER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TEMEL ÖGELER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CÜMLENİN ÖGELERİ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Yani devrik cümlelere de dikkat ediniz.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Okudu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yazdığı cümleyi arkadaşına yüksek sesle Ayşe.</a:t>
            </a:r>
          </a:p>
          <a:p>
            <a:pPr algn="ctr"/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 vurgulu</a:t>
            </a:r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VURGULU ÖGELER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2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DİĞER UYARILAR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CÜMLENİN ÖGELERİ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Soru kelimeleri cümlede kullanıldığında hangi ögeyi bulduruyorsa onun yerine geçer.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Okulun kapısını </a:t>
            </a:r>
            <a:r>
              <a:rPr lang="tr-TR" sz="9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</a:t>
            </a:r>
            <a:r>
              <a:rPr lang="tr-TR" sz="9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kırdı?</a:t>
            </a:r>
          </a:p>
          <a:p>
            <a:pPr algn="ctr"/>
            <a:r>
              <a:rPr lang="tr-TR" sz="9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</a:t>
            </a:r>
            <a:r>
              <a:rPr lang="tr-TR" sz="9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Çocuk, </a:t>
            </a:r>
            <a:r>
              <a:rPr lang="tr-TR" sz="9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neyi</a:t>
            </a:r>
            <a:r>
              <a:rPr lang="tr-TR" sz="9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kaybetmiş?</a:t>
            </a:r>
          </a:p>
          <a:p>
            <a:pPr algn="ctr"/>
            <a:r>
              <a:rPr lang="tr-TR" sz="9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Nesne</a:t>
            </a:r>
            <a:r>
              <a:rPr lang="tr-TR" sz="9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Otobüs </a:t>
            </a:r>
          </a:p>
          <a:p>
            <a:pPr algn="ctr"/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nerede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kaldı?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Dolaylı tümleç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Dayın 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 zaman 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geldi?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Zarf tümleci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Tamlamaları bölüp “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neyin, kimin</a:t>
            </a:r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sorusuyla hiçbir öge aramayınız.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Çocuğun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kolu, kırıldı.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Kimin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 : Yanlış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Çocuğun kolu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kırıldı.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 : Doğru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Annem </a:t>
            </a:r>
          </a:p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çağırdı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beni eve.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Gömleğin 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düğmesi koptu.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Neyin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 : Yanlış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Gömleğin düğmesi 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koptu.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 : Doğru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DİĞER UYARILAR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50" y="142875"/>
            <a:ext cx="8643938" cy="6429375"/>
          </a:xfrm>
        </p:spPr>
        <p:txBody>
          <a:bodyPr>
            <a:normAutofit fontScale="90000"/>
          </a:bodyPr>
          <a:lstStyle/>
          <a:p>
            <a:r>
              <a:rPr lang="tr-TR" sz="110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BAŞARILAR DİLERİM.</a:t>
            </a:r>
            <a: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tr-TR" sz="59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İBRAHİM ÖZMEN</a:t>
            </a:r>
            <a: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r-TR" sz="3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TÜRKÇE ÖĞRETMENİ</a:t>
            </a:r>
            <a:endParaRPr lang="tr-TR" sz="3600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Annem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beni eve</a:t>
            </a:r>
          </a:p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çağırdı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Çağırdı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annem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beni eve.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Tek başına yüklem ile </a:t>
            </a:r>
          </a:p>
          <a:p>
            <a:pPr algn="ctr"/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 cümle kurulabilir.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Gittik.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Yüklem, kelime gruplarından da (isim tamlaması, sıfat tamlaması, deyim, ikileme, bileşik fiil vb.) oluşabilir.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Böyle </a:t>
            </a:r>
          </a:p>
          <a:p>
            <a:pPr algn="ctr"/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durumlarda yüklemi </a:t>
            </a:r>
          </a:p>
          <a:p>
            <a:pPr algn="ctr"/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kesinlikle bölmeyiniz.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 büyük 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korkum, seni </a:t>
            </a:r>
          </a:p>
          <a:p>
            <a:pPr algn="ctr"/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terk etmektir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Birleşik fiil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Ali’nin elinde tuttuğu, </a:t>
            </a:r>
          </a:p>
          <a:p>
            <a:pPr algn="ctr"/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kırmızı bir kalemdi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Sıfat tamlaması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6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CÜMLENİN ÖGELERİ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Sizinle 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konuşan adam, </a:t>
            </a:r>
          </a:p>
          <a:p>
            <a:pPr algn="ctr"/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çocuğun babasıdır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İsim tamlaması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sabah güneş </a:t>
            </a:r>
          </a:p>
          <a:p>
            <a:pPr algn="ctr"/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pırıl pırıldı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İkileme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Düşüncesiz adam, </a:t>
            </a:r>
          </a:p>
          <a:p>
            <a:pPr algn="ctr"/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baltayı taşa vurdu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(</a:t>
            </a:r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Deyim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Bütün çocukları </a:t>
            </a:r>
            <a:r>
              <a:rPr lang="tr-TR" sz="6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çalışkan mı çalışkandı</a:t>
            </a: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(</a:t>
            </a:r>
            <a:r>
              <a:rPr lang="tr-TR" sz="6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Pekiştirilmiş kelime</a:t>
            </a: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Fiilimsilerden isim-fiiller ve sıfat-fiiller, ek-fiil alarak yüklem olabilir.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 iyi seçenek, 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uyumaktır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İsim-fiil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 kızdığım kişiler, 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bağıranlardır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Sıfat-fiil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6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CÜMLENİN ÖGELERİ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7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Özne, ya yüklemin bildirdiği eylemi, yargıyı gerçekleştirir.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 da yükleme konu olan, yüklemde</a:t>
            </a:r>
          </a:p>
          <a:p>
            <a:pPr algn="ctr"/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kendisinden bahsedilen ögedir.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Cümlede iş, oluş, hareket, kısaca yargı bildiren kelime veya kelime grubudur.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Özneyi bulmak için yükleme; “</a:t>
            </a:r>
            <a:r>
              <a:rPr lang="tr-TR" sz="7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</a:t>
            </a:r>
            <a:r>
              <a:rPr lang="tr-TR" sz="7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7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kimler</a:t>
            </a:r>
            <a:r>
              <a:rPr lang="tr-TR" sz="7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7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</a:t>
            </a:r>
            <a:r>
              <a:rPr lang="tr-TR" sz="7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7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neler</a:t>
            </a:r>
            <a:r>
              <a:rPr lang="tr-TR" sz="7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soruları sorulur.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Ahmet</a:t>
            </a:r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okula gitti.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Çocuklar</a:t>
            </a:r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okula gitti.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Kimler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Kalem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yere düştü.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Kalemler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yere düştü.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Neler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Kişi isimleri her cümlede özne olmak zorunda değildir.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Yani bu isimler, hâl eklerini aldığında nesne veya tümleç olarak kullanılır.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Ahmet’i</a:t>
            </a:r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okulda gördüm.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 değil.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Ahmet’e</a:t>
            </a:r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selam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söyle!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 değil.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Ahmet’te</a:t>
            </a:r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kitabım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kaldı.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 değil.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Yüklemi iki şekilde oluşturabiliriz:</a:t>
            </a:r>
          </a:p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Çekimli Fiille</a:t>
            </a:r>
          </a:p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Ek Fiille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Ahmet’ten</a:t>
            </a:r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para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istedim.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 değil.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Özne, kelime gruplarından da (isim tamlaması, sıfat tamlaması, deyim, ikileme, bileşik fiil vb.) oluşabilir.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Böyle </a:t>
            </a:r>
          </a:p>
          <a:p>
            <a:pPr algn="ctr"/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Durumlarda özneyi </a:t>
            </a:r>
          </a:p>
          <a:p>
            <a:pPr algn="ctr"/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kesinlikle bölmeyiniz.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Ali’nin ablası,</a:t>
            </a:r>
            <a:r>
              <a:rPr lang="tr-TR" sz="10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okula geldi.</a:t>
            </a:r>
          </a:p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İsim tamlaması</a:t>
            </a:r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Yeşil kalem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çok pahalı.</a:t>
            </a:r>
          </a:p>
          <a:p>
            <a:pPr algn="ctr"/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Sıfat tamlaması</a:t>
            </a:r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r-TR" sz="6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Küplere binmek, </a:t>
            </a:r>
            <a:r>
              <a:rPr lang="tr-TR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sana yakışmadı.</a:t>
            </a:r>
          </a:p>
          <a:p>
            <a:pPr algn="ctr"/>
            <a:r>
              <a:rPr lang="tr-TR" sz="9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(Deyim)</a:t>
            </a:r>
            <a:endParaRPr lang="tr-TR" sz="9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Konu komşu, </a:t>
            </a:r>
            <a:r>
              <a:rPr lang="tr-TR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seni merak etmiş.</a:t>
            </a:r>
          </a:p>
          <a:p>
            <a:pPr algn="ctr"/>
            <a:r>
              <a:rPr lang="tr-TR" sz="9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(İkileme)</a:t>
            </a:r>
            <a:endParaRPr lang="tr-TR" sz="9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Fiilimsiler veya fiilimsilerin yer aldığı söz grupları da özne görevinde kullanılabilir.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Okumak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büyük bir zevktir.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Çok konuşanlar</a:t>
            </a:r>
            <a:r>
              <a:rPr lang="tr-TR" sz="10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dışarı çıksın.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Çekimli Fiille:</a:t>
            </a:r>
          </a:p>
          <a:p>
            <a:r>
              <a:rPr lang="tr-TR" sz="6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Fiil + Kip Eki + Kişi Eki</a:t>
            </a:r>
          </a:p>
          <a:p>
            <a:r>
              <a:rPr lang="tr-TR" sz="6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Uyu </a:t>
            </a:r>
            <a:r>
              <a:rPr lang="tr-TR" sz="6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  <a:r>
              <a:rPr lang="tr-TR" sz="6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</a:t>
            </a:r>
            <a:r>
              <a:rPr lang="tr-TR" sz="6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</a:t>
            </a:r>
            <a:r>
              <a:rPr lang="tr-TR" sz="6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Bazı cümlelerde ara söz, özneyi açıklamak amacıyla kullanılır.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Özneye bağlı olan ara sözler öge bulunurken bütün alınır, bölünmez.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Ali, </a:t>
            </a:r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 yakın arkadaşım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beni aramıyor.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Ankara, </a:t>
            </a:r>
            <a:r>
              <a:rPr lang="tr-TR" sz="85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hayatımın şehri</a:t>
            </a:r>
            <a:r>
              <a:rPr lang="tr-TR" sz="8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burnumda tütüyor.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Ninem, </a:t>
            </a:r>
            <a:r>
              <a:rPr lang="tr-TR" sz="96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beni büyüten o yüce insan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artık yoktu.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GERÇEK ÖZNE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Yüklemde bildirilen eylemi ve yargıyı yapan, üstlenen varlıktır.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GERÇEK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Eylemi yapan kişi ya da varlık bellidir.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GERÇEK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Ahmet</a:t>
            </a:r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</a:p>
          <a:p>
            <a:pPr algn="ctr"/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camı kırdı.</a:t>
            </a:r>
          </a:p>
          <a:p>
            <a:pPr algn="ctr"/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1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Kıran kim</a:t>
            </a:r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GERÇEK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Ayşe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yeni bir şarkı öğrenmiş.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Öğrenen kim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GERÇEK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erken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kalkacağım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6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Öğretmen</a:t>
            </a:r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</a:p>
          <a:p>
            <a:pPr algn="ctr"/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bana kızdı.</a:t>
            </a:r>
          </a:p>
          <a:p>
            <a:pPr algn="ctr"/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11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Kızan kim</a:t>
            </a:r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GERÇEK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İnsan dışı varlıklar da (hayvan, bitki, nesne) özne olarak kullanılabilir.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GERÇEK 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Kedi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camdan atladı.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Atlayan ne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GERÇEK 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Çiçek,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susuzluktan öldü.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Ölen ne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GERÇEK 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Masa</a:t>
            </a:r>
            <a:r>
              <a:rPr lang="tr-TR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</a:p>
          <a:p>
            <a:pPr algn="ctr"/>
            <a:r>
              <a:rPr lang="tr-TR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çok </a:t>
            </a:r>
          </a:p>
          <a:p>
            <a:pPr algn="ctr"/>
            <a:r>
              <a:rPr lang="tr-TR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eskiymiş.</a:t>
            </a:r>
          </a:p>
          <a:p>
            <a:pPr algn="ctr"/>
            <a:r>
              <a:rPr lang="tr-TR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Eski olan ne</a:t>
            </a:r>
            <a:r>
              <a:rPr lang="tr-TR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GERÇEK 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SÖZDE ÖZNE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Yüklemde bildirilen eylemi yapan değil, yapılan eylemden etkilenen kişi, varlık ya da kavramlardır.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SÖZDE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Yani sözde öznenin bulunduğu cümlelerde eylemi yapan belli değildir.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SÖZDE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Sözde özneli cümlelerin yükleminde “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-l</a:t>
            </a:r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veya “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-n</a:t>
            </a:r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yapım eki vardır.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SÖZDE 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 cümlede sözde özne olabilmesi için yüklem, çekimli fiil olmak zorundadır.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SÖZDE 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Sabahları çorba </a:t>
            </a:r>
          </a:p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içer</a:t>
            </a:r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Yüklemin isim olduğu cümlelerde sözde özne yoktur.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SÖZDE ÖZNE /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UYARI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Öğretmen,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atanmış.</a:t>
            </a:r>
          </a:p>
          <a:p>
            <a:pPr algn="ctr"/>
            <a:r>
              <a:rPr lang="tr-TR" sz="7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 atadı</a:t>
            </a:r>
            <a:r>
              <a:rPr lang="tr-TR" sz="7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  <a:p>
            <a:pPr algn="ctr"/>
            <a:r>
              <a:rPr lang="tr-TR" sz="7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Belli değil</a:t>
            </a:r>
            <a:r>
              <a:rPr lang="tr-TR" sz="7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SÖZDE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Bulaşıklar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yıkandı.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 yıkadı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Belli değil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SÖZDE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Dört kişi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kovuldu.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 kovdu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Belli değil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SÖZDE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İki koyun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satıldı.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 sattı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  <a:p>
            <a:pPr algn="ctr"/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Belli değil</a:t>
            </a:r>
            <a:r>
              <a:rPr lang="tr-TR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SÖZDE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GİZLİ ÖZNE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Cümlede açıkça yazılmayan, bizim yüklemdeki kişi ekine bakarak bulduğumuz öznedir.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GİZLİ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çok yoruldu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Gizli Özne: Biz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GİZLİ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Eve erken döndü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Gizli Özne: Ben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GİZLİ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erken gitmiş.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Gizli Özne: O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GİZLİ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Bugün erken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gitmeliyim</a:t>
            </a:r>
            <a:r>
              <a:rPr lang="tr-TR" sz="115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Sabah okula uğramış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sın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Gizli Özne: Sen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GİZLİ ÖZNE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3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NESNE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CÜMLENİN ÖGELERİ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Öznenin yaptığı eylemden etkilenen varlıktır.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İkiye ayrılır:</a:t>
            </a:r>
          </a:p>
          <a:p>
            <a:pPr marL="1371600" indent="-1371600" algn="ctr"/>
            <a:r>
              <a:rPr lang="tr-TR" sz="8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Belirtili Nesne</a:t>
            </a:r>
          </a:p>
          <a:p>
            <a:pPr marL="1371600" indent="-1371600" algn="ctr"/>
            <a:r>
              <a:rPr lang="tr-TR" sz="8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Belirtisiz Nesne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7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Eğer nesne, ismin “-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  <a:r>
              <a:rPr lang="tr-TR" sz="7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(</a:t>
            </a:r>
            <a:r>
              <a:rPr lang="tr-TR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belirtme</a:t>
            </a:r>
            <a:r>
              <a:rPr lang="tr-TR" sz="7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hâli ile çekimlenirse belirtili nesne olur.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6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Belirtili nesneyi bulmak için yükleme “</a:t>
            </a:r>
            <a:r>
              <a:rPr lang="tr-TR" sz="6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kimi, kimleri, </a:t>
            </a:r>
          </a:p>
          <a:p>
            <a:pPr algn="ctr"/>
            <a:r>
              <a:rPr lang="tr-TR" sz="6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neyi, neleri</a:t>
            </a:r>
            <a:r>
              <a:rPr lang="tr-TR" sz="6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</a:p>
          <a:p>
            <a:pPr algn="ctr"/>
            <a:r>
              <a:rPr lang="tr-TR" sz="6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soruları sorulur.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Seni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yakından tanıyoruz.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Kimi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Öğretmen, 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çocukları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çağırmış.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Kimleri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Ahmet, 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torbayı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kaybetti.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Neyi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000132"/>
            <a:ext cx="9143999" cy="5857868"/>
          </a:xfrm>
          <a:prstGeom prst="rect">
            <a:avLst/>
          </a:prstGeom>
          <a:noFill/>
          <a:ln w="98425" cmpd="sng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Ali, </a:t>
            </a:r>
          </a:p>
          <a:p>
            <a:pPr algn="ctr"/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bardakları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düşürdü.</a:t>
            </a: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r-TR" sz="9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Neleri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2" y="-24"/>
            <a:ext cx="9143999" cy="795318"/>
          </a:xfrm>
          <a:prstGeom prst="rect">
            <a:avLst/>
          </a:prstGeom>
          <a:noFill/>
          <a:ln w="98425" cmpd="sng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BELİRTİLİ NESNE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2690</Words>
  <PresentationFormat>Ekran Gösterisi (4:3)</PresentationFormat>
  <Paragraphs>633</Paragraphs>
  <Slides>212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212</vt:i4>
      </vt:variant>
    </vt:vector>
  </HeadingPairs>
  <TitlesOfParts>
    <vt:vector size="213" baseType="lpstr">
      <vt:lpstr>Ofis Teması</vt:lpstr>
      <vt:lpstr>CÜMLENİN ÖGELERİ  İBRAHİM ÖZMEN TÜRKÇE ÖĞRETMENİ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  <vt:lpstr>Slayt 110</vt:lpstr>
      <vt:lpstr>Slayt 111</vt:lpstr>
      <vt:lpstr>Slayt 112</vt:lpstr>
      <vt:lpstr>Slayt 113</vt:lpstr>
      <vt:lpstr>Slayt 114</vt:lpstr>
      <vt:lpstr>Slayt 115</vt:lpstr>
      <vt:lpstr>Slayt 116</vt:lpstr>
      <vt:lpstr>Slayt 117</vt:lpstr>
      <vt:lpstr>Slayt 118</vt:lpstr>
      <vt:lpstr>Slayt 119</vt:lpstr>
      <vt:lpstr>Slayt 120</vt:lpstr>
      <vt:lpstr>Slayt 121</vt:lpstr>
      <vt:lpstr>Slayt 122</vt:lpstr>
      <vt:lpstr>Slayt 123</vt:lpstr>
      <vt:lpstr>Slayt 124</vt:lpstr>
      <vt:lpstr>Slayt 125</vt:lpstr>
      <vt:lpstr>Slayt 126</vt:lpstr>
      <vt:lpstr>Slayt 127</vt:lpstr>
      <vt:lpstr>Slayt 128</vt:lpstr>
      <vt:lpstr>Slayt 129</vt:lpstr>
      <vt:lpstr>Slayt 130</vt:lpstr>
      <vt:lpstr>Slayt 131</vt:lpstr>
      <vt:lpstr>Slayt 132</vt:lpstr>
      <vt:lpstr>Slayt 133</vt:lpstr>
      <vt:lpstr>Slayt 134</vt:lpstr>
      <vt:lpstr>Slayt 135</vt:lpstr>
      <vt:lpstr>Slayt 136</vt:lpstr>
      <vt:lpstr>Slayt 137</vt:lpstr>
      <vt:lpstr>Slayt 138</vt:lpstr>
      <vt:lpstr>Slayt 139</vt:lpstr>
      <vt:lpstr>Slayt 140</vt:lpstr>
      <vt:lpstr>Slayt 141</vt:lpstr>
      <vt:lpstr>Slayt 142</vt:lpstr>
      <vt:lpstr>Slayt 143</vt:lpstr>
      <vt:lpstr>Slayt 144</vt:lpstr>
      <vt:lpstr>Slayt 145</vt:lpstr>
      <vt:lpstr>Slayt 146</vt:lpstr>
      <vt:lpstr>Slayt 147</vt:lpstr>
      <vt:lpstr>Slayt 148</vt:lpstr>
      <vt:lpstr>Slayt 149</vt:lpstr>
      <vt:lpstr>Slayt 150</vt:lpstr>
      <vt:lpstr>Slayt 151</vt:lpstr>
      <vt:lpstr>Slayt 152</vt:lpstr>
      <vt:lpstr>Slayt 153</vt:lpstr>
      <vt:lpstr>Slayt 154</vt:lpstr>
      <vt:lpstr>Slayt 155</vt:lpstr>
      <vt:lpstr>Slayt 156</vt:lpstr>
      <vt:lpstr>Slayt 157</vt:lpstr>
      <vt:lpstr>Slayt 158</vt:lpstr>
      <vt:lpstr>Slayt 159</vt:lpstr>
      <vt:lpstr>Slayt 160</vt:lpstr>
      <vt:lpstr>Slayt 161</vt:lpstr>
      <vt:lpstr>Slayt 162</vt:lpstr>
      <vt:lpstr>Slayt 163</vt:lpstr>
      <vt:lpstr>Slayt 164</vt:lpstr>
      <vt:lpstr>Slayt 165</vt:lpstr>
      <vt:lpstr>Slayt 166</vt:lpstr>
      <vt:lpstr>Slayt 167</vt:lpstr>
      <vt:lpstr>Slayt 168</vt:lpstr>
      <vt:lpstr>Slayt 169</vt:lpstr>
      <vt:lpstr>Slayt 170</vt:lpstr>
      <vt:lpstr>Slayt 171</vt:lpstr>
      <vt:lpstr>Slayt 172</vt:lpstr>
      <vt:lpstr>Slayt 173</vt:lpstr>
      <vt:lpstr>Slayt 174</vt:lpstr>
      <vt:lpstr>Slayt 175</vt:lpstr>
      <vt:lpstr>Slayt 176</vt:lpstr>
      <vt:lpstr>Slayt 177</vt:lpstr>
      <vt:lpstr>Slayt 178</vt:lpstr>
      <vt:lpstr>Slayt 179</vt:lpstr>
      <vt:lpstr>Slayt 180</vt:lpstr>
      <vt:lpstr>Slayt 181</vt:lpstr>
      <vt:lpstr>Slayt 182</vt:lpstr>
      <vt:lpstr>Slayt 183</vt:lpstr>
      <vt:lpstr>Slayt 184</vt:lpstr>
      <vt:lpstr>Slayt 185</vt:lpstr>
      <vt:lpstr>Slayt 186</vt:lpstr>
      <vt:lpstr>Slayt 187</vt:lpstr>
      <vt:lpstr>Slayt 188</vt:lpstr>
      <vt:lpstr>Slayt 189</vt:lpstr>
      <vt:lpstr>Slayt 190</vt:lpstr>
      <vt:lpstr>Slayt 191</vt:lpstr>
      <vt:lpstr>Slayt 192</vt:lpstr>
      <vt:lpstr>Slayt 193</vt:lpstr>
      <vt:lpstr>Slayt 194</vt:lpstr>
      <vt:lpstr>Slayt 195</vt:lpstr>
      <vt:lpstr>Slayt 196</vt:lpstr>
      <vt:lpstr>Slayt 197</vt:lpstr>
      <vt:lpstr>Slayt 198</vt:lpstr>
      <vt:lpstr>Slayt 199</vt:lpstr>
      <vt:lpstr>Slayt 200</vt:lpstr>
      <vt:lpstr>Slayt 201</vt:lpstr>
      <vt:lpstr>Slayt 202</vt:lpstr>
      <vt:lpstr>Slayt 203</vt:lpstr>
      <vt:lpstr>Slayt 204</vt:lpstr>
      <vt:lpstr>Slayt 205</vt:lpstr>
      <vt:lpstr>Slayt 206</vt:lpstr>
      <vt:lpstr>Slayt 207</vt:lpstr>
      <vt:lpstr>Slayt 208</vt:lpstr>
      <vt:lpstr>Slayt 209</vt:lpstr>
      <vt:lpstr>Slayt 210</vt:lpstr>
      <vt:lpstr>Slayt 211</vt:lpstr>
      <vt:lpstr>BAŞARILAR DİLERİM.    İBRAHİM ÖZMEN TÜRKÇE ÖĞRETMENİ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2020-05-01T08:33:38Z</dcterms:created>
  <dcterms:modified xsi:type="dcterms:W3CDTF">2020-10-13T07:45:07Z</dcterms:modified>
  <cp:category>https://www.sorubak.com</cp:category>
</cp:coreProperties>
</file>