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08" r:id="rId3"/>
    <p:sldId id="257" r:id="rId4"/>
    <p:sldId id="299" r:id="rId5"/>
    <p:sldId id="298" r:id="rId6"/>
    <p:sldId id="297" r:id="rId7"/>
    <p:sldId id="296" r:id="rId8"/>
    <p:sldId id="295" r:id="rId9"/>
    <p:sldId id="294" r:id="rId10"/>
    <p:sldId id="293" r:id="rId11"/>
    <p:sldId id="292" r:id="rId12"/>
    <p:sldId id="291" r:id="rId13"/>
    <p:sldId id="290" r:id="rId14"/>
    <p:sldId id="289" r:id="rId15"/>
    <p:sldId id="288" r:id="rId16"/>
    <p:sldId id="287" r:id="rId17"/>
    <p:sldId id="286" r:id="rId18"/>
    <p:sldId id="258" r:id="rId19"/>
    <p:sldId id="259" r:id="rId20"/>
    <p:sldId id="282" r:id="rId21"/>
    <p:sldId id="283" r:id="rId22"/>
    <p:sldId id="284" r:id="rId23"/>
    <p:sldId id="285" r:id="rId24"/>
    <p:sldId id="307" r:id="rId25"/>
    <p:sldId id="306" r:id="rId26"/>
    <p:sldId id="305"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990000"/>
    <a:srgbClr val="FF0066"/>
    <a:srgbClr val="E1542D"/>
    <a:srgbClr val="660066"/>
    <a:srgbClr val="9966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62" autoAdjust="0"/>
    <p:restoredTop sz="94660"/>
  </p:normalViewPr>
  <p:slideViewPr>
    <p:cSldViewPr>
      <p:cViewPr varScale="1">
        <p:scale>
          <a:sx n="100" d="100"/>
          <a:sy n="100" d="100"/>
        </p:scale>
        <p:origin x="-2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hyperlink" Target="http://www.egitimhane.com/"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A74E5E-6466-4C6F-94F5-72C64AC0EB12}" type="doc">
      <dgm:prSet loTypeId="urn:microsoft.com/office/officeart/2005/8/layout/hierarchy2" loCatId="hierarchy" qsTypeId="urn:microsoft.com/office/officeart/2005/8/quickstyle/3d1" qsCatId="3D" csTypeId="urn:microsoft.com/office/officeart/2005/8/colors/accent1_2" csCatId="accent1" phldr="1"/>
      <dgm:spPr/>
      <dgm:t>
        <a:bodyPr/>
        <a:lstStyle/>
        <a:p>
          <a:endParaRPr lang="tr-TR"/>
        </a:p>
      </dgm:t>
    </dgm:pt>
    <dgm:pt modelId="{B56A2108-4DF4-4943-AFDA-2BB181A43BD3}">
      <dgm:prSet phldrT="[Metin]"/>
      <dgm:spPr/>
      <dgm:t>
        <a:bodyPr/>
        <a:lstStyle/>
        <a:p>
          <a:r>
            <a:rPr lang="tr-TR" dirty="0" smtClean="0"/>
            <a:t>Metin Türleri</a:t>
          </a:r>
          <a:endParaRPr lang="tr-TR" dirty="0"/>
        </a:p>
      </dgm:t>
      <dgm:extLst>
        <a:ext uri="{E40237B7-FDA0-4F09-8148-C483321AD2D9}">
          <dgm14:cNvPr xmlns:dgm14="http://schemas.microsoft.com/office/drawing/2010/diagram" xmlns="" id="0" name="">
            <a:hlinkClick xmlns:r="http://schemas.openxmlformats.org/officeDocument/2006/relationships" r:id="rId1"/>
          </dgm14:cNvPr>
        </a:ext>
      </dgm:extLst>
    </dgm:pt>
    <dgm:pt modelId="{BC36F05A-6D69-4A8A-9283-F428C7B9B3A6}" type="parTrans" cxnId="{EC17D0BA-B978-46FD-BE2C-ADBF5B414180}">
      <dgm:prSet/>
      <dgm:spPr/>
      <dgm:t>
        <a:bodyPr/>
        <a:lstStyle/>
        <a:p>
          <a:endParaRPr lang="tr-TR"/>
        </a:p>
      </dgm:t>
    </dgm:pt>
    <dgm:pt modelId="{D1E1E515-B5B8-44CB-B559-193E41447C06}" type="sibTrans" cxnId="{EC17D0BA-B978-46FD-BE2C-ADBF5B414180}">
      <dgm:prSet/>
      <dgm:spPr/>
      <dgm:t>
        <a:bodyPr/>
        <a:lstStyle/>
        <a:p>
          <a:endParaRPr lang="tr-TR"/>
        </a:p>
      </dgm:t>
    </dgm:pt>
    <dgm:pt modelId="{E69F3CA6-983D-45D4-B17C-DFDD0927FB79}" type="asst">
      <dgm:prSet phldrT="[Metin]"/>
      <dgm:spPr/>
      <dgm:t>
        <a:bodyPr/>
        <a:lstStyle/>
        <a:p>
          <a:r>
            <a:rPr lang="tr-TR" dirty="0" smtClean="0"/>
            <a:t>Olay Yazıları</a:t>
          </a:r>
          <a:endParaRPr lang="tr-TR" dirty="0"/>
        </a:p>
      </dgm:t>
    </dgm:pt>
    <dgm:pt modelId="{F85A4B2C-7BD0-4842-8AA6-5A9C302EE095}" type="parTrans" cxnId="{33BC8BE0-C371-42B9-B545-84401994D551}">
      <dgm:prSet/>
      <dgm:spPr/>
      <dgm:t>
        <a:bodyPr/>
        <a:lstStyle/>
        <a:p>
          <a:endParaRPr lang="tr-TR"/>
        </a:p>
      </dgm:t>
    </dgm:pt>
    <dgm:pt modelId="{8FA25DE7-0640-4B56-91CF-5CA3B3FD787F}" type="sibTrans" cxnId="{33BC8BE0-C371-42B9-B545-84401994D551}">
      <dgm:prSet/>
      <dgm:spPr/>
      <dgm:t>
        <a:bodyPr/>
        <a:lstStyle/>
        <a:p>
          <a:endParaRPr lang="tr-TR"/>
        </a:p>
      </dgm:t>
    </dgm:pt>
    <dgm:pt modelId="{6C97D36B-F94F-4C06-A28C-0A25F97DAE09}">
      <dgm:prSet phldrT="[Metin]"/>
      <dgm:spPr/>
      <dgm:t>
        <a:bodyPr/>
        <a:lstStyle/>
        <a:p>
          <a:r>
            <a:rPr lang="tr-TR" dirty="0" smtClean="0"/>
            <a:t>Düşünce Yazıları</a:t>
          </a:r>
          <a:endParaRPr lang="tr-TR" dirty="0"/>
        </a:p>
      </dgm:t>
    </dgm:pt>
    <dgm:pt modelId="{D2846802-EA3D-4C5E-849C-0FD7D8FD973E}" type="parTrans" cxnId="{BD0633D6-9C2E-48F0-921F-1ECF535E2406}">
      <dgm:prSet/>
      <dgm:spPr/>
      <dgm:t>
        <a:bodyPr/>
        <a:lstStyle/>
        <a:p>
          <a:endParaRPr lang="tr-TR"/>
        </a:p>
      </dgm:t>
    </dgm:pt>
    <dgm:pt modelId="{FFAF245B-0742-41E7-83AB-EDC208308687}" type="sibTrans" cxnId="{BD0633D6-9C2E-48F0-921F-1ECF535E2406}">
      <dgm:prSet/>
      <dgm:spPr/>
      <dgm:t>
        <a:bodyPr/>
        <a:lstStyle/>
        <a:p>
          <a:endParaRPr lang="tr-TR"/>
        </a:p>
      </dgm:t>
    </dgm:pt>
    <dgm:pt modelId="{4B115CB1-9A77-49CC-83FE-5A619D1B6D66}">
      <dgm:prSet phldrT="[Metin]"/>
      <dgm:spPr/>
      <dgm:t>
        <a:bodyPr/>
        <a:lstStyle/>
        <a:p>
          <a:r>
            <a:rPr lang="tr-TR" dirty="0" smtClean="0"/>
            <a:t>Bildirme Yazıları</a:t>
          </a:r>
          <a:endParaRPr lang="tr-TR" dirty="0"/>
        </a:p>
      </dgm:t>
    </dgm:pt>
    <dgm:pt modelId="{E9DCB36C-39CF-4D38-8958-2711B27AEF8B}" type="parTrans" cxnId="{71E96DCC-1224-4C03-81E4-19797BF3C848}">
      <dgm:prSet/>
      <dgm:spPr/>
      <dgm:t>
        <a:bodyPr/>
        <a:lstStyle/>
        <a:p>
          <a:endParaRPr lang="tr-TR"/>
        </a:p>
      </dgm:t>
    </dgm:pt>
    <dgm:pt modelId="{7F8DA092-17D7-4728-A1CE-3DB6A698A05C}" type="sibTrans" cxnId="{71E96DCC-1224-4C03-81E4-19797BF3C848}">
      <dgm:prSet/>
      <dgm:spPr/>
      <dgm:t>
        <a:bodyPr/>
        <a:lstStyle/>
        <a:p>
          <a:endParaRPr lang="tr-TR"/>
        </a:p>
      </dgm:t>
    </dgm:pt>
    <dgm:pt modelId="{2C662F6E-13E0-4EC7-AF9F-8688ADD922EA}" type="pres">
      <dgm:prSet presAssocID="{26A74E5E-6466-4C6F-94F5-72C64AC0EB12}" presName="diagram" presStyleCnt="0">
        <dgm:presLayoutVars>
          <dgm:chPref val="1"/>
          <dgm:dir/>
          <dgm:animOne val="branch"/>
          <dgm:animLvl val="lvl"/>
          <dgm:resizeHandles val="exact"/>
        </dgm:presLayoutVars>
      </dgm:prSet>
      <dgm:spPr/>
      <dgm:t>
        <a:bodyPr/>
        <a:lstStyle/>
        <a:p>
          <a:endParaRPr lang="tr-TR"/>
        </a:p>
      </dgm:t>
    </dgm:pt>
    <dgm:pt modelId="{B306E74C-98AD-4704-B724-40C5C580AA1A}" type="pres">
      <dgm:prSet presAssocID="{B56A2108-4DF4-4943-AFDA-2BB181A43BD3}" presName="root1" presStyleCnt="0"/>
      <dgm:spPr/>
    </dgm:pt>
    <dgm:pt modelId="{0105DE7F-45D8-489B-BAB6-273B198C1C0E}" type="pres">
      <dgm:prSet presAssocID="{B56A2108-4DF4-4943-AFDA-2BB181A43BD3}" presName="LevelOneTextNode" presStyleLbl="node0" presStyleIdx="0" presStyleCnt="1">
        <dgm:presLayoutVars>
          <dgm:chPref val="3"/>
        </dgm:presLayoutVars>
      </dgm:prSet>
      <dgm:spPr/>
      <dgm:t>
        <a:bodyPr/>
        <a:lstStyle/>
        <a:p>
          <a:endParaRPr lang="tr-TR"/>
        </a:p>
      </dgm:t>
    </dgm:pt>
    <dgm:pt modelId="{858A84D5-F201-4868-B219-205CEA6AF5E0}" type="pres">
      <dgm:prSet presAssocID="{B56A2108-4DF4-4943-AFDA-2BB181A43BD3}" presName="level2hierChild" presStyleCnt="0"/>
      <dgm:spPr/>
    </dgm:pt>
    <dgm:pt modelId="{B3239630-3A54-462A-A711-C77635809508}" type="pres">
      <dgm:prSet presAssocID="{F85A4B2C-7BD0-4842-8AA6-5A9C302EE095}" presName="conn2-1" presStyleLbl="parChTrans1D2" presStyleIdx="0" presStyleCnt="3"/>
      <dgm:spPr/>
      <dgm:t>
        <a:bodyPr/>
        <a:lstStyle/>
        <a:p>
          <a:endParaRPr lang="tr-TR"/>
        </a:p>
      </dgm:t>
    </dgm:pt>
    <dgm:pt modelId="{0C01841D-6AD3-46A1-BA2E-0D0E51DE23F3}" type="pres">
      <dgm:prSet presAssocID="{F85A4B2C-7BD0-4842-8AA6-5A9C302EE095}" presName="connTx" presStyleLbl="parChTrans1D2" presStyleIdx="0" presStyleCnt="3"/>
      <dgm:spPr/>
      <dgm:t>
        <a:bodyPr/>
        <a:lstStyle/>
        <a:p>
          <a:endParaRPr lang="tr-TR"/>
        </a:p>
      </dgm:t>
    </dgm:pt>
    <dgm:pt modelId="{823A9D20-7B2D-4429-B448-8E095DF7C9C4}" type="pres">
      <dgm:prSet presAssocID="{E69F3CA6-983D-45D4-B17C-DFDD0927FB79}" presName="root2" presStyleCnt="0"/>
      <dgm:spPr/>
    </dgm:pt>
    <dgm:pt modelId="{B035E139-4451-4543-9322-56421B2114FD}" type="pres">
      <dgm:prSet presAssocID="{E69F3CA6-983D-45D4-B17C-DFDD0927FB79}" presName="LevelTwoTextNode" presStyleLbl="asst1" presStyleIdx="0" presStyleCnt="1">
        <dgm:presLayoutVars>
          <dgm:chPref val="3"/>
        </dgm:presLayoutVars>
      </dgm:prSet>
      <dgm:spPr/>
      <dgm:t>
        <a:bodyPr/>
        <a:lstStyle/>
        <a:p>
          <a:endParaRPr lang="tr-TR"/>
        </a:p>
      </dgm:t>
    </dgm:pt>
    <dgm:pt modelId="{7AAB949C-D198-4C80-BD3D-C07C10E87D08}" type="pres">
      <dgm:prSet presAssocID="{E69F3CA6-983D-45D4-B17C-DFDD0927FB79}" presName="level3hierChild" presStyleCnt="0"/>
      <dgm:spPr/>
    </dgm:pt>
    <dgm:pt modelId="{2771A317-7819-4420-BB90-663D36EEF64A}" type="pres">
      <dgm:prSet presAssocID="{D2846802-EA3D-4C5E-849C-0FD7D8FD973E}" presName="conn2-1" presStyleLbl="parChTrans1D2" presStyleIdx="1" presStyleCnt="3"/>
      <dgm:spPr/>
      <dgm:t>
        <a:bodyPr/>
        <a:lstStyle/>
        <a:p>
          <a:endParaRPr lang="tr-TR"/>
        </a:p>
      </dgm:t>
    </dgm:pt>
    <dgm:pt modelId="{3B6D63BD-DEE9-4608-B60E-324EDFC6CB18}" type="pres">
      <dgm:prSet presAssocID="{D2846802-EA3D-4C5E-849C-0FD7D8FD973E}" presName="connTx" presStyleLbl="parChTrans1D2" presStyleIdx="1" presStyleCnt="3"/>
      <dgm:spPr/>
      <dgm:t>
        <a:bodyPr/>
        <a:lstStyle/>
        <a:p>
          <a:endParaRPr lang="tr-TR"/>
        </a:p>
      </dgm:t>
    </dgm:pt>
    <dgm:pt modelId="{D79B555F-551E-4DA1-BA3A-170D79008F7B}" type="pres">
      <dgm:prSet presAssocID="{6C97D36B-F94F-4C06-A28C-0A25F97DAE09}" presName="root2" presStyleCnt="0"/>
      <dgm:spPr/>
    </dgm:pt>
    <dgm:pt modelId="{D4B7A7B5-C973-4EAF-9664-BBD369F20C86}" type="pres">
      <dgm:prSet presAssocID="{6C97D36B-F94F-4C06-A28C-0A25F97DAE09}" presName="LevelTwoTextNode" presStyleLbl="node2" presStyleIdx="0" presStyleCnt="2">
        <dgm:presLayoutVars>
          <dgm:chPref val="3"/>
        </dgm:presLayoutVars>
      </dgm:prSet>
      <dgm:spPr/>
      <dgm:t>
        <a:bodyPr/>
        <a:lstStyle/>
        <a:p>
          <a:endParaRPr lang="tr-TR"/>
        </a:p>
      </dgm:t>
    </dgm:pt>
    <dgm:pt modelId="{C5C7ECF5-E1BF-46EC-8262-7E8369B63B7A}" type="pres">
      <dgm:prSet presAssocID="{6C97D36B-F94F-4C06-A28C-0A25F97DAE09}" presName="level3hierChild" presStyleCnt="0"/>
      <dgm:spPr/>
    </dgm:pt>
    <dgm:pt modelId="{9DAB49C8-37CF-4378-BDF5-D0C216D43C84}" type="pres">
      <dgm:prSet presAssocID="{E9DCB36C-39CF-4D38-8958-2711B27AEF8B}" presName="conn2-1" presStyleLbl="parChTrans1D2" presStyleIdx="2" presStyleCnt="3"/>
      <dgm:spPr/>
      <dgm:t>
        <a:bodyPr/>
        <a:lstStyle/>
        <a:p>
          <a:endParaRPr lang="tr-TR"/>
        </a:p>
      </dgm:t>
    </dgm:pt>
    <dgm:pt modelId="{D929BC56-088C-4381-BBDA-EDC76EB360F9}" type="pres">
      <dgm:prSet presAssocID="{E9DCB36C-39CF-4D38-8958-2711B27AEF8B}" presName="connTx" presStyleLbl="parChTrans1D2" presStyleIdx="2" presStyleCnt="3"/>
      <dgm:spPr/>
      <dgm:t>
        <a:bodyPr/>
        <a:lstStyle/>
        <a:p>
          <a:endParaRPr lang="tr-TR"/>
        </a:p>
      </dgm:t>
    </dgm:pt>
    <dgm:pt modelId="{999924C0-DAE6-4981-A655-348C0811FA03}" type="pres">
      <dgm:prSet presAssocID="{4B115CB1-9A77-49CC-83FE-5A619D1B6D66}" presName="root2" presStyleCnt="0"/>
      <dgm:spPr/>
    </dgm:pt>
    <dgm:pt modelId="{94EBB547-8C75-467D-84BC-AC035FEC3346}" type="pres">
      <dgm:prSet presAssocID="{4B115CB1-9A77-49CC-83FE-5A619D1B6D66}" presName="LevelTwoTextNode" presStyleLbl="node2" presStyleIdx="1" presStyleCnt="2">
        <dgm:presLayoutVars>
          <dgm:chPref val="3"/>
        </dgm:presLayoutVars>
      </dgm:prSet>
      <dgm:spPr/>
      <dgm:t>
        <a:bodyPr/>
        <a:lstStyle/>
        <a:p>
          <a:endParaRPr lang="tr-TR"/>
        </a:p>
      </dgm:t>
    </dgm:pt>
    <dgm:pt modelId="{1B9ABAC4-6677-4F37-9D34-487C0D5DE10E}" type="pres">
      <dgm:prSet presAssocID="{4B115CB1-9A77-49CC-83FE-5A619D1B6D66}" presName="level3hierChild" presStyleCnt="0"/>
      <dgm:spPr/>
    </dgm:pt>
  </dgm:ptLst>
  <dgm:cxnLst>
    <dgm:cxn modelId="{0CBFB321-E276-49C8-9964-AF9FFBF4177D}" type="presOf" srcId="{E9DCB36C-39CF-4D38-8958-2711B27AEF8B}" destId="{9DAB49C8-37CF-4378-BDF5-D0C216D43C84}" srcOrd="0" destOrd="0" presId="urn:microsoft.com/office/officeart/2005/8/layout/hierarchy2"/>
    <dgm:cxn modelId="{BD0633D6-9C2E-48F0-921F-1ECF535E2406}" srcId="{B56A2108-4DF4-4943-AFDA-2BB181A43BD3}" destId="{6C97D36B-F94F-4C06-A28C-0A25F97DAE09}" srcOrd="1" destOrd="0" parTransId="{D2846802-EA3D-4C5E-849C-0FD7D8FD973E}" sibTransId="{FFAF245B-0742-41E7-83AB-EDC208308687}"/>
    <dgm:cxn modelId="{ADDF216C-3DD4-4F98-9CC3-A11788F4EA06}" type="presOf" srcId="{B56A2108-4DF4-4943-AFDA-2BB181A43BD3}" destId="{0105DE7F-45D8-489B-BAB6-273B198C1C0E}" srcOrd="0" destOrd="0" presId="urn:microsoft.com/office/officeart/2005/8/layout/hierarchy2"/>
    <dgm:cxn modelId="{AFEB8868-E89A-4B6F-898D-FA70F02A802D}" type="presOf" srcId="{F85A4B2C-7BD0-4842-8AA6-5A9C302EE095}" destId="{B3239630-3A54-462A-A711-C77635809508}" srcOrd="0" destOrd="0" presId="urn:microsoft.com/office/officeart/2005/8/layout/hierarchy2"/>
    <dgm:cxn modelId="{7A01C00E-A76B-4DF9-8279-4546F7C1F178}" type="presOf" srcId="{6C97D36B-F94F-4C06-A28C-0A25F97DAE09}" destId="{D4B7A7B5-C973-4EAF-9664-BBD369F20C86}" srcOrd="0" destOrd="0" presId="urn:microsoft.com/office/officeart/2005/8/layout/hierarchy2"/>
    <dgm:cxn modelId="{AFD20168-BEAF-4A9F-95D8-914339DC9545}" type="presOf" srcId="{E69F3CA6-983D-45D4-B17C-DFDD0927FB79}" destId="{B035E139-4451-4543-9322-56421B2114FD}" srcOrd="0" destOrd="0" presId="urn:microsoft.com/office/officeart/2005/8/layout/hierarchy2"/>
    <dgm:cxn modelId="{D34557DE-C294-4BB9-ACA8-39419F87DF4C}" type="presOf" srcId="{26A74E5E-6466-4C6F-94F5-72C64AC0EB12}" destId="{2C662F6E-13E0-4EC7-AF9F-8688ADD922EA}" srcOrd="0" destOrd="0" presId="urn:microsoft.com/office/officeart/2005/8/layout/hierarchy2"/>
    <dgm:cxn modelId="{AFC395F9-49A3-464F-8FCC-1A7BA81B6037}" type="presOf" srcId="{F85A4B2C-7BD0-4842-8AA6-5A9C302EE095}" destId="{0C01841D-6AD3-46A1-BA2E-0D0E51DE23F3}" srcOrd="1" destOrd="0" presId="urn:microsoft.com/office/officeart/2005/8/layout/hierarchy2"/>
    <dgm:cxn modelId="{EC17D0BA-B978-46FD-BE2C-ADBF5B414180}" srcId="{26A74E5E-6466-4C6F-94F5-72C64AC0EB12}" destId="{B56A2108-4DF4-4943-AFDA-2BB181A43BD3}" srcOrd="0" destOrd="0" parTransId="{BC36F05A-6D69-4A8A-9283-F428C7B9B3A6}" sibTransId="{D1E1E515-B5B8-44CB-B559-193E41447C06}"/>
    <dgm:cxn modelId="{6DCFA481-4997-4CAE-95C4-F7C71AE07A42}" type="presOf" srcId="{E9DCB36C-39CF-4D38-8958-2711B27AEF8B}" destId="{D929BC56-088C-4381-BBDA-EDC76EB360F9}" srcOrd="1" destOrd="0" presId="urn:microsoft.com/office/officeart/2005/8/layout/hierarchy2"/>
    <dgm:cxn modelId="{53C8C18F-00BE-461B-AD02-09DA210787ED}" type="presOf" srcId="{D2846802-EA3D-4C5E-849C-0FD7D8FD973E}" destId="{2771A317-7819-4420-BB90-663D36EEF64A}" srcOrd="0" destOrd="0" presId="urn:microsoft.com/office/officeart/2005/8/layout/hierarchy2"/>
    <dgm:cxn modelId="{33BC8BE0-C371-42B9-B545-84401994D551}" srcId="{B56A2108-4DF4-4943-AFDA-2BB181A43BD3}" destId="{E69F3CA6-983D-45D4-B17C-DFDD0927FB79}" srcOrd="0" destOrd="0" parTransId="{F85A4B2C-7BD0-4842-8AA6-5A9C302EE095}" sibTransId="{8FA25DE7-0640-4B56-91CF-5CA3B3FD787F}"/>
    <dgm:cxn modelId="{F2AA62A1-C34A-4640-A829-488B94D05A5D}" type="presOf" srcId="{4B115CB1-9A77-49CC-83FE-5A619D1B6D66}" destId="{94EBB547-8C75-467D-84BC-AC035FEC3346}" srcOrd="0" destOrd="0" presId="urn:microsoft.com/office/officeart/2005/8/layout/hierarchy2"/>
    <dgm:cxn modelId="{71E96DCC-1224-4C03-81E4-19797BF3C848}" srcId="{B56A2108-4DF4-4943-AFDA-2BB181A43BD3}" destId="{4B115CB1-9A77-49CC-83FE-5A619D1B6D66}" srcOrd="2" destOrd="0" parTransId="{E9DCB36C-39CF-4D38-8958-2711B27AEF8B}" sibTransId="{7F8DA092-17D7-4728-A1CE-3DB6A698A05C}"/>
    <dgm:cxn modelId="{01ADCE10-879A-495F-AEEC-F5A57ADBA44E}" type="presOf" srcId="{D2846802-EA3D-4C5E-849C-0FD7D8FD973E}" destId="{3B6D63BD-DEE9-4608-B60E-324EDFC6CB18}" srcOrd="1" destOrd="0" presId="urn:microsoft.com/office/officeart/2005/8/layout/hierarchy2"/>
    <dgm:cxn modelId="{AAB8573A-2878-4B75-A87C-FA152E140350}" type="presParOf" srcId="{2C662F6E-13E0-4EC7-AF9F-8688ADD922EA}" destId="{B306E74C-98AD-4704-B724-40C5C580AA1A}" srcOrd="0" destOrd="0" presId="urn:microsoft.com/office/officeart/2005/8/layout/hierarchy2"/>
    <dgm:cxn modelId="{7D84BECE-9743-4ABC-9B23-AFFDF9BD00E1}" type="presParOf" srcId="{B306E74C-98AD-4704-B724-40C5C580AA1A}" destId="{0105DE7F-45D8-489B-BAB6-273B198C1C0E}" srcOrd="0" destOrd="0" presId="urn:microsoft.com/office/officeart/2005/8/layout/hierarchy2"/>
    <dgm:cxn modelId="{9554F796-B5E5-44B2-8872-8626D5C63D3D}" type="presParOf" srcId="{B306E74C-98AD-4704-B724-40C5C580AA1A}" destId="{858A84D5-F201-4868-B219-205CEA6AF5E0}" srcOrd="1" destOrd="0" presId="urn:microsoft.com/office/officeart/2005/8/layout/hierarchy2"/>
    <dgm:cxn modelId="{6D63717D-8D26-40B8-81C2-3724EF634A5A}" type="presParOf" srcId="{858A84D5-F201-4868-B219-205CEA6AF5E0}" destId="{B3239630-3A54-462A-A711-C77635809508}" srcOrd="0" destOrd="0" presId="urn:microsoft.com/office/officeart/2005/8/layout/hierarchy2"/>
    <dgm:cxn modelId="{DBE17AE3-123A-47DF-A79C-401E805397DB}" type="presParOf" srcId="{B3239630-3A54-462A-A711-C77635809508}" destId="{0C01841D-6AD3-46A1-BA2E-0D0E51DE23F3}" srcOrd="0" destOrd="0" presId="urn:microsoft.com/office/officeart/2005/8/layout/hierarchy2"/>
    <dgm:cxn modelId="{6836EE91-FEF8-4AE2-A373-1F2976A9471C}" type="presParOf" srcId="{858A84D5-F201-4868-B219-205CEA6AF5E0}" destId="{823A9D20-7B2D-4429-B448-8E095DF7C9C4}" srcOrd="1" destOrd="0" presId="urn:microsoft.com/office/officeart/2005/8/layout/hierarchy2"/>
    <dgm:cxn modelId="{BE29F766-A31D-4278-A0FF-F75DB0B98990}" type="presParOf" srcId="{823A9D20-7B2D-4429-B448-8E095DF7C9C4}" destId="{B035E139-4451-4543-9322-56421B2114FD}" srcOrd="0" destOrd="0" presId="urn:microsoft.com/office/officeart/2005/8/layout/hierarchy2"/>
    <dgm:cxn modelId="{62795999-0F24-40A9-8703-8E8C3E520748}" type="presParOf" srcId="{823A9D20-7B2D-4429-B448-8E095DF7C9C4}" destId="{7AAB949C-D198-4C80-BD3D-C07C10E87D08}" srcOrd="1" destOrd="0" presId="urn:microsoft.com/office/officeart/2005/8/layout/hierarchy2"/>
    <dgm:cxn modelId="{1C030F6F-5FAF-4EDF-8106-44BEABD54E3E}" type="presParOf" srcId="{858A84D5-F201-4868-B219-205CEA6AF5E0}" destId="{2771A317-7819-4420-BB90-663D36EEF64A}" srcOrd="2" destOrd="0" presId="urn:microsoft.com/office/officeart/2005/8/layout/hierarchy2"/>
    <dgm:cxn modelId="{EE7D7F26-D458-4AC0-ACBB-EEBC05DA677E}" type="presParOf" srcId="{2771A317-7819-4420-BB90-663D36EEF64A}" destId="{3B6D63BD-DEE9-4608-B60E-324EDFC6CB18}" srcOrd="0" destOrd="0" presId="urn:microsoft.com/office/officeart/2005/8/layout/hierarchy2"/>
    <dgm:cxn modelId="{0AEAF550-1034-476E-929C-696CA7D21D32}" type="presParOf" srcId="{858A84D5-F201-4868-B219-205CEA6AF5E0}" destId="{D79B555F-551E-4DA1-BA3A-170D79008F7B}" srcOrd="3" destOrd="0" presId="urn:microsoft.com/office/officeart/2005/8/layout/hierarchy2"/>
    <dgm:cxn modelId="{7ACED379-BBBE-473F-885E-FF5851697BF8}" type="presParOf" srcId="{D79B555F-551E-4DA1-BA3A-170D79008F7B}" destId="{D4B7A7B5-C973-4EAF-9664-BBD369F20C86}" srcOrd="0" destOrd="0" presId="urn:microsoft.com/office/officeart/2005/8/layout/hierarchy2"/>
    <dgm:cxn modelId="{46245008-0EE8-4023-9E31-B77D6053985D}" type="presParOf" srcId="{D79B555F-551E-4DA1-BA3A-170D79008F7B}" destId="{C5C7ECF5-E1BF-46EC-8262-7E8369B63B7A}" srcOrd="1" destOrd="0" presId="urn:microsoft.com/office/officeart/2005/8/layout/hierarchy2"/>
    <dgm:cxn modelId="{42FD1943-3364-4F93-824E-D27E8E5DDB9D}" type="presParOf" srcId="{858A84D5-F201-4868-B219-205CEA6AF5E0}" destId="{9DAB49C8-37CF-4378-BDF5-D0C216D43C84}" srcOrd="4" destOrd="0" presId="urn:microsoft.com/office/officeart/2005/8/layout/hierarchy2"/>
    <dgm:cxn modelId="{BAAFF1B7-C819-4F73-8871-B78341F334BC}" type="presParOf" srcId="{9DAB49C8-37CF-4378-BDF5-D0C216D43C84}" destId="{D929BC56-088C-4381-BBDA-EDC76EB360F9}" srcOrd="0" destOrd="0" presId="urn:microsoft.com/office/officeart/2005/8/layout/hierarchy2"/>
    <dgm:cxn modelId="{5E7D5962-89D2-4152-B653-317BB776F049}" type="presParOf" srcId="{858A84D5-F201-4868-B219-205CEA6AF5E0}" destId="{999924C0-DAE6-4981-A655-348C0811FA03}" srcOrd="5" destOrd="0" presId="urn:microsoft.com/office/officeart/2005/8/layout/hierarchy2"/>
    <dgm:cxn modelId="{85727351-E8CC-4029-B2E8-909318F06A89}" type="presParOf" srcId="{999924C0-DAE6-4981-A655-348C0811FA03}" destId="{94EBB547-8C75-467D-84BC-AC035FEC3346}" srcOrd="0" destOrd="0" presId="urn:microsoft.com/office/officeart/2005/8/layout/hierarchy2"/>
    <dgm:cxn modelId="{FFBE34FA-F2DF-40F1-B884-4426CFB2752E}" type="presParOf" srcId="{999924C0-DAE6-4981-A655-348C0811FA03}" destId="{1B9ABAC4-6677-4F37-9D34-487C0D5DE10E}" srcOrd="1" destOrd="0" presId="urn:microsoft.com/office/officeart/2005/8/layout/hierarchy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105DE7F-45D8-489B-BAB6-273B198C1C0E}">
      <dsp:nvSpPr>
        <dsp:cNvPr id="0" name=""/>
        <dsp:cNvSpPr/>
      </dsp:nvSpPr>
      <dsp:spPr>
        <a:xfrm>
          <a:off x="826405" y="1577899"/>
          <a:ext cx="2740329" cy="137016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tr-TR" sz="4400" kern="1200" dirty="0" smtClean="0"/>
            <a:t>Metin Türleri</a:t>
          </a:r>
          <a:endParaRPr lang="tr-TR" sz="4400" kern="1200" dirty="0"/>
        </a:p>
      </dsp:txBody>
      <dsp:txXfrm>
        <a:off x="826405" y="1577899"/>
        <a:ext cx="2740329" cy="1370164"/>
      </dsp:txXfrm>
    </dsp:sp>
    <dsp:sp modelId="{B3239630-3A54-462A-A711-C77635809508}">
      <dsp:nvSpPr>
        <dsp:cNvPr id="0" name=""/>
        <dsp:cNvSpPr/>
      </dsp:nvSpPr>
      <dsp:spPr>
        <a:xfrm rot="18289469">
          <a:off x="3155073" y="1447890"/>
          <a:ext cx="1919453" cy="54492"/>
        </a:xfrm>
        <a:custGeom>
          <a:avLst/>
          <a:gdLst/>
          <a:ahLst/>
          <a:cxnLst/>
          <a:rect l="0" t="0" r="0" b="0"/>
          <a:pathLst>
            <a:path>
              <a:moveTo>
                <a:pt x="0" y="27246"/>
              </a:moveTo>
              <a:lnTo>
                <a:pt x="1919453" y="27246"/>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tr-TR" sz="600" kern="1200"/>
        </a:p>
      </dsp:txBody>
      <dsp:txXfrm rot="18289469">
        <a:off x="4066813" y="1427150"/>
        <a:ext cx="95972" cy="95972"/>
      </dsp:txXfrm>
    </dsp:sp>
    <dsp:sp modelId="{B035E139-4451-4543-9322-56421B2114FD}">
      <dsp:nvSpPr>
        <dsp:cNvPr id="0" name=""/>
        <dsp:cNvSpPr/>
      </dsp:nvSpPr>
      <dsp:spPr>
        <a:xfrm>
          <a:off x="4662865" y="2209"/>
          <a:ext cx="2740329" cy="137016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tr-TR" sz="4400" kern="1200" dirty="0" smtClean="0"/>
            <a:t>Olay Yazıları</a:t>
          </a:r>
          <a:endParaRPr lang="tr-TR" sz="4400" kern="1200" dirty="0"/>
        </a:p>
      </dsp:txBody>
      <dsp:txXfrm>
        <a:off x="4662865" y="2209"/>
        <a:ext cx="2740329" cy="1370164"/>
      </dsp:txXfrm>
    </dsp:sp>
    <dsp:sp modelId="{2771A317-7819-4420-BB90-663D36EEF64A}">
      <dsp:nvSpPr>
        <dsp:cNvPr id="0" name=""/>
        <dsp:cNvSpPr/>
      </dsp:nvSpPr>
      <dsp:spPr>
        <a:xfrm>
          <a:off x="3566734" y="2235735"/>
          <a:ext cx="1096131" cy="54492"/>
        </a:xfrm>
        <a:custGeom>
          <a:avLst/>
          <a:gdLst/>
          <a:ahLst/>
          <a:cxnLst/>
          <a:rect l="0" t="0" r="0" b="0"/>
          <a:pathLst>
            <a:path>
              <a:moveTo>
                <a:pt x="0" y="27246"/>
              </a:moveTo>
              <a:lnTo>
                <a:pt x="1096131" y="27246"/>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4087396" y="2235578"/>
        <a:ext cx="54806" cy="54806"/>
      </dsp:txXfrm>
    </dsp:sp>
    <dsp:sp modelId="{D4B7A7B5-C973-4EAF-9664-BBD369F20C86}">
      <dsp:nvSpPr>
        <dsp:cNvPr id="0" name=""/>
        <dsp:cNvSpPr/>
      </dsp:nvSpPr>
      <dsp:spPr>
        <a:xfrm>
          <a:off x="4662865" y="1577899"/>
          <a:ext cx="2740329" cy="137016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tr-TR" sz="4400" kern="1200" dirty="0" smtClean="0"/>
            <a:t>Düşünce Yazıları</a:t>
          </a:r>
          <a:endParaRPr lang="tr-TR" sz="4400" kern="1200" dirty="0"/>
        </a:p>
      </dsp:txBody>
      <dsp:txXfrm>
        <a:off x="4662865" y="1577899"/>
        <a:ext cx="2740329" cy="1370164"/>
      </dsp:txXfrm>
    </dsp:sp>
    <dsp:sp modelId="{9DAB49C8-37CF-4378-BDF5-D0C216D43C84}">
      <dsp:nvSpPr>
        <dsp:cNvPr id="0" name=""/>
        <dsp:cNvSpPr/>
      </dsp:nvSpPr>
      <dsp:spPr>
        <a:xfrm rot="3310531">
          <a:off x="3155073" y="3023580"/>
          <a:ext cx="1919453" cy="54492"/>
        </a:xfrm>
        <a:custGeom>
          <a:avLst/>
          <a:gdLst/>
          <a:ahLst/>
          <a:cxnLst/>
          <a:rect l="0" t="0" r="0" b="0"/>
          <a:pathLst>
            <a:path>
              <a:moveTo>
                <a:pt x="0" y="27246"/>
              </a:moveTo>
              <a:lnTo>
                <a:pt x="1919453" y="27246"/>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tr-TR" sz="600" kern="1200"/>
        </a:p>
      </dsp:txBody>
      <dsp:txXfrm rot="3310531">
        <a:off x="4066813" y="3002839"/>
        <a:ext cx="95972" cy="95972"/>
      </dsp:txXfrm>
    </dsp:sp>
    <dsp:sp modelId="{94EBB547-8C75-467D-84BC-AC035FEC3346}">
      <dsp:nvSpPr>
        <dsp:cNvPr id="0" name=""/>
        <dsp:cNvSpPr/>
      </dsp:nvSpPr>
      <dsp:spPr>
        <a:xfrm>
          <a:off x="4662865" y="3153588"/>
          <a:ext cx="2740329" cy="137016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tr-TR" sz="4400" kern="1200" dirty="0" smtClean="0"/>
            <a:t>Bildirme Yazıları</a:t>
          </a:r>
          <a:endParaRPr lang="tr-TR" sz="4400" kern="1200" dirty="0"/>
        </a:p>
      </dsp:txBody>
      <dsp:txXfrm>
        <a:off x="4662865" y="3153588"/>
        <a:ext cx="2740329" cy="137016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B9EA5F-D1C1-4D42-B1FE-E2A2E3C75F9D}" type="datetimeFigureOut">
              <a:rPr lang="tr-TR" smtClean="0"/>
              <a:pPr/>
              <a:t>08/12/2020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97C132-C23A-4FB8-AF88-64A1D01F26B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397C132-C23A-4FB8-AF88-64A1D01F26BC}" type="slidenum">
              <a:rPr lang="tr-TR" smtClean="0"/>
              <a:pPr/>
              <a:t>1</a:t>
            </a:fld>
            <a:endParaRPr lang="tr-TR"/>
          </a:p>
        </p:txBody>
      </p:sp>
    </p:spTree>
    <p:extLst>
      <p:ext uri="{BB962C8B-B14F-4D97-AF65-F5344CB8AC3E}">
        <p14:creationId xmlns:p14="http://schemas.microsoft.com/office/powerpoint/2010/main" xmlns="" val="4140084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METİN TÜRLERİ</a:t>
            </a:r>
            <a:endParaRPr lang="tr-TR" dirty="0"/>
          </a:p>
        </p:txBody>
      </p:sp>
      <p:sp>
        <p:nvSpPr>
          <p:cNvPr id="4" name="3 Slayt Numarası Yer Tutucusu"/>
          <p:cNvSpPr>
            <a:spLocks noGrp="1"/>
          </p:cNvSpPr>
          <p:nvPr>
            <p:ph type="sldNum" sz="quarter" idx="10"/>
          </p:nvPr>
        </p:nvSpPr>
        <p:spPr/>
        <p:txBody>
          <a:bodyPr/>
          <a:lstStyle/>
          <a:p>
            <a:fld id="{A397C132-C23A-4FB8-AF88-64A1D01F26BC}" type="slidenum">
              <a:rPr lang="tr-TR" smtClean="0"/>
              <a:pPr/>
              <a:t>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397C132-C23A-4FB8-AF88-64A1D01F26BC}" type="slidenum">
              <a:rPr lang="tr-TR" smtClean="0"/>
              <a:pPr/>
              <a:t>5</a:t>
            </a:fld>
            <a:endParaRPr lang="tr-TR"/>
          </a:p>
        </p:txBody>
      </p:sp>
    </p:spTree>
    <p:extLst>
      <p:ext uri="{BB962C8B-B14F-4D97-AF65-F5344CB8AC3E}">
        <p14:creationId xmlns:p14="http://schemas.microsoft.com/office/powerpoint/2010/main" xmlns="" val="3111099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397C132-C23A-4FB8-AF88-64A1D01F26BC}" type="slidenum">
              <a:rPr lang="tr-TR" smtClean="0"/>
              <a:pPr/>
              <a:t>10</a:t>
            </a:fld>
            <a:endParaRPr lang="tr-TR"/>
          </a:p>
        </p:txBody>
      </p:sp>
    </p:spTree>
    <p:extLst>
      <p:ext uri="{BB962C8B-B14F-4D97-AF65-F5344CB8AC3E}">
        <p14:creationId xmlns:p14="http://schemas.microsoft.com/office/powerpoint/2010/main" xmlns="" val="948430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397C132-C23A-4FB8-AF88-64A1D01F26BC}" type="slidenum">
              <a:rPr lang="tr-TR" smtClean="0"/>
              <a:pPr/>
              <a:t>17</a:t>
            </a:fld>
            <a:endParaRPr lang="tr-TR"/>
          </a:p>
        </p:txBody>
      </p:sp>
    </p:spTree>
    <p:extLst>
      <p:ext uri="{BB962C8B-B14F-4D97-AF65-F5344CB8AC3E}">
        <p14:creationId xmlns:p14="http://schemas.microsoft.com/office/powerpoint/2010/main" xmlns="" val="2654720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397C132-C23A-4FB8-AF88-64A1D01F26BC}" type="slidenum">
              <a:rPr lang="tr-TR" smtClean="0"/>
              <a:pPr/>
              <a:t>23</a:t>
            </a:fld>
            <a:endParaRPr lang="tr-TR"/>
          </a:p>
        </p:txBody>
      </p:sp>
    </p:spTree>
    <p:extLst>
      <p:ext uri="{BB962C8B-B14F-4D97-AF65-F5344CB8AC3E}">
        <p14:creationId xmlns:p14="http://schemas.microsoft.com/office/powerpoint/2010/main" xmlns="" val="1599349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397C132-C23A-4FB8-AF88-64A1D01F26BC}" type="slidenum">
              <a:rPr lang="tr-TR" smtClean="0"/>
              <a:pPr/>
              <a:t>26</a:t>
            </a:fld>
            <a:endParaRPr lang="tr-TR"/>
          </a:p>
        </p:txBody>
      </p:sp>
    </p:spTree>
    <p:extLst>
      <p:ext uri="{BB962C8B-B14F-4D97-AF65-F5344CB8AC3E}">
        <p14:creationId xmlns:p14="http://schemas.microsoft.com/office/powerpoint/2010/main" xmlns="" val="1467835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3F86C6F-922E-42E8-8AC1-AA96558B93FD}" type="datetimeFigureOut">
              <a:rPr lang="tr-TR" smtClean="0"/>
              <a:pPr/>
              <a:t>08/12/2020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47FD47D-B3CE-4651-81B7-BE96A420A83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86C6F-922E-42E8-8AC1-AA96558B93FD}" type="datetimeFigureOut">
              <a:rPr lang="tr-TR" smtClean="0"/>
              <a:pPr/>
              <a:t>08/12/2020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FD47D-B3CE-4651-81B7-BE96A420A83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c Hd arkaplan resimleri | Nasihatler"/>
          <p:cNvPicPr>
            <a:picLocks noChangeAspect="1" noChangeArrowheads="1"/>
          </p:cNvPicPr>
          <p:nvPr/>
        </p:nvPicPr>
        <p:blipFill>
          <a:blip r:embed="rId3" cstate="print"/>
          <a:srcRect/>
          <a:stretch>
            <a:fillRect/>
          </a:stretch>
        </p:blipFill>
        <p:spPr bwMode="auto">
          <a:xfrm>
            <a:off x="0" y="1"/>
            <a:ext cx="9143999" cy="6858000"/>
          </a:xfrm>
          <a:prstGeom prst="rect">
            <a:avLst/>
          </a:prstGeom>
          <a:noFill/>
        </p:spPr>
      </p:pic>
      <p:sp>
        <p:nvSpPr>
          <p:cNvPr id="5" name="4 Başlık"/>
          <p:cNvSpPr>
            <a:spLocks noGrp="1"/>
          </p:cNvSpPr>
          <p:nvPr>
            <p:ph type="ctrTitle"/>
          </p:nvPr>
        </p:nvSpPr>
        <p:spPr/>
        <p:txBody>
          <a:bodyPr/>
          <a:lstStyle/>
          <a:p>
            <a:r>
              <a:rPr lang="tr-TR" dirty="0" smtClean="0"/>
              <a:t>8.Sınıf Türkçe</a:t>
            </a:r>
            <a:endParaRPr lang="tr-TR" dirty="0"/>
          </a:p>
        </p:txBody>
      </p:sp>
      <p:sp>
        <p:nvSpPr>
          <p:cNvPr id="6" name="5 Alt Başlık"/>
          <p:cNvSpPr>
            <a:spLocks noGrp="1"/>
          </p:cNvSpPr>
          <p:nvPr>
            <p:ph type="subTitle" idx="1"/>
          </p:nvPr>
        </p:nvSpPr>
        <p:spPr/>
        <p:txBody>
          <a:bodyPr/>
          <a:lstStyle/>
          <a:p>
            <a:r>
              <a:rPr lang="tr-TR" dirty="0" smtClean="0"/>
              <a:t>Metin Türleri</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chemeClr val="accent2">
                    <a:lumMod val="50000"/>
                  </a:schemeClr>
                </a:solidFill>
              </a:rPr>
              <a:t>Günlük(Günce);</a:t>
            </a:r>
            <a:r>
              <a:rPr lang="tr-TR" dirty="0" smtClean="0"/>
              <a:t>Yaşanan olayların,izlenimleri tarih atılarak,günü gününe yazılması ile oluşan türe denir.Kısa yazılardır.Olayı yaşayan kişi tarafından yazılır.Yazarın hayatından izler taşır.</a:t>
            </a:r>
            <a:endParaRPr lang="tr-TR" dirty="0">
              <a:solidFill>
                <a:schemeClr val="accent2">
                  <a:lumMod val="5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rgbClr val="660066"/>
                </a:solidFill>
              </a:rPr>
              <a:t>Hatıra(Anı);</a:t>
            </a:r>
            <a:r>
              <a:rPr lang="tr-TR" dirty="0" smtClean="0"/>
              <a:t>Bir yazarın kendisinin yaşadığı ya da tanık olduğu olayları,sanat değeri taşıyan bir üslupla anlatıldığı yazılardır.Geçmişteki olay üzerine yazılır.Yazar,olayları kendi bakış açısı içinde anlatır.Anılar yaşandığı dönem hakkında bilgi verir.Anılarda yazarın kişisel bakış açısı söz konusudur.</a:t>
            </a:r>
            <a:endParaRPr lang="tr-TR" dirty="0">
              <a:solidFill>
                <a:srgbClr val="660066"/>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rgbClr val="996633"/>
                </a:solidFill>
              </a:rPr>
              <a:t>Tiyatro;</a:t>
            </a:r>
            <a:r>
              <a:rPr lang="tr-TR" dirty="0" smtClean="0"/>
              <a:t>Hayattaki olayları konu edinen,sahnede oynanmak amacıyla yazılan edebi eserdir.Roman ve hikaye soyut olduğu halde,tiyatro somuttur.Tiyatro eserleri konularına göre dram,trajedi ve komedi gibi türlere ayrılır.</a:t>
            </a:r>
            <a:endParaRPr lang="tr-TR" dirty="0">
              <a:solidFill>
                <a:srgbClr val="996633"/>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chemeClr val="accent6"/>
                </a:solidFill>
              </a:rPr>
              <a:t>Fabl;</a:t>
            </a:r>
            <a:r>
              <a:rPr lang="tr-TR" dirty="0" smtClean="0"/>
              <a:t>Kahramanları hayvanlar ve bitkiler olan ve insanlara ders vermek amacıyla yazılan edebi türe fabl denir.Genellikle manzum(şiir) şeklindedir.Düzyazı şeklinde olanları da vardır.İnsan dışındaki varlıkların kişileştirilmesi ve konuşturulmasıyla oluşur.Eğitici ve öğreticidir.</a:t>
            </a:r>
            <a:endParaRPr lang="tr-TR" dirty="0">
              <a:solidFill>
                <a:schemeClr val="accent6"/>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normAutofit fontScale="92500" lnSpcReduction="10000"/>
          </a:bodyPr>
          <a:lstStyle/>
          <a:p>
            <a:r>
              <a:rPr lang="tr-TR" dirty="0" smtClean="0">
                <a:solidFill>
                  <a:srgbClr val="FFFF00"/>
                </a:solidFill>
              </a:rPr>
              <a:t>Masal;</a:t>
            </a:r>
            <a:r>
              <a:rPr lang="tr-TR" dirty="0" smtClean="0"/>
              <a:t> Olağanüstü olaylarla süslü, olağanüstü kişilerin başından geçen, zaman ve yer kavramları belirli olmayan hayalî olayların anlatıldığı yazılara denir. Masalda eğiticilik ve öğreticilik esastır. Masallardaki olaylar gerçeğe uymaz.</a:t>
            </a:r>
            <a:br>
              <a:rPr lang="tr-TR" dirty="0" smtClean="0"/>
            </a:br>
            <a:r>
              <a:rPr lang="tr-TR" dirty="0" smtClean="0"/>
              <a:t> Kahramanlar olağanüstü özelliklere sahiptir. Masallar tekerlemeyle başlar.</a:t>
            </a:r>
            <a:br>
              <a:rPr lang="tr-TR" dirty="0" smtClean="0"/>
            </a:br>
            <a:r>
              <a:rPr lang="tr-TR" dirty="0" smtClean="0"/>
              <a:t>Masalların sonunda iyiler ödüllendirilir, kötüler cezalandırılır. Ulusal konulara yer verilmez, evrensel konular ve mesajlar içerir</a:t>
            </a:r>
            <a:endParaRPr lang="tr-TR" dirty="0">
              <a:solidFill>
                <a:srgbClr val="FFFF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normAutofit fontScale="92500" lnSpcReduction="10000"/>
          </a:bodyPr>
          <a:lstStyle/>
          <a:p>
            <a:r>
              <a:rPr lang="tr-TR" dirty="0" smtClean="0">
                <a:solidFill>
                  <a:schemeClr val="tx2">
                    <a:lumMod val="50000"/>
                  </a:schemeClr>
                </a:solidFill>
              </a:rPr>
              <a:t>Hikaye Ve Roman Arasındaki Farklar:</a:t>
            </a:r>
          </a:p>
          <a:p>
            <a:r>
              <a:rPr lang="tr-TR" b="1" dirty="0" smtClean="0"/>
              <a:t> 1 </a:t>
            </a:r>
            <a:r>
              <a:rPr lang="tr-TR" dirty="0" smtClean="0"/>
              <a:t> Hikâye türü, romandan daha kısadır.</a:t>
            </a:r>
          </a:p>
          <a:p>
            <a:r>
              <a:rPr lang="tr-TR" b="1" dirty="0" smtClean="0"/>
              <a:t> 2 </a:t>
            </a:r>
            <a:r>
              <a:rPr lang="tr-TR" dirty="0" smtClean="0"/>
              <a:t> Hikâyede temel </a:t>
            </a:r>
            <a:r>
              <a:rPr lang="tr-TR" dirty="0" err="1" smtClean="0"/>
              <a:t>öge</a:t>
            </a:r>
            <a:r>
              <a:rPr lang="tr-TR" dirty="0" smtClean="0"/>
              <a:t> olaydır. Romanda ise temel </a:t>
            </a:r>
            <a:r>
              <a:rPr lang="tr-TR" dirty="0" err="1" smtClean="0"/>
              <a:t>öge</a:t>
            </a:r>
            <a:r>
              <a:rPr lang="tr-TR" dirty="0" smtClean="0"/>
              <a:t> karakter, yani kişidir. Hikâyeler olay üzerine kurulur, romanlar ise kişi üzerine kurulur.</a:t>
            </a:r>
          </a:p>
          <a:p>
            <a:r>
              <a:rPr lang="tr-TR" b="1" dirty="0" smtClean="0"/>
              <a:t> 3 </a:t>
            </a:r>
            <a:r>
              <a:rPr lang="tr-TR" dirty="0" smtClean="0"/>
              <a:t> Hikâyede tek olay bulunmasına karşılık romanda birbirine bağlı olaylar zinciri vardır. Romandaki olaylardan her biri hikâyeye konu olabilir.</a:t>
            </a:r>
            <a:br>
              <a:rPr lang="tr-TR" dirty="0" smtClean="0"/>
            </a:br>
            <a:endParaRPr lang="tr-TR" dirty="0">
              <a:solidFill>
                <a:schemeClr val="tx2">
                  <a:lumMod val="5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normAutofit fontScale="85000" lnSpcReduction="10000"/>
          </a:bodyPr>
          <a:lstStyle/>
          <a:p>
            <a:r>
              <a:rPr lang="tr-TR" b="1" dirty="0" smtClean="0"/>
              <a:t> 4 </a:t>
            </a:r>
            <a:r>
              <a:rPr lang="tr-TR" dirty="0" smtClean="0"/>
              <a:t> Hikâyede kahramanların tanıtımında ayrıntıya girilmez, kahramanlar her yönüyle tanıtılmaz. Romandan farklı olarak hikâyede kişiler sadece olayla ilgili yönleriyle anlatılır. Bu yüzden hikâyelerdeki kişiler bir karakter olarak karşımıza çıkmaz.</a:t>
            </a:r>
          </a:p>
          <a:p>
            <a:r>
              <a:rPr lang="tr-TR" b="1" dirty="0" smtClean="0"/>
              <a:t> 5 </a:t>
            </a:r>
            <a:r>
              <a:rPr lang="tr-TR" dirty="0" smtClean="0"/>
              <a:t> Öyküde, olayın geçtiği yer (çevre) sınırlıdır ve ayrıntılı olarak anlatılmaz. Romanlarda olaylar çok olduğu için olayların geçtiği çevre de geniştir. Bu çevreler çok ayrıntılı olarak anlatılır.</a:t>
            </a:r>
          </a:p>
          <a:p>
            <a:r>
              <a:rPr lang="tr-TR" b="1" dirty="0" smtClean="0"/>
              <a:t> 6 </a:t>
            </a:r>
            <a:r>
              <a:rPr lang="tr-TR" dirty="0" smtClean="0"/>
              <a:t> Hikâyeler kısa olduğu için anlatım yalın, anlaşılır ve özlüdür. Romanlarda ise anlatım daha ağır ve sanatlıdır.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normAutofit fontScale="92500"/>
          </a:bodyPr>
          <a:lstStyle/>
          <a:p>
            <a:pPr>
              <a:buNone/>
            </a:pPr>
            <a:r>
              <a:rPr lang="tr-TR" dirty="0" smtClean="0">
                <a:solidFill>
                  <a:srgbClr val="FF0000"/>
                </a:solidFill>
              </a:rPr>
              <a:t>                          </a:t>
            </a:r>
            <a:r>
              <a:rPr lang="tr-TR" dirty="0" smtClean="0">
                <a:solidFill>
                  <a:schemeClr val="tx2"/>
                </a:solidFill>
              </a:rPr>
              <a:t>DÜŞÜNCE YAZILARI</a:t>
            </a:r>
          </a:p>
          <a:p>
            <a:r>
              <a:rPr lang="tr-TR" dirty="0" smtClean="0">
                <a:solidFill>
                  <a:srgbClr val="FF0000"/>
                </a:solidFill>
              </a:rPr>
              <a:t>Makale(Nesnel-Bilimsel Yargı):</a:t>
            </a:r>
            <a:r>
              <a:rPr lang="tr-TR" dirty="0" smtClean="0"/>
              <a:t>Bir gerçeği açıklamak,bir konuda görüş ve düşünceler öne sürmek ya da bir tezi savunmak,desteklemek için yazılan yazılara makale denir.Anlatım nesnel bir nitelik taşır.Yazarın öne sürdüğü düşünceyi </a:t>
            </a:r>
            <a:r>
              <a:rPr lang="tr-TR" b="1" dirty="0" smtClean="0"/>
              <a:t>kanıtlama </a:t>
            </a:r>
            <a:r>
              <a:rPr lang="tr-TR" dirty="0" smtClean="0"/>
              <a:t>çabası vardır.Söz oyunlarına başvurmaz,süslü anlatımdan uzak durur.Bilimsel nitelikli yazılardır.Gazete ve dergilerde yayımlanır.</a:t>
            </a:r>
            <a:endParaRPr lang="tr-TR"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r>
              <a:rPr lang="tr-TR" dirty="0" smtClean="0">
                <a:solidFill>
                  <a:srgbClr val="FF0066"/>
                </a:solidFill>
              </a:rPr>
              <a:t>Deneme(Öznel-Benim Yargılarım);</a:t>
            </a:r>
            <a:r>
              <a:rPr lang="tr-TR" dirty="0" smtClean="0"/>
              <a:t>Yazarın herhangi bir görüşünü,kesin kurallara varmadan,</a:t>
            </a:r>
            <a:r>
              <a:rPr lang="tr-TR" b="1" dirty="0" smtClean="0"/>
              <a:t>kanıtlamaya kalkmadan</a:t>
            </a:r>
            <a:r>
              <a:rPr lang="tr-TR" dirty="0" smtClean="0"/>
              <a:t>,okuyucuyu inandırmaya zorlamadan anlattığı yazı türüdür.Yazar kendisiyle konuşuyormuş gibi  bir hava sezdirir.Samimi bir dil kullanır.Yazar,öne sürdüğü görüşleri ispatlamak zorunda değildir.Yazarın kesin bir sonuca varma zorunluluğu yoktur. </a:t>
            </a:r>
            <a:endParaRPr lang="tr-TR" dirty="0">
              <a:solidFill>
                <a:srgbClr val="FF0066"/>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normAutofit lnSpcReduction="10000"/>
          </a:bodyPr>
          <a:lstStyle/>
          <a:p>
            <a:r>
              <a:rPr lang="tr-TR" dirty="0" smtClean="0">
                <a:solidFill>
                  <a:srgbClr val="C00000"/>
                </a:solidFill>
              </a:rPr>
              <a:t>Eleştiri(Tenkit);</a:t>
            </a:r>
            <a:r>
              <a:rPr lang="tr-TR" dirty="0" smtClean="0"/>
              <a:t>Sanat,edebiyat,düşünce eserlerini hem öz hem yapı yönünden açıklayan,başarılı ve başarısız ya da değerli ve değersiz yönlerini  gösteren,bunları örneklerle </a:t>
            </a:r>
            <a:r>
              <a:rPr lang="tr-TR" dirty="0" err="1" smtClean="0"/>
              <a:t>somutlayan</a:t>
            </a:r>
            <a:r>
              <a:rPr lang="tr-TR" dirty="0" smtClean="0"/>
              <a:t> ve  belirten yazı türüdür.Eleştiri objektif olmalıdır.Eleştiride amaç okura ve yazara yol göstermektedir.Eleştirmenin kişisel duygularını kattığı eleştirilere öznel eleştiri,kişisel duygularını katmadığı,objektif olduğu eleştirilerde nesnel eleştiride denir.</a:t>
            </a:r>
            <a:endParaRPr lang="tr-TR" dirty="0">
              <a:solidFill>
                <a:srgbClr val="C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r>
              <a:rPr lang="tr-TR" dirty="0" smtClean="0">
                <a:solidFill>
                  <a:srgbClr val="FFC000"/>
                </a:solidFill>
              </a:rPr>
              <a:t>Düzyazı Türleri:</a:t>
            </a:r>
            <a:r>
              <a:rPr lang="tr-TR" dirty="0" smtClean="0"/>
              <a:t>Duygu ve düşüncelerin,uyak ve ahenk olmadan cümlelerle anlatıldığı yazı türüdür.</a:t>
            </a:r>
          </a:p>
          <a:p>
            <a:r>
              <a:rPr lang="tr-TR" dirty="0" smtClean="0"/>
              <a:t>Olay</a:t>
            </a:r>
          </a:p>
          <a:p>
            <a:r>
              <a:rPr lang="tr-TR" dirty="0" smtClean="0"/>
              <a:t>Düşünce(Fikir)</a:t>
            </a:r>
          </a:p>
          <a:p>
            <a:r>
              <a:rPr lang="tr-TR" dirty="0" smtClean="0"/>
              <a:t>Bildirme;</a:t>
            </a:r>
          </a:p>
          <a:p>
            <a:pPr>
              <a:buNone/>
            </a:pPr>
            <a:r>
              <a:rPr lang="tr-TR" dirty="0" smtClean="0"/>
              <a:t>Yazıları olmak üzere 3 başlıkta incelenir.</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normAutofit fontScale="92500" lnSpcReduction="20000"/>
          </a:bodyPr>
          <a:lstStyle/>
          <a:p>
            <a:r>
              <a:rPr lang="tr-TR" dirty="0" smtClean="0">
                <a:solidFill>
                  <a:srgbClr val="660066"/>
                </a:solidFill>
              </a:rPr>
              <a:t>Biyografi;</a:t>
            </a:r>
            <a:r>
              <a:rPr lang="tr-TR" dirty="0" smtClean="0"/>
              <a:t>Ünlü kişilerin hayatını anlatan yazı türüdür,Kişiyi tüm yönleriyle anlatır.Açık,sade bir dil kullanır.</a:t>
            </a:r>
          </a:p>
          <a:p>
            <a:endParaRPr lang="tr-TR" dirty="0" smtClean="0">
              <a:solidFill>
                <a:srgbClr val="660066"/>
              </a:solidFill>
            </a:endParaRPr>
          </a:p>
          <a:p>
            <a:r>
              <a:rPr lang="tr-TR" dirty="0" smtClean="0">
                <a:solidFill>
                  <a:srgbClr val="FFC000"/>
                </a:solidFill>
              </a:rPr>
              <a:t>Gezi Yazısı;</a:t>
            </a:r>
            <a:r>
              <a:rPr lang="tr-TR" dirty="0" smtClean="0"/>
              <a:t>Gezilip görülen yerler hakkında yazılan yazılardır.Gezi yazısında yazar daima gezdiği yeri anlatmalı;uydurma,yalan yanlış bilgiler verilmemelidir.Yazar gördüklerini okuyucunun daha iyi algılayabilmesi için karşılaştırma yapar.Okuyucu sanki o yeri yazar ile geziyor hissine kapılır. </a:t>
            </a:r>
            <a:endParaRPr lang="tr-TR" dirty="0" smtClean="0">
              <a:solidFill>
                <a:srgbClr val="FFC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r>
              <a:rPr lang="tr-TR" dirty="0" smtClean="0">
                <a:solidFill>
                  <a:srgbClr val="FF0000"/>
                </a:solidFill>
              </a:rPr>
              <a:t>Sohbet(Söyleşi);</a:t>
            </a:r>
            <a:r>
              <a:rPr lang="tr-TR" dirty="0" smtClean="0"/>
              <a:t>Yazarın gündelik olaylarla ilgili düşüncelerini,okuyucu ile karşı karşıya oturup konuyormuş gibi içten bir hava içinde yazdığı yazılara denir.Herkesi ilgilendiren konular seçilir.Cümleler çoğu zaman konuşmadaki gibi devriktir.Yazar sorulu-cevaplı cümlelerle konuşuyormuş hissi verir.İçtenlik,samimilik,doğallık özellikleridir.</a:t>
            </a:r>
            <a:endParaRPr lang="tr-TR" dirty="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normAutofit lnSpcReduction="10000"/>
          </a:bodyPr>
          <a:lstStyle/>
          <a:p>
            <a:r>
              <a:rPr lang="tr-TR" dirty="0" smtClean="0">
                <a:solidFill>
                  <a:srgbClr val="00B050"/>
                </a:solidFill>
              </a:rPr>
              <a:t>Fıkra;</a:t>
            </a:r>
            <a:r>
              <a:rPr lang="tr-TR" dirty="0" smtClean="0"/>
              <a:t>Yazarın gündelik olayları özel bir görüşle güzel bir üslupla kanıtlama gereği duymadan yazdığı kısa,günübirlik yazılardır.Gazete yazısıdır.Yazar düşüncelerini kanıtlama yoluna gitmez.Dil tabiidir.Günlük deyimlere,yer yer nükteli sözlere yer verilir.Okuyucu ile sohbet ediyormuş gibi bir hava sezdirilir.</a:t>
            </a:r>
          </a:p>
          <a:p>
            <a:r>
              <a:rPr lang="tr-TR" dirty="0" smtClean="0">
                <a:solidFill>
                  <a:srgbClr val="FFFF00"/>
                </a:solidFill>
              </a:rPr>
              <a:t>Otobiyografi;</a:t>
            </a:r>
            <a:r>
              <a:rPr lang="tr-TR" dirty="0" smtClean="0"/>
              <a:t>Bir kimsenin kendi yaşam olaylarını anlattığı eserlerdir.</a:t>
            </a:r>
            <a:endParaRPr lang="tr-TR" dirty="0" smtClean="0">
              <a:solidFill>
                <a:srgbClr val="FFFF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ül desenli arka plan | Yeni Slay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pPr>
              <a:buNone/>
            </a:pPr>
            <a:r>
              <a:rPr lang="tr-TR" dirty="0" smtClean="0"/>
              <a:t>                       </a:t>
            </a:r>
            <a:r>
              <a:rPr lang="tr-TR" dirty="0" smtClean="0">
                <a:solidFill>
                  <a:srgbClr val="0070C0"/>
                </a:solidFill>
              </a:rPr>
              <a:t>BİLDİRME YAZILARI</a:t>
            </a:r>
          </a:p>
          <a:p>
            <a:r>
              <a:rPr lang="tr-TR" dirty="0" smtClean="0">
                <a:solidFill>
                  <a:schemeClr val="accent2"/>
                </a:solidFill>
              </a:rPr>
              <a:t>Mektup;</a:t>
            </a:r>
            <a:r>
              <a:rPr lang="tr-TR" dirty="0" smtClean="0"/>
              <a:t>Bir düşünce veya duygunun birbirine iletilmesi amacıyla yazılan özel yazılara denir.</a:t>
            </a:r>
          </a:p>
          <a:p>
            <a:r>
              <a:rPr lang="tr-TR" dirty="0" smtClean="0">
                <a:solidFill>
                  <a:srgbClr val="E1542D"/>
                </a:solidFill>
              </a:rPr>
              <a:t>Rapor;</a:t>
            </a:r>
            <a:r>
              <a:rPr lang="tr-TR" dirty="0" smtClean="0"/>
              <a:t>Araştırılması,incelenmesi gereken ya da istenilen bir konuda yapılan araştırma ve inceleme sonucu,konuyla ilgili düşünceleri ya da saptamaları bildiren yazıdır.</a:t>
            </a:r>
            <a:endParaRPr lang="tr-TR" dirty="0">
              <a:solidFill>
                <a:srgbClr val="E1542D"/>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r>
              <a:rPr lang="tr-TR" dirty="0" smtClean="0">
                <a:solidFill>
                  <a:srgbClr val="FF0066"/>
                </a:solidFill>
              </a:rPr>
              <a:t>Dilekçe;</a:t>
            </a:r>
            <a:r>
              <a:rPr lang="tr-TR" dirty="0" smtClean="0"/>
              <a:t>Bir isteği bildirmek amacı ile yazılan,altında dilekçenin açık adresi ve imzası bulunan ve resmi bir makama sunulan yazı.</a:t>
            </a:r>
          </a:p>
          <a:p>
            <a:endParaRPr lang="tr-TR" dirty="0" smtClean="0">
              <a:solidFill>
                <a:srgbClr val="FF0066"/>
              </a:solidFill>
            </a:endParaRPr>
          </a:p>
          <a:p>
            <a:r>
              <a:rPr lang="tr-TR" dirty="0" smtClean="0">
                <a:solidFill>
                  <a:srgbClr val="7030A0"/>
                </a:solidFill>
              </a:rPr>
              <a:t>Tutanak;</a:t>
            </a:r>
            <a:r>
              <a:rPr lang="tr-TR" dirty="0" smtClean="0"/>
              <a:t>Bir durum veya olayın,nasıl meydana geldiğini tespit edip anlatan,ilgililer tarafından imzalanan belgelere denir.</a:t>
            </a:r>
            <a:endParaRPr lang="tr-TR" dirty="0">
              <a:solidFill>
                <a:srgbClr val="7030A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r>
              <a:rPr lang="tr-TR" dirty="0" smtClean="0">
                <a:solidFill>
                  <a:srgbClr val="990000"/>
                </a:solidFill>
              </a:rPr>
              <a:t>Haber(5N1K);</a:t>
            </a:r>
            <a:r>
              <a:rPr lang="tr-TR" dirty="0" smtClean="0"/>
              <a:t>Gazetelerde,dergilerde,meslek kuruluşlarının belli aralıklarla yayınladığı bültenlerde,radyo ve televizyonda belli bir zaman aralıklarıyla çıkan bültenlerde halka duyurulmak üzere yayımlanan yazılara haber yazısı denir.İletişimin en büyük desteği haber yazılardır.</a:t>
            </a:r>
            <a:endParaRPr lang="tr-TR" dirty="0">
              <a:solidFill>
                <a:srgbClr val="99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ül desenli arka plan | Yeni Slayt">
            <a:hlinkClick r:id="rId3"/>
          </p:cNvPr>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p:txBody>
          <a:bodyPr/>
          <a:lstStyle/>
          <a:p>
            <a:r>
              <a:rPr lang="tr-TR" dirty="0" smtClean="0"/>
              <a:t>METİN TÜRLERİ</a:t>
            </a:r>
            <a:endParaRPr lang="tr-TR" dirty="0"/>
          </a:p>
        </p:txBody>
      </p:sp>
      <p:sp>
        <p:nvSpPr>
          <p:cNvPr id="6" name="5 İçerik Yer Tutucusu"/>
          <p:cNvSpPr>
            <a:spLocks noGrp="1"/>
          </p:cNvSpPr>
          <p:nvPr>
            <p:ph idx="1"/>
          </p:nvPr>
        </p:nvSpPr>
        <p:spPr/>
        <p:txBody>
          <a:bodyPr/>
          <a:lstStyle/>
          <a:p>
            <a:r>
              <a:rPr lang="tr-TR" dirty="0" smtClean="0">
                <a:solidFill>
                  <a:srgbClr val="00FFFF"/>
                </a:solidFill>
              </a:rPr>
              <a:t>5N1K sorularının açılımı:</a:t>
            </a:r>
            <a:endParaRPr lang="tr-TR" dirty="0" smtClean="0"/>
          </a:p>
          <a:p>
            <a:r>
              <a:rPr lang="tr-TR" dirty="0" smtClean="0"/>
              <a:t>Ne?</a:t>
            </a:r>
          </a:p>
          <a:p>
            <a:r>
              <a:rPr lang="tr-TR" dirty="0" smtClean="0"/>
              <a:t>Neden,Niçin?</a:t>
            </a:r>
          </a:p>
          <a:p>
            <a:r>
              <a:rPr lang="tr-TR" dirty="0" smtClean="0"/>
              <a:t>Nasıl?</a:t>
            </a:r>
          </a:p>
          <a:p>
            <a:r>
              <a:rPr lang="tr-TR" dirty="0" smtClean="0"/>
              <a:t>Nerede?</a:t>
            </a:r>
          </a:p>
          <a:p>
            <a:r>
              <a:rPr lang="tr-TR" dirty="0" smtClean="0"/>
              <a:t>Ne zaman?</a:t>
            </a:r>
          </a:p>
          <a:p>
            <a:r>
              <a:rPr lang="tr-TR" dirty="0" smtClean="0"/>
              <a:t>Kim?</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graphicFrame>
        <p:nvGraphicFramePr>
          <p:cNvPr id="12" name="11 İçerik Yer Tutucusu"/>
          <p:cNvGraphicFramePr>
            <a:graphicFrameLocks noGrp="1"/>
          </p:cNvGraphicFramePr>
          <p:nvPr>
            <p:ph idx="1"/>
            <p:extLst>
              <p:ext uri="{D42A27DB-BD31-4B8C-83A1-F6EECF244321}">
                <p14:modId xmlns:p14="http://schemas.microsoft.com/office/powerpoint/2010/main" xmlns="" val="372738569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sz="half" idx="1"/>
          </p:nvPr>
        </p:nvSpPr>
        <p:spPr/>
        <p:txBody>
          <a:bodyPr>
            <a:normAutofit fontScale="92500" lnSpcReduction="10000"/>
          </a:bodyPr>
          <a:lstStyle/>
          <a:p>
            <a:r>
              <a:rPr lang="tr-TR" dirty="0" smtClean="0">
                <a:solidFill>
                  <a:srgbClr val="FF0000"/>
                </a:solidFill>
              </a:rPr>
              <a:t>Olay Yazıları;</a:t>
            </a:r>
          </a:p>
          <a:p>
            <a:r>
              <a:rPr lang="tr-TR" dirty="0" smtClean="0"/>
              <a:t>Hikaye</a:t>
            </a:r>
          </a:p>
          <a:p>
            <a:r>
              <a:rPr lang="tr-TR" dirty="0" smtClean="0"/>
              <a:t>Roman</a:t>
            </a:r>
          </a:p>
          <a:p>
            <a:r>
              <a:rPr lang="tr-TR" dirty="0" smtClean="0"/>
              <a:t>Efsane</a:t>
            </a:r>
          </a:p>
          <a:p>
            <a:r>
              <a:rPr lang="tr-TR" dirty="0" smtClean="0"/>
              <a:t>Destan</a:t>
            </a:r>
          </a:p>
          <a:p>
            <a:r>
              <a:rPr lang="tr-TR" dirty="0" smtClean="0"/>
              <a:t>Günlük(Günce)</a:t>
            </a:r>
          </a:p>
          <a:p>
            <a:r>
              <a:rPr lang="tr-TR" dirty="0" smtClean="0"/>
              <a:t>Hatıra(Anı)</a:t>
            </a:r>
          </a:p>
          <a:p>
            <a:r>
              <a:rPr lang="tr-TR" dirty="0" smtClean="0"/>
              <a:t>Tiyatro</a:t>
            </a:r>
          </a:p>
          <a:p>
            <a:r>
              <a:rPr lang="tr-TR" dirty="0" smtClean="0"/>
              <a:t>Fabl</a:t>
            </a:r>
          </a:p>
          <a:p>
            <a:r>
              <a:rPr lang="tr-TR" dirty="0" smtClean="0"/>
              <a:t>Masal</a:t>
            </a:r>
          </a:p>
          <a:p>
            <a:endParaRPr lang="tr-TR" dirty="0"/>
          </a:p>
        </p:txBody>
      </p:sp>
      <p:sp>
        <p:nvSpPr>
          <p:cNvPr id="5" name="4 İçerik Yer Tutucusu"/>
          <p:cNvSpPr>
            <a:spLocks noGrp="1"/>
          </p:cNvSpPr>
          <p:nvPr>
            <p:ph sz="half" idx="2"/>
          </p:nvPr>
        </p:nvSpPr>
        <p:spPr/>
        <p:txBody>
          <a:bodyPr>
            <a:normAutofit fontScale="92500" lnSpcReduction="10000"/>
          </a:bodyPr>
          <a:lstStyle/>
          <a:p>
            <a:r>
              <a:rPr lang="tr-TR" dirty="0" smtClean="0">
                <a:solidFill>
                  <a:srgbClr val="FF0000"/>
                </a:solidFill>
              </a:rPr>
              <a:t>Düşünce Yazıları;</a:t>
            </a:r>
            <a:endParaRPr lang="tr-TR" dirty="0">
              <a:solidFill>
                <a:srgbClr val="FF0000"/>
              </a:solidFill>
            </a:endParaRPr>
          </a:p>
          <a:p>
            <a:r>
              <a:rPr lang="tr-TR" dirty="0" smtClean="0"/>
              <a:t>Makale</a:t>
            </a:r>
          </a:p>
          <a:p>
            <a:r>
              <a:rPr lang="tr-TR" dirty="0" smtClean="0"/>
              <a:t>Deneme</a:t>
            </a:r>
          </a:p>
          <a:p>
            <a:r>
              <a:rPr lang="tr-TR" dirty="0" smtClean="0"/>
              <a:t>Eleştiri(Tenkit)Biyografi</a:t>
            </a:r>
          </a:p>
          <a:p>
            <a:r>
              <a:rPr lang="tr-TR" dirty="0" smtClean="0"/>
              <a:t>Gezi Yazısı</a:t>
            </a:r>
          </a:p>
          <a:p>
            <a:r>
              <a:rPr lang="tr-TR" dirty="0" smtClean="0"/>
              <a:t>Sohbet(Söyleşi)</a:t>
            </a:r>
          </a:p>
          <a:p>
            <a:r>
              <a:rPr lang="tr-TR" dirty="0" smtClean="0"/>
              <a:t>Fıkra</a:t>
            </a:r>
          </a:p>
          <a:p>
            <a:r>
              <a:rPr lang="tr-TR" dirty="0" smtClean="0"/>
              <a:t>Otobiyografi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rgbClr val="FF0000"/>
                </a:solidFill>
              </a:rPr>
              <a:t>Bildirme Yazıları;</a:t>
            </a:r>
          </a:p>
          <a:p>
            <a:r>
              <a:rPr lang="tr-TR" dirty="0" smtClean="0"/>
              <a:t>Mektup</a:t>
            </a:r>
          </a:p>
          <a:p>
            <a:r>
              <a:rPr lang="tr-TR" dirty="0" smtClean="0"/>
              <a:t>Dilekçe</a:t>
            </a:r>
          </a:p>
          <a:p>
            <a:r>
              <a:rPr lang="tr-TR" dirty="0" smtClean="0"/>
              <a:t>Rapor</a:t>
            </a:r>
          </a:p>
          <a:p>
            <a:r>
              <a:rPr lang="tr-TR" dirty="0" smtClean="0"/>
              <a:t>Tutanak</a:t>
            </a:r>
          </a:p>
          <a:p>
            <a:r>
              <a:rPr lang="tr-TR" dirty="0" smtClean="0"/>
              <a:t>Haber(5N1K)</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5" name="4 İçerik Yer Tutucusu"/>
          <p:cNvSpPr>
            <a:spLocks noGrp="1"/>
          </p:cNvSpPr>
          <p:nvPr>
            <p:ph idx="1"/>
          </p:nvPr>
        </p:nvSpPr>
        <p:spPr/>
        <p:txBody>
          <a:bodyPr>
            <a:normAutofit fontScale="92500" lnSpcReduction="10000"/>
          </a:bodyPr>
          <a:lstStyle/>
          <a:p>
            <a:r>
              <a:rPr lang="tr-TR" dirty="0" smtClean="0">
                <a:solidFill>
                  <a:srgbClr val="00B0F0"/>
                </a:solidFill>
              </a:rPr>
              <a:t>                        </a:t>
            </a:r>
            <a:r>
              <a:rPr lang="tr-TR" dirty="0" smtClean="0">
                <a:solidFill>
                  <a:srgbClr val="FF0000"/>
                </a:solidFill>
              </a:rPr>
              <a:t>OLAY YAZILARI</a:t>
            </a:r>
          </a:p>
          <a:p>
            <a:r>
              <a:rPr lang="tr-TR" dirty="0" smtClean="0">
                <a:solidFill>
                  <a:srgbClr val="00B0F0"/>
                </a:solidFill>
              </a:rPr>
              <a:t>Hikaye:</a:t>
            </a:r>
            <a:r>
              <a:rPr lang="tr-TR" dirty="0" smtClean="0"/>
              <a:t>Olmuş ya da olası durumları anlatan eserlerdir.</a:t>
            </a:r>
          </a:p>
          <a:p>
            <a:r>
              <a:rPr lang="tr-TR" dirty="0" smtClean="0"/>
              <a:t>Tek bir olay vardır.</a:t>
            </a:r>
          </a:p>
          <a:p>
            <a:r>
              <a:rPr lang="tr-TR" dirty="0" smtClean="0"/>
              <a:t>Olaycıklar yoktur.</a:t>
            </a:r>
          </a:p>
          <a:p>
            <a:r>
              <a:rPr lang="tr-TR" dirty="0" smtClean="0"/>
              <a:t>Şahıs kadrosu romana göre dardır.</a:t>
            </a:r>
          </a:p>
          <a:p>
            <a:r>
              <a:rPr lang="tr-TR" dirty="0" smtClean="0"/>
              <a:t>Fiiller çoğu zaman geçmiş zamanla çekimlenir.</a:t>
            </a:r>
          </a:p>
          <a:p>
            <a:r>
              <a:rPr lang="tr-TR" dirty="0" smtClean="0"/>
              <a:t>Kişiler çoğu zaman hayatlarının belli bir anı içinde anlatır.</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rgbClr val="00B050"/>
                </a:solidFill>
              </a:rPr>
              <a:t>Roman:</a:t>
            </a:r>
            <a:r>
              <a:rPr lang="tr-TR" dirty="0" smtClean="0"/>
              <a:t>İnsanların yaşadıkları yada yaşayabilecekleri olayları;yere,zamana ve şahsa bağlayarak anlatan eserlere denir.Romanda olaylar geniş ve ayrıntılı olarak anlatılır.Ana olay etrafında olaycıklar vardır.Şahıs kadrosu geniştir.Karakter çözümlemeleri yapılır.Zaman olarak Geri dönüşler olur.</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rgbClr val="00FFFF"/>
                </a:solidFill>
              </a:rPr>
              <a:t>Efsane;</a:t>
            </a:r>
            <a:r>
              <a:rPr lang="tr-TR" dirty="0" smtClean="0"/>
              <a:t>Eski çağlardan beri söylenegelen olağanüstü varlıkları,olayları konu eden hayali hikaye,söylencelere efsane denir.Olağanüstü olayların anlatıldığı bir edebiyat ürünüdür.Masallardaki ders verme amacı gütmez ve yine masallardan farklı olarak kalıplaşmış ifadelere pek yer verilmez.</a:t>
            </a:r>
            <a:endParaRPr lang="tr-TR" dirty="0">
              <a:solidFill>
                <a:srgbClr val="00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ül desenli arka plan | Yeni Slay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7 Başlık"/>
          <p:cNvSpPr>
            <a:spLocks noGrp="1"/>
          </p:cNvSpPr>
          <p:nvPr>
            <p:ph type="title"/>
          </p:nvPr>
        </p:nvSpPr>
        <p:spPr/>
        <p:txBody>
          <a:bodyPr/>
          <a:lstStyle/>
          <a:p>
            <a:r>
              <a:rPr lang="tr-TR" dirty="0" smtClean="0"/>
              <a:t>METİN TÜRLERİ</a:t>
            </a:r>
            <a:endParaRPr lang="tr-TR" dirty="0"/>
          </a:p>
        </p:txBody>
      </p:sp>
      <p:sp>
        <p:nvSpPr>
          <p:cNvPr id="9" name="8 İçerik Yer Tutucusu"/>
          <p:cNvSpPr>
            <a:spLocks noGrp="1"/>
          </p:cNvSpPr>
          <p:nvPr>
            <p:ph idx="1"/>
          </p:nvPr>
        </p:nvSpPr>
        <p:spPr/>
        <p:txBody>
          <a:bodyPr/>
          <a:lstStyle/>
          <a:p>
            <a:r>
              <a:rPr lang="tr-TR" dirty="0" smtClean="0">
                <a:solidFill>
                  <a:srgbClr val="FFC000"/>
                </a:solidFill>
              </a:rPr>
              <a:t>Destan;</a:t>
            </a:r>
            <a:r>
              <a:rPr lang="tr-TR" dirty="0" smtClean="0"/>
              <a:t>Milletleri derinden etkileyen tarihi ve sosyal olayları anlatan çoğunlukla manzum şekilde olan edebi eserlere denir.Millidir,olağanüstü özellikler taşıyabilir.Şiir şeklinde de düzyazı şeklinde de olabilir.</a:t>
            </a:r>
            <a:endParaRPr lang="tr-TR" dirty="0">
              <a:solidFill>
                <a:srgbClr val="FFC000"/>
              </a:solidFill>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773</Words>
  <PresentationFormat>Ekran Gösterisi (4:3)</PresentationFormat>
  <Paragraphs>120</Paragraphs>
  <Slides>26</Slides>
  <Notes>7</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Ofis Teması</vt:lpstr>
      <vt:lpstr>8.Sınıf Türkçe</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lpstr>METİN TÜRLERİ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2020-12-06T17:37:23Z</dcterms:created>
  <dcterms:modified xsi:type="dcterms:W3CDTF">2020-12-08T07:31:40Z</dcterms:modified>
  <cp:category>https://www.sorubak.com</cp:category>
</cp:coreProperties>
</file>