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notesMasterIdLst>
    <p:notesMasterId r:id="rId13"/>
  </p:notesMasterIdLst>
  <p:sldIdLst>
    <p:sldId id="25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Varsayılan Bölüm" id="{CA344F5E-6EFC-4532-B8CC-B44E18A0478C}">
          <p14:sldIdLst>
            <p14:sldId id="256"/>
            <p14:sldId id="267"/>
            <p14:sldId id="258"/>
            <p14:sldId id="259"/>
            <p14:sldId id="260"/>
          </p14:sldIdLst>
        </p14:section>
        <p14:section name="Başlıksız Bölüm" id="{BD6072CB-B095-4F04-B036-DE481E9AA3B4}">
          <p14:sldIdLst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ny" initials="s" lastIdx="2" clrIdx="0">
    <p:extLst>
      <p:ext uri="{19B8F6BF-5375-455C-9EA6-DF929625EA0E}">
        <p15:presenceInfo xmlns="" xmlns:p15="http://schemas.microsoft.com/office/powerpoint/2012/main" userId="son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0-22T17:02:57.427" idx="2">
    <p:pos x="10" y="10"/>
    <p:text/>
    <p:extLst>
      <p:ext uri="{C676402C-5697-4E1C-873F-D02D1690AC5C}">
        <p15:threadingInfo xmlns=""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D8F72-11AC-47A3-847B-5553EF284E7D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B074AF-0D41-4AF9-BEF7-32A1DCE42E9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25075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074AF-0D41-4AF9-BEF7-32A1DCE42E9D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84886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074AF-0D41-4AF9-BEF7-32A1DCE42E9D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2818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B074AF-0D41-4AF9-BEF7-32A1DCE42E9D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24892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83215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61107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94549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739202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83543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84730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43386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301916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54098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71880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93850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2244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93407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7655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90512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69605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48296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01F9354-1946-4D34-A095-289ACA1E41E0}" type="datetimeFigureOut">
              <a:rPr lang="tr-TR" smtClean="0"/>
              <a:pPr/>
              <a:t>25/10/2020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82DBE29-7A63-4617-BE4F-2A83252654C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31186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  <p:sldLayoutId id="2147483900" r:id="rId15"/>
    <p:sldLayoutId id="2147483901" r:id="rId16"/>
    <p:sldLayoutId id="214748390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1.DÜNYA SAVAŞI VE OSMANLI DEVLETİ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OSMANLI DEVLETİ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72784089"/>
      </p:ext>
    </p:extLst>
  </p:cSld>
  <p:clrMapOvr>
    <a:masterClrMapping/>
  </p:clrMapOvr>
  <p:transition spd="slow">
    <p:cover dir="u"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465223" y="3151381"/>
            <a:ext cx="5590673" cy="457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YAVUZ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95401" y="-56147"/>
            <a:ext cx="9601196" cy="50978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1.DÜNYA SAVAŞI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23" y="453637"/>
            <a:ext cx="5622756" cy="2699822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979" y="453637"/>
            <a:ext cx="5638797" cy="2697744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6095999" y="3151381"/>
            <a:ext cx="5638797" cy="457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MİDİLLİ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798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78" y="252474"/>
            <a:ext cx="11510958" cy="6204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821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 idx="4294967295"/>
          </p:nvPr>
        </p:nvSpPr>
        <p:spPr>
          <a:xfrm>
            <a:off x="1171073" y="-478255"/>
            <a:ext cx="9601200" cy="130492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1.Dünya Savaşı Başladığında Osmanlı Devleti </a:t>
            </a:r>
            <a:endParaRPr lang="tr-TR" dirty="0"/>
          </a:p>
        </p:txBody>
      </p:sp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2972429"/>
              </p:ext>
            </p:extLst>
          </p:nvPr>
        </p:nvGraphicFramePr>
        <p:xfrm>
          <a:off x="938463" y="3419905"/>
          <a:ext cx="27432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</a:tblGrid>
              <a:tr h="0">
                <a:tc>
                  <a:txBody>
                    <a:bodyPr/>
                    <a:lstStyle/>
                    <a:p>
                      <a:r>
                        <a:rPr lang="tr-TR" dirty="0" smtClean="0"/>
                        <a:t>KAPİTİLASYONLARI</a:t>
                      </a:r>
                      <a:r>
                        <a:rPr lang="tr-TR" baseline="0" dirty="0" smtClean="0"/>
                        <a:t> KALDIRDI</a:t>
                      </a:r>
                      <a:endParaRPr lang="tr-T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08667619"/>
              </p:ext>
            </p:extLst>
          </p:nvPr>
        </p:nvGraphicFramePr>
        <p:xfrm>
          <a:off x="938463" y="2767617"/>
          <a:ext cx="27432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</a:tblGrid>
              <a:tr h="627871">
                <a:tc>
                  <a:txBody>
                    <a:bodyPr/>
                    <a:lstStyle/>
                    <a:p>
                      <a:r>
                        <a:rPr lang="tr-TR" dirty="0" smtClean="0"/>
                        <a:t>BOĞAZLARI</a:t>
                      </a:r>
                      <a:r>
                        <a:rPr lang="tr-TR" baseline="0" dirty="0" smtClean="0"/>
                        <a:t> ULAŞIMA KAPATTI</a:t>
                      </a:r>
                      <a:endParaRPr lang="tr-T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02912571"/>
              </p:ext>
            </p:extLst>
          </p:nvPr>
        </p:nvGraphicFramePr>
        <p:xfrm>
          <a:off x="938463" y="1841009"/>
          <a:ext cx="27432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</a:tblGrid>
              <a:tr h="640080">
                <a:tc>
                  <a:txBody>
                    <a:bodyPr/>
                    <a:lstStyle/>
                    <a:p>
                      <a:r>
                        <a:rPr lang="tr-TR" dirty="0" smtClean="0"/>
                        <a:t>ÜLKEDE</a:t>
                      </a:r>
                      <a:r>
                        <a:rPr lang="tr-TR" baseline="0" dirty="0" smtClean="0"/>
                        <a:t> SEFERBERLİK İLAN ETTİ.</a:t>
                      </a:r>
                      <a:endParaRPr lang="tr-T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68909213"/>
              </p:ext>
            </p:extLst>
          </p:nvPr>
        </p:nvGraphicFramePr>
        <p:xfrm>
          <a:off x="938463" y="1200929"/>
          <a:ext cx="27432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</a:tblGrid>
              <a:tr h="565083">
                <a:tc>
                  <a:txBody>
                    <a:bodyPr/>
                    <a:lstStyle/>
                    <a:p>
                      <a:r>
                        <a:rPr lang="tr-TR" dirty="0" smtClean="0"/>
                        <a:t>TARAFSIZ</a:t>
                      </a:r>
                      <a:r>
                        <a:rPr lang="tr-TR" baseline="0" dirty="0" smtClean="0"/>
                        <a:t> OLDUĞUNU DİLE GETİRDİ</a:t>
                      </a:r>
                      <a:endParaRPr lang="tr-TR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sp>
        <p:nvSpPr>
          <p:cNvPr id="8" name="Dikdörtgen 7"/>
          <p:cNvSpPr/>
          <p:nvPr/>
        </p:nvSpPr>
        <p:spPr>
          <a:xfrm>
            <a:off x="6601326" y="1758556"/>
            <a:ext cx="4563979" cy="11550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OSMANLI DEVLETİ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938463" y="4059985"/>
            <a:ext cx="2743200" cy="667463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SAVAŞA GİRMEK İSTEMEDİ</a:t>
            </a:r>
            <a:endParaRPr lang="tr-TR" dirty="0"/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763105" y="2879558"/>
            <a:ext cx="2838221" cy="142155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>
            <a:endCxn id="7" idx="3"/>
          </p:cNvCxnSpPr>
          <p:nvPr/>
        </p:nvCxnSpPr>
        <p:spPr>
          <a:xfrm flipH="1" flipV="1">
            <a:off x="3681663" y="1520969"/>
            <a:ext cx="2919663" cy="426703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>
            <a:endCxn id="6" idx="3"/>
          </p:cNvCxnSpPr>
          <p:nvPr/>
        </p:nvCxnSpPr>
        <p:spPr>
          <a:xfrm flipH="1">
            <a:off x="3681663" y="2106272"/>
            <a:ext cx="2919663" cy="191937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>
            <a:endCxn id="5" idx="3"/>
          </p:cNvCxnSpPr>
          <p:nvPr/>
        </p:nvCxnSpPr>
        <p:spPr>
          <a:xfrm flipH="1">
            <a:off x="3681663" y="2545465"/>
            <a:ext cx="2919663" cy="542192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>
            <a:endCxn id="4" idx="3"/>
          </p:cNvCxnSpPr>
          <p:nvPr/>
        </p:nvCxnSpPr>
        <p:spPr>
          <a:xfrm flipH="1">
            <a:off x="3681663" y="2712913"/>
            <a:ext cx="2919663" cy="1027032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2929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13106" y="539496"/>
            <a:ext cx="9601196" cy="108813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1.DÜNYA SAVAŞINA YOL AÇAN GENEL NEDENLER</a:t>
            </a:r>
            <a:endParaRPr lang="tr-TR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74588705"/>
              </p:ext>
            </p:extLst>
          </p:nvPr>
        </p:nvGraphicFramePr>
        <p:xfrm>
          <a:off x="1304544" y="1993392"/>
          <a:ext cx="9601200" cy="459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/>
                <a:gridCol w="3200400"/>
                <a:gridCol w="3200400"/>
              </a:tblGrid>
              <a:tr h="459423">
                <a:tc>
                  <a:txBody>
                    <a:bodyPr/>
                    <a:lstStyle/>
                    <a:p>
                      <a:r>
                        <a:rPr lang="tr-TR" dirty="0" smtClean="0"/>
                        <a:t>1.SANAYİ İNKILABI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2.SÖMÜRGECİLİK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3.FRANSIZ İHTİLALİ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1213106" y="2551176"/>
            <a:ext cx="939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SANAYİ İNKILABI  </a:t>
            </a:r>
            <a:endParaRPr lang="tr-TR" dirty="0"/>
          </a:p>
        </p:txBody>
      </p:sp>
      <p:sp>
        <p:nvSpPr>
          <p:cNvPr id="15" name="Aşağı Ok 14"/>
          <p:cNvSpPr/>
          <p:nvPr/>
        </p:nvSpPr>
        <p:spPr>
          <a:xfrm>
            <a:off x="1920240" y="3044952"/>
            <a:ext cx="301752" cy="61264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1213106" y="3666744"/>
            <a:ext cx="1911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SÖMÜRGECİLİK</a:t>
            </a:r>
            <a:endParaRPr lang="tr-TR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125104" y="3166610"/>
            <a:ext cx="2178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FRANSIZ İHTİLALİ</a:t>
            </a:r>
            <a:endParaRPr lang="tr-TR" dirty="0"/>
          </a:p>
        </p:txBody>
      </p:sp>
      <p:cxnSp>
        <p:nvCxnSpPr>
          <p:cNvPr id="24" name="Düz Ok Bağlayıcısı 23"/>
          <p:cNvCxnSpPr>
            <a:endCxn id="18" idx="1"/>
          </p:cNvCxnSpPr>
          <p:nvPr/>
        </p:nvCxnSpPr>
        <p:spPr>
          <a:xfrm>
            <a:off x="2560320" y="2920508"/>
            <a:ext cx="564784" cy="4307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>
            <a:endCxn id="18" idx="1"/>
          </p:cNvCxnSpPr>
          <p:nvPr/>
        </p:nvCxnSpPr>
        <p:spPr>
          <a:xfrm flipV="1">
            <a:off x="2560320" y="3351276"/>
            <a:ext cx="564784" cy="315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Sağ Ok 28"/>
          <p:cNvSpPr/>
          <p:nvPr/>
        </p:nvSpPr>
        <p:spPr>
          <a:xfrm>
            <a:off x="5303906" y="3238119"/>
            <a:ext cx="987166" cy="22631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Metin kutusu 29"/>
          <p:cNvSpPr txBox="1"/>
          <p:nvPr/>
        </p:nvSpPr>
        <p:spPr>
          <a:xfrm>
            <a:off x="6437376" y="3139678"/>
            <a:ext cx="1940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1.DÜNYA SAVAŞI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4278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95401" y="396595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1.DÜNYA SAVAŞININ BAŞLAMASININ ÖZEL NEDENLERİ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5401" y="1700462"/>
            <a:ext cx="9601196" cy="331893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ALSAS LOREN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8" y="2245895"/>
            <a:ext cx="9524999" cy="3997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152003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95401" y="500869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1.DÜNYA SAVAŞINA YOL AÇAN ÖZEL NEDENLER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95401" y="1692442"/>
            <a:ext cx="9601196" cy="3431230"/>
          </a:xfrm>
        </p:spPr>
        <p:txBody>
          <a:bodyPr/>
          <a:lstStyle/>
          <a:p>
            <a:r>
              <a:rPr lang="tr-TR" dirty="0" smtClean="0"/>
              <a:t>SİYASİ BİRLİĞİNİ GEÇ TAMAMLAYAN ÜLKELER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dirty="0" smtClean="0"/>
              <a:t>Siyasi birliğini geç tamamlayan ülkelerden </a:t>
            </a:r>
            <a:r>
              <a:rPr lang="tr-TR" dirty="0" smtClean="0">
                <a:solidFill>
                  <a:srgbClr val="FF0000"/>
                </a:solidFill>
              </a:rPr>
              <a:t>Almanya </a:t>
            </a:r>
            <a:r>
              <a:rPr lang="tr-TR" dirty="0" smtClean="0"/>
              <a:t>Ve </a:t>
            </a:r>
            <a:r>
              <a:rPr lang="tr-TR" dirty="0" smtClean="0">
                <a:solidFill>
                  <a:srgbClr val="FF0000"/>
                </a:solidFill>
              </a:rPr>
              <a:t>İtalya</a:t>
            </a:r>
            <a:r>
              <a:rPr lang="tr-TR" dirty="0" smtClean="0"/>
              <a:t> yeni sömürge yerleri araması.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9060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43002" y="-381447"/>
            <a:ext cx="9601196" cy="1303867"/>
          </a:xfrm>
        </p:spPr>
        <p:txBody>
          <a:bodyPr/>
          <a:lstStyle/>
          <a:p>
            <a:r>
              <a:rPr lang="tr-TR" dirty="0" smtClean="0"/>
              <a:t>PANSLAVİZİM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47276" y="399268"/>
            <a:ext cx="9601196" cy="3318936"/>
          </a:xfrm>
        </p:spPr>
        <p:txBody>
          <a:bodyPr/>
          <a:lstStyle/>
          <a:p>
            <a:r>
              <a:rPr lang="tr-TR" dirty="0"/>
              <a:t>Slav ırkından olanları kendi hakimiyeti altında bir devlet halinde toplama siyasetidir.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451810" y="1350815"/>
            <a:ext cx="58237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SLAV IRKI-</a:t>
            </a:r>
          </a:p>
          <a:p>
            <a:r>
              <a:rPr lang="tr-TR" dirty="0" err="1" smtClean="0"/>
              <a:t>Ruslar,Ukranyalılar</a:t>
            </a:r>
            <a:r>
              <a:rPr lang="tr-TR" dirty="0" smtClean="0"/>
              <a:t> ve Beyaz Ruslar Doğu Slavlar grubuna girer.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42" y="2146349"/>
            <a:ext cx="9765630" cy="42464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6428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95401" y="-368968"/>
            <a:ext cx="9601196" cy="1303867"/>
          </a:xfrm>
        </p:spPr>
        <p:txBody>
          <a:bodyPr/>
          <a:lstStyle/>
          <a:p>
            <a:r>
              <a:rPr lang="tr-TR" dirty="0" smtClean="0"/>
              <a:t>1.Dünya Savaşının Patlak Vermesi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91654" y="575732"/>
            <a:ext cx="9601196" cy="3318936"/>
          </a:xfrm>
        </p:spPr>
        <p:txBody>
          <a:bodyPr/>
          <a:lstStyle/>
          <a:p>
            <a:r>
              <a:rPr lang="tr-TR" dirty="0"/>
              <a:t>Avusturya-Macaristan </a:t>
            </a:r>
            <a:r>
              <a:rPr lang="tr-TR" dirty="0" err="1"/>
              <a:t>veliahtı</a:t>
            </a:r>
            <a:r>
              <a:rPr lang="tr-TR" dirty="0"/>
              <a:t> olan Franz Ferdinand'ın Saraybosna'yı ziyareti esnasında genç bir Sırp milliyetçisi tarafından öldürülmesi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654" y="1360568"/>
            <a:ext cx="3660357" cy="457089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768" y="1359204"/>
            <a:ext cx="3280611" cy="4688852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880938" y="6080323"/>
            <a:ext cx="2347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FRANZ FERDİNARD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8557453" y="6048056"/>
            <a:ext cx="1563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/>
              <a:t>Gavrilo Princip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96992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227221" y="954505"/>
            <a:ext cx="2414337" cy="2967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İTİLAF DEVLETLERİ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414085" y="954504"/>
            <a:ext cx="2574758" cy="29677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İTTİFAK DEVLETLERİ</a:t>
            </a:r>
            <a:endParaRPr lang="tr-TR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4741556"/>
              </p:ext>
            </p:extLst>
          </p:nvPr>
        </p:nvGraphicFramePr>
        <p:xfrm>
          <a:off x="1227221" y="1251283"/>
          <a:ext cx="2414337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337"/>
              </a:tblGrid>
              <a:tr h="285549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İNGİLTERE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47037854"/>
              </p:ext>
            </p:extLst>
          </p:nvPr>
        </p:nvGraphicFramePr>
        <p:xfrm>
          <a:off x="1227221" y="1617043"/>
          <a:ext cx="241433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337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FRANSA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3704025"/>
              </p:ext>
            </p:extLst>
          </p:nvPr>
        </p:nvGraphicFramePr>
        <p:xfrm>
          <a:off x="8414085" y="2291968"/>
          <a:ext cx="2574758" cy="449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4758"/>
              </a:tblGrid>
              <a:tr h="449089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İTALYA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o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86160468"/>
              </p:ext>
            </p:extLst>
          </p:nvPr>
        </p:nvGraphicFramePr>
        <p:xfrm>
          <a:off x="8414085" y="1661247"/>
          <a:ext cx="257475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4758"/>
              </a:tblGrid>
              <a:tr h="326634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AVUSTURYA</a:t>
                      </a:r>
                      <a:r>
                        <a:rPr lang="tr-TR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MACRİSTAN İMP.</a:t>
                      </a:r>
                      <a:endParaRPr lang="tr-T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o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28059742"/>
              </p:ext>
            </p:extLst>
          </p:nvPr>
        </p:nvGraphicFramePr>
        <p:xfrm>
          <a:off x="8414086" y="1270845"/>
          <a:ext cx="257475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4758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/>
                          </a:solidFill>
                        </a:rPr>
                        <a:t>ALMANYA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12" name="Dikdörtgen 11"/>
          <p:cNvSpPr/>
          <p:nvPr/>
        </p:nvSpPr>
        <p:spPr>
          <a:xfrm>
            <a:off x="4740442" y="954504"/>
            <a:ext cx="2574758" cy="31634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OSMANLI DEVLETİ</a:t>
            </a:r>
            <a:endParaRPr lang="tr-TR" dirty="0"/>
          </a:p>
        </p:txBody>
      </p:sp>
      <p:sp>
        <p:nvSpPr>
          <p:cNvPr id="13" name="Dikdörtgen 12"/>
          <p:cNvSpPr/>
          <p:nvPr/>
        </p:nvSpPr>
        <p:spPr>
          <a:xfrm>
            <a:off x="1227221" y="3144711"/>
            <a:ext cx="962030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1.DÜNYA SAVAŞI BAŞLAMADAN ÖNCEKİ BLOKLAŞMALAR</a:t>
            </a:r>
            <a:endParaRPr lang="tr-TR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7609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22" y="467303"/>
            <a:ext cx="11881760" cy="6101939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823411" y="3609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1295401" y="-395984"/>
            <a:ext cx="9601196" cy="1303867"/>
          </a:xfrm>
        </p:spPr>
        <p:txBody>
          <a:bodyPr/>
          <a:lstStyle/>
          <a:p>
            <a:r>
              <a:rPr lang="tr-TR" dirty="0" smtClean="0"/>
              <a:t>1.DÜNYA SAVAŞI HARİTASI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55594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A2BEDC8B-F191-493B-BA33-0F4F800A89D3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TM02900743[[fn=Organik]]</Template>
  <TotalTime>153</TotalTime>
  <Words>155</Words>
  <PresentationFormat>Özel</PresentationFormat>
  <Paragraphs>47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Organik</vt:lpstr>
      <vt:lpstr>1.DÜNYA SAVAŞI VE OSMANLI DEVLETİ </vt:lpstr>
      <vt:lpstr>1.Dünya Savaşı Başladığında Osmanlı Devleti </vt:lpstr>
      <vt:lpstr>1.DÜNYA SAVAŞINA YOL AÇAN GENEL NEDENLER</vt:lpstr>
      <vt:lpstr>1.DÜNYA SAVAŞININ BAŞLAMASININ ÖZEL NEDENLERİ</vt:lpstr>
      <vt:lpstr>1.DÜNYA SAVAŞINA YOL AÇAN ÖZEL NEDENLER</vt:lpstr>
      <vt:lpstr>PANSLAVİZİM</vt:lpstr>
      <vt:lpstr>1.Dünya Savaşının Patlak Vermesi</vt:lpstr>
      <vt:lpstr>Slayt 8</vt:lpstr>
      <vt:lpstr>1.DÜNYA SAVAŞI HARİTASI</vt:lpstr>
      <vt:lpstr>1.DÜNYA SAVAŞI</vt:lpstr>
      <vt:lpstr>Slayt 11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2020-10-21T16:21:38Z</dcterms:created>
  <dcterms:modified xsi:type="dcterms:W3CDTF">2020-10-25T08:01:51Z</dcterms:modified>
  <cp:category>https://www.sorubak.com</cp:category>
</cp:coreProperties>
</file>