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8216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8945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3849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35446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56643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92552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8723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8416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344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3535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82902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5778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66714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2182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866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2247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154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B7CDE-6447-40CE-85D7-FE6297EC1177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1F8AE-D48A-44A3-A81D-1BABD6CE2E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2347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FRIENDSHİP 1.ÜNİTE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36702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745" y="1682741"/>
            <a:ext cx="11499273" cy="5175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1.Mate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Farklı    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Etkinlik  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tavsiye    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d)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Arkadaş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2.Call on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a)Uğramak b)Karar vermek  c) Değiştirmek d)davet etmek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3.Share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tr-T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Getirmekb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Paylaşmak c)Uğurlamak  d)  Mesaj atmak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Secret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a)Şans    b) Aynı   c)  Sır   d)Etkinlik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Location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a)Şiir    b) Başlık     c) Harika    d) konum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Tradional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a)Geleneksel    b)  Arkadaş c) Arkadaşlık    d) Bencil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7.Miss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a)Vermek    b) Ziyaret Etmek  c) Kaçırmak d)Olmak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8.Helpful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a)Yardım etmek b)Yardımsever   c)Yardım hattı d) Destek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039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12617" y="547092"/>
            <a:ext cx="12192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Date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a)Tarih    b) Özel  c) Her şey     d) İlişki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10.Meet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a)Gün   b)Buluşmak  c) Zaman    d) Yer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Get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well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a)İyileşmek    b) İyilik etmek   c) iyi geçinmek    d) İyilik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Slumber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Party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a)Kostüm   b)</a:t>
            </a:r>
            <a:r>
              <a:rPr lang="tr-T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Barbecue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c)Pijama Partisi   d) Festival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Laid-back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a)Rahat    b) Endişeli     c)Bencil        d) Özel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14.Ready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a)Öylece     b) Kesinlikle  c)  Bence   d)Hazır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Bring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a)Getirmek    b)Almak  c) Paylaşmak   d) Yardım etmek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16.Self-centered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a)Bencil  b)Dürüst  c)Güvenilir  d)İnatçı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Come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a)Uğramak   b) Anlatmak  c) Vermek  d) Satın almak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18. </a:t>
            </a:r>
            <a:r>
              <a:rPr lang="tr-TR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Accept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a)Mazeret    b) Kabul etmek   c) Reddetmek  d) Sebep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5992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1551709" y="244825"/>
            <a:ext cx="8610600" cy="1293028"/>
          </a:xfrm>
        </p:spPr>
        <p:txBody>
          <a:bodyPr/>
          <a:lstStyle/>
          <a:p>
            <a:r>
              <a:rPr lang="tr-TR" dirty="0" smtClean="0"/>
              <a:t>KELİMELER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14536404"/>
              </p:ext>
            </p:extLst>
          </p:nvPr>
        </p:nvGraphicFramePr>
        <p:xfrm>
          <a:off x="505690" y="1537853"/>
          <a:ext cx="11180620" cy="4779819"/>
        </p:xfrm>
        <a:graphic>
          <a:graphicData uri="http://schemas.openxmlformats.org/drawingml/2006/table">
            <a:tbl>
              <a:tblPr/>
              <a:tblGrid>
                <a:gridCol w="5590310">
                  <a:extLst>
                    <a:ext uri="{9D8B030D-6E8A-4147-A177-3AD203B41FA5}">
                      <a16:colId xmlns="" xmlns:a16="http://schemas.microsoft.com/office/drawing/2014/main" val="2097268797"/>
                    </a:ext>
                  </a:extLst>
                </a:gridCol>
                <a:gridCol w="5590310">
                  <a:extLst>
                    <a:ext uri="{9D8B030D-6E8A-4147-A177-3AD203B41FA5}">
                      <a16:colId xmlns="" xmlns:a16="http://schemas.microsoft.com/office/drawing/2014/main" val="78332641"/>
                    </a:ext>
                  </a:extLst>
                </a:gridCol>
              </a:tblGrid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DD0055"/>
                          </a:solidFill>
                          <a:effectLst/>
                        </a:rPr>
                        <a:t>İNGİLİZCE KELİME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solidFill>
                            <a:srgbClr val="DD0055"/>
                          </a:solidFill>
                          <a:effectLst/>
                        </a:rPr>
                        <a:t>TÜRKÇE KARŞILIĞI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6884828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accept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kabul etmek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09827451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action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aksiyon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1174533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adventurous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maceraperest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203712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aggressive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sinirli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1640351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amusement park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lunapark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8481665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amusing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eğlenceli, komik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0793219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animation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animasyon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1457954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argue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tartışmak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9490893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arrogant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kibirli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7339788"/>
                  </a:ext>
                </a:extLst>
              </a:tr>
              <a:tr h="434529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attend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>
                          <a:effectLst/>
                        </a:rPr>
                        <a:t>katılmak</a:t>
                      </a:r>
                      <a:endParaRPr lang="tr-TR" dirty="0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5499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5673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11375767"/>
              </p:ext>
            </p:extLst>
          </p:nvPr>
        </p:nvGraphicFramePr>
        <p:xfrm>
          <a:off x="484908" y="858984"/>
          <a:ext cx="11443856" cy="5334000"/>
        </p:xfrm>
        <a:graphic>
          <a:graphicData uri="http://schemas.openxmlformats.org/drawingml/2006/table">
            <a:tbl>
              <a:tblPr/>
              <a:tblGrid>
                <a:gridCol w="5721928">
                  <a:extLst>
                    <a:ext uri="{9D8B030D-6E8A-4147-A177-3AD203B41FA5}">
                      <a16:colId xmlns="" xmlns:a16="http://schemas.microsoft.com/office/drawing/2014/main" val="1114409760"/>
                    </a:ext>
                  </a:extLst>
                </a:gridCol>
                <a:gridCol w="5721928">
                  <a:extLst>
                    <a:ext uri="{9D8B030D-6E8A-4147-A177-3AD203B41FA5}">
                      <a16:colId xmlns="" xmlns:a16="http://schemas.microsoft.com/office/drawing/2014/main" val="337659753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attract attention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dikkatini çekmek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0472919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back up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destek olmak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484755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bad-tempered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kötü huylu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737462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best friend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en iyi arkadaş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530452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book fair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kitap fuarı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6177964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bring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getirmek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8502029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buddy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kanka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756524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busy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meşgul, yoğun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055676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calm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sakin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5868603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caring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>
                          <a:effectLst/>
                        </a:rPr>
                        <a:t>şefkatli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9969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13619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4026557"/>
              </p:ext>
            </p:extLst>
          </p:nvPr>
        </p:nvGraphicFramePr>
        <p:xfrm>
          <a:off x="415634" y="193958"/>
          <a:ext cx="11540838" cy="6414660"/>
        </p:xfrm>
        <a:graphic>
          <a:graphicData uri="http://schemas.openxmlformats.org/drawingml/2006/table">
            <a:tbl>
              <a:tblPr/>
              <a:tblGrid>
                <a:gridCol w="5770419">
                  <a:extLst>
                    <a:ext uri="{9D8B030D-6E8A-4147-A177-3AD203B41FA5}">
                      <a16:colId xmlns="" xmlns:a16="http://schemas.microsoft.com/office/drawing/2014/main" val="3362678360"/>
                    </a:ext>
                  </a:extLst>
                </a:gridCol>
                <a:gridCol w="5770419">
                  <a:extLst>
                    <a:ext uri="{9D8B030D-6E8A-4147-A177-3AD203B41FA5}">
                      <a16:colId xmlns="" xmlns:a16="http://schemas.microsoft.com/office/drawing/2014/main" val="571834866"/>
                    </a:ext>
                  </a:extLst>
                </a:gridCol>
              </a:tblGrid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casual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gündelik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562370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celebrate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kutlamak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0012403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chat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sohbet etmek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4756981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chit-chat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sohbet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8173199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close friend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yakın arkadaş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954736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concert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konser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04115672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come over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uğramak, ziyaret etmek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6641895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comedy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komedi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1003249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count on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güvenmek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7679271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cycle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bisiklete binmek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45444337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deadline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son teslim tarihi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58702930"/>
                  </a:ext>
                </a:extLst>
              </a:tr>
              <a:tr h="534555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depend on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>
                          <a:effectLst/>
                        </a:rPr>
                        <a:t>güvenmek</a:t>
                      </a:r>
                      <a:endParaRPr lang="tr-TR" dirty="0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1187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30023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75981465"/>
              </p:ext>
            </p:extLst>
          </p:nvPr>
        </p:nvGraphicFramePr>
        <p:xfrm>
          <a:off x="193962" y="235532"/>
          <a:ext cx="11817928" cy="6525480"/>
        </p:xfrm>
        <a:graphic>
          <a:graphicData uri="http://schemas.openxmlformats.org/drawingml/2006/table">
            <a:tbl>
              <a:tblPr/>
              <a:tblGrid>
                <a:gridCol w="5908964">
                  <a:extLst>
                    <a:ext uri="{9D8B030D-6E8A-4147-A177-3AD203B41FA5}">
                      <a16:colId xmlns="" xmlns:a16="http://schemas.microsoft.com/office/drawing/2014/main" val="1657157936"/>
                    </a:ext>
                  </a:extLst>
                </a:gridCol>
                <a:gridCol w="5908964">
                  <a:extLst>
                    <a:ext uri="{9D8B030D-6E8A-4147-A177-3AD203B41FA5}">
                      <a16:colId xmlns="" xmlns:a16="http://schemas.microsoft.com/office/drawing/2014/main" val="184847522"/>
                    </a:ext>
                  </a:extLst>
                </a:gridCol>
              </a:tblGrid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determined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azimli, kararlı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5691941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drama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dram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65353512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duty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görev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7779749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event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etkinlik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3069207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exciting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heyecan verici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9882463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excuse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mazeret, bahane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09510707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exhibition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sergi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3842413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fair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adil</a:t>
                      </a: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4487449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fascinating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büyüleyici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8770547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fashion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moda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5589230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follow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takip etmek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1290228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generous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cömert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4837994"/>
                  </a:ext>
                </a:extLst>
              </a:tr>
              <a:tr h="501960">
                <a:tc>
                  <a:txBody>
                    <a:bodyPr/>
                    <a:lstStyle/>
                    <a:p>
                      <a:r>
                        <a:rPr lang="tr-TR" b="1">
                          <a:effectLst/>
                        </a:rPr>
                        <a:t>get on well (with)</a:t>
                      </a:r>
                      <a:endParaRPr lang="tr-TR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>
                          <a:effectLst/>
                        </a:rPr>
                        <a:t>biriyle iyi anlaşmak</a:t>
                      </a:r>
                      <a:endParaRPr lang="tr-TR" dirty="0">
                        <a:effectLst/>
                      </a:endParaRPr>
                    </a:p>
                  </a:txBody>
                  <a:tcPr marL="76200" marR="7620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6228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057056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1226882"/>
              </p:ext>
            </p:extLst>
          </p:nvPr>
        </p:nvGraphicFramePr>
        <p:xfrm>
          <a:off x="290943" y="263238"/>
          <a:ext cx="11485420" cy="5923624"/>
        </p:xfrm>
        <a:graphic>
          <a:graphicData uri="http://schemas.openxmlformats.org/drawingml/2006/table">
            <a:tbl>
              <a:tblPr/>
              <a:tblGrid>
                <a:gridCol w="5742710">
                  <a:extLst>
                    <a:ext uri="{9D8B030D-6E8A-4147-A177-3AD203B41FA5}">
                      <a16:colId xmlns="" xmlns:a16="http://schemas.microsoft.com/office/drawing/2014/main" val="1963599502"/>
                    </a:ext>
                  </a:extLst>
                </a:gridCol>
                <a:gridCol w="5742710">
                  <a:extLst>
                    <a:ext uri="{9D8B030D-6E8A-4147-A177-3AD203B41FA5}">
                      <a16:colId xmlns="" xmlns:a16="http://schemas.microsoft.com/office/drawing/2014/main" val="2408497009"/>
                    </a:ext>
                  </a:extLst>
                </a:gridCol>
              </a:tblGrid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gloves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eldiven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7573125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helpful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yardımsever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4118631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hometown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memleket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8011375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honest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dürüst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4390325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information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bilgi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726776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interested in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ilgi duymak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6105098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invitation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davet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6124967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invitation card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davetiye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6498595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invite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davet etmek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1364149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inviter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davet eden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8394085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invitee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davet edilen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373357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jealous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>
                          <a:effectLst/>
                        </a:rPr>
                        <a:t>kıskanç</a:t>
                      </a: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184253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join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katılmak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8455338"/>
                  </a:ext>
                </a:extLst>
              </a:tr>
              <a:tr h="423116">
                <a:tc>
                  <a:txBody>
                    <a:bodyPr/>
                    <a:lstStyle/>
                    <a:p>
                      <a:r>
                        <a:rPr lang="tr-TR" sz="1800" b="1">
                          <a:effectLst/>
                        </a:rPr>
                        <a:t>keep secret</a:t>
                      </a:r>
                      <a:endParaRPr lang="tr-TR" sz="180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b="1" dirty="0">
                          <a:effectLst/>
                        </a:rPr>
                        <a:t>sır tutmak</a:t>
                      </a:r>
                      <a:endParaRPr lang="tr-TR" sz="1800" dirty="0">
                        <a:effectLst/>
                      </a:endParaRPr>
                    </a:p>
                  </a:txBody>
                  <a:tcPr marL="75807" marR="75807" marT="18952" marB="1895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0982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462411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6593998"/>
              </p:ext>
            </p:extLst>
          </p:nvPr>
        </p:nvGraphicFramePr>
        <p:xfrm>
          <a:off x="193963" y="110832"/>
          <a:ext cx="11873346" cy="6228430"/>
        </p:xfrm>
        <a:graphic>
          <a:graphicData uri="http://schemas.openxmlformats.org/drawingml/2006/table">
            <a:tbl>
              <a:tblPr/>
              <a:tblGrid>
                <a:gridCol w="5936673">
                  <a:extLst>
                    <a:ext uri="{9D8B030D-6E8A-4147-A177-3AD203B41FA5}">
                      <a16:colId xmlns="" xmlns:a16="http://schemas.microsoft.com/office/drawing/2014/main" val="3190604226"/>
                    </a:ext>
                  </a:extLst>
                </a:gridCol>
                <a:gridCol w="5936673">
                  <a:extLst>
                    <a:ext uri="{9D8B030D-6E8A-4147-A177-3AD203B41FA5}">
                      <a16:colId xmlns="" xmlns:a16="http://schemas.microsoft.com/office/drawing/2014/main" val="2889694481"/>
                    </a:ext>
                  </a:extLst>
                </a:gridCol>
              </a:tblGrid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laid-back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sakin, rahat kişi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9410373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lie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yalan söylemek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5081498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loyal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sadık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6382727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mate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arkadaş, ahbap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5592169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meal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öğün, yemek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08292166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mean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cimri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9579066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meet friends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arkadaşlarla buluşmak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090881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miss a chance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fırsatı kaçırmak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219899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personal trait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kişilik özelliği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908894"/>
                  </a:ext>
                </a:extLst>
              </a:tr>
              <a:tr h="693775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pick up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almak (bir yere gidip/gelip birini)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900777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play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tiyatro oyunu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81358815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prefer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tercih etmek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5697339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refuse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reddetmek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9978398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relationship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ilişki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0519343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relaxed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rahatlamış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4404653"/>
                  </a:ext>
                </a:extLst>
              </a:tr>
              <a:tr h="36897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relaxing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effectLst/>
                        </a:rPr>
                        <a:t>dinlendirici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765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0266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4555590"/>
              </p:ext>
            </p:extLst>
          </p:nvPr>
        </p:nvGraphicFramePr>
        <p:xfrm>
          <a:off x="235527" y="138549"/>
          <a:ext cx="11859491" cy="6580912"/>
        </p:xfrm>
        <a:graphic>
          <a:graphicData uri="http://schemas.openxmlformats.org/drawingml/2006/table">
            <a:tbl>
              <a:tblPr/>
              <a:tblGrid>
                <a:gridCol w="6051545">
                  <a:extLst>
                    <a:ext uri="{9D8B030D-6E8A-4147-A177-3AD203B41FA5}">
                      <a16:colId xmlns="" xmlns:a16="http://schemas.microsoft.com/office/drawing/2014/main" val="610453338"/>
                    </a:ext>
                  </a:extLst>
                </a:gridCol>
                <a:gridCol w="5807946">
                  <a:extLst>
                    <a:ext uri="{9D8B030D-6E8A-4147-A177-3AD203B41FA5}">
                      <a16:colId xmlns="" xmlns:a16="http://schemas.microsoft.com/office/drawing/2014/main" val="1631358856"/>
                    </a:ext>
                  </a:extLst>
                </a:gridCol>
              </a:tblGrid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rely on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güvenmek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55157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request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rica, rica etmek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1447457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response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cevap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7279610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reunion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anma toplantısı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0601349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romance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romantik film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0866162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same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aynı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2746956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science fair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bilim fuarı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1561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science fiction (sci-fi)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bilim kurgu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60626352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secret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sır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05400805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self-centered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bencil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685974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share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paylaşmak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7730146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shopping mall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alışveriş merkezi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62825630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similar interests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>
                          <a:effectLst/>
                        </a:rPr>
                        <a:t>benzer ilgi alanları</a:t>
                      </a:r>
                      <a:endParaRPr lang="tr-TR" sz="1600">
                        <a:effectLst/>
                      </a:endParaRP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71344289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skate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paten kaymak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361627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slumber party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pijama partisi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50749"/>
                  </a:ext>
                </a:extLst>
              </a:tr>
              <a:tr h="411307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</a:rPr>
                        <a:t>sneaky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effectLst/>
                        </a:rPr>
                        <a:t>sinsi, içten pazarlıklı</a:t>
                      </a:r>
                    </a:p>
                  </a:txBody>
                  <a:tcPr marL="66331" marR="66331" marT="16583" marB="165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5587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93511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3018767"/>
              </p:ext>
            </p:extLst>
          </p:nvPr>
        </p:nvGraphicFramePr>
        <p:xfrm>
          <a:off x="0" y="6"/>
          <a:ext cx="12192000" cy="6857987"/>
        </p:xfrm>
        <a:graphic>
          <a:graphicData uri="http://schemas.openxmlformats.org/drawingml/2006/table">
            <a:tbl>
              <a:tblPr/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2770367539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1108027282"/>
                    </a:ext>
                  </a:extLst>
                </a:gridCol>
              </a:tblGrid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stubborn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inatçı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5227284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support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desteklemek, yardım etmek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9676522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tactful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incedüşünceli, nazik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3236867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take order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sipariş almak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4851293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teenager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genç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5330867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tell lie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yalan söylemek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773509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tell the truth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doğruyu söylemek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4575585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thriller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gerilim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2856315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ticket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bilet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1835400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tournament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turnuva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8877981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trekking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doğa yürüyüşü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8814681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true friend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gerçek arkadaş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0796050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truthful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dürüst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4018885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trust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güvenmek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4395229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understanding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>
                          <a:effectLst/>
                        </a:rPr>
                        <a:t>anlayışlı</a:t>
                      </a:r>
                      <a:endParaRPr lang="tr-TR" sz="1500">
                        <a:effectLst/>
                      </a:endParaRP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472957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unreliable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güvenilmez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9071887"/>
                  </a:ext>
                </a:extLst>
              </a:tr>
              <a:tr h="403411">
                <a:tc>
                  <a:txBody>
                    <a:bodyPr/>
                    <a:lstStyle/>
                    <a:p>
                      <a:r>
                        <a:rPr lang="tr-TR" sz="1500">
                          <a:effectLst/>
                        </a:rPr>
                        <a:t>western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dirty="0">
                          <a:effectLst/>
                        </a:rPr>
                        <a:t>kovboy filmi</a:t>
                      </a:r>
                    </a:p>
                  </a:txBody>
                  <a:tcPr marL="62430" marR="62430" marT="15607" marB="156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4376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57284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çak İzi">
  <a:themeElements>
    <a:clrScheme name="Uçak İzi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Uçak İzi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çak İzi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21</TotalTime>
  <Words>537</Words>
  <PresentationFormat>Özel</PresentationFormat>
  <Paragraphs>256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Uçak İzi</vt:lpstr>
      <vt:lpstr>FRIENDSHİP 1.ÜNİTE</vt:lpstr>
      <vt:lpstr>KELİMELER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2020-10-17T20:06:15Z</dcterms:created>
  <dcterms:modified xsi:type="dcterms:W3CDTF">2020-10-19T10:31:48Z</dcterms:modified>
  <cp:category>https://www.sorubak.com</cp:category>
</cp:coreProperties>
</file>