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86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520" autoAdjust="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B17A1B-CB9F-4629-8F09-73311133ECD5}" type="doc">
      <dgm:prSet loTypeId="urn:microsoft.com/office/officeart/2005/8/layout/cycle6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r-TR"/>
        </a:p>
      </dgm:t>
    </dgm:pt>
    <dgm:pt modelId="{7E98F140-D551-4B58-8739-9352D68633B3}">
      <dgm:prSet phldrT="[Metin]"/>
      <dgm:spPr/>
      <dgm:t>
        <a:bodyPr/>
        <a:lstStyle/>
        <a:p>
          <a:r>
            <a:rPr lang="tr-TR" dirty="0" smtClean="0"/>
            <a:t>Zengin olmak(</a:t>
          </a:r>
          <a:r>
            <a:rPr lang="tr-TR" dirty="0" err="1" smtClean="0"/>
            <a:t>Nisab</a:t>
          </a:r>
          <a:r>
            <a:rPr lang="tr-TR" dirty="0" smtClean="0"/>
            <a:t> miktarı mala sahip olmak)</a:t>
          </a:r>
          <a:endParaRPr lang="tr-TR" dirty="0"/>
        </a:p>
      </dgm:t>
    </dgm:pt>
    <dgm:pt modelId="{F9D5F167-B07F-410F-B711-48FA2915EBC4}" type="parTrans" cxnId="{963101C2-F482-411C-883F-3C0B2E300465}">
      <dgm:prSet/>
      <dgm:spPr/>
      <dgm:t>
        <a:bodyPr/>
        <a:lstStyle/>
        <a:p>
          <a:endParaRPr lang="tr-TR"/>
        </a:p>
      </dgm:t>
    </dgm:pt>
    <dgm:pt modelId="{79395939-1EEB-4A76-96EA-713FD0FF409B}" type="sibTrans" cxnId="{963101C2-F482-411C-883F-3C0B2E300465}">
      <dgm:prSet/>
      <dgm:spPr/>
      <dgm:t>
        <a:bodyPr/>
        <a:lstStyle/>
        <a:p>
          <a:endParaRPr lang="tr-TR"/>
        </a:p>
      </dgm:t>
    </dgm:pt>
    <dgm:pt modelId="{BB47A935-922E-4218-87BF-7B1C0E1A99DD}">
      <dgm:prSet phldrT="[Metin]"/>
      <dgm:spPr/>
      <dgm:t>
        <a:bodyPr/>
        <a:lstStyle/>
        <a:p>
          <a:r>
            <a:rPr lang="tr-TR" dirty="0" smtClean="0"/>
            <a:t>Müslüman olmak</a:t>
          </a:r>
          <a:endParaRPr lang="tr-TR" dirty="0"/>
        </a:p>
      </dgm:t>
    </dgm:pt>
    <dgm:pt modelId="{483A7B7C-EE7B-4065-8B7C-A3539E1BA14D}" type="parTrans" cxnId="{C77EE18C-DF81-4D1B-8286-B21E96186F6E}">
      <dgm:prSet/>
      <dgm:spPr/>
      <dgm:t>
        <a:bodyPr/>
        <a:lstStyle/>
        <a:p>
          <a:endParaRPr lang="tr-TR"/>
        </a:p>
      </dgm:t>
    </dgm:pt>
    <dgm:pt modelId="{EFD72CD7-8FC6-4038-A98B-41E63AF360A4}" type="sibTrans" cxnId="{C77EE18C-DF81-4D1B-8286-B21E96186F6E}">
      <dgm:prSet/>
      <dgm:spPr/>
      <dgm:t>
        <a:bodyPr/>
        <a:lstStyle/>
        <a:p>
          <a:endParaRPr lang="tr-TR"/>
        </a:p>
      </dgm:t>
    </dgm:pt>
    <dgm:pt modelId="{C4EE23E0-1E8C-4BFE-BD9F-0112CC9C22F0}">
      <dgm:prSet phldrT="[Metin]"/>
      <dgm:spPr/>
      <dgm:t>
        <a:bodyPr/>
        <a:lstStyle/>
        <a:p>
          <a:r>
            <a:rPr lang="tr-TR" dirty="0" smtClean="0"/>
            <a:t>Akıllı olmak</a:t>
          </a:r>
          <a:endParaRPr lang="tr-TR" dirty="0"/>
        </a:p>
      </dgm:t>
    </dgm:pt>
    <dgm:pt modelId="{B853ED9A-1F3C-4E34-83D2-10E6469534BF}" type="parTrans" cxnId="{C9B55C50-67FD-4C4A-9692-177FBD1037F7}">
      <dgm:prSet/>
      <dgm:spPr/>
      <dgm:t>
        <a:bodyPr/>
        <a:lstStyle/>
        <a:p>
          <a:endParaRPr lang="tr-TR"/>
        </a:p>
      </dgm:t>
    </dgm:pt>
    <dgm:pt modelId="{B92B6272-9ABC-4508-AF9D-31B97FADB7BE}" type="sibTrans" cxnId="{C9B55C50-67FD-4C4A-9692-177FBD1037F7}">
      <dgm:prSet/>
      <dgm:spPr/>
      <dgm:t>
        <a:bodyPr/>
        <a:lstStyle/>
        <a:p>
          <a:endParaRPr lang="tr-TR"/>
        </a:p>
      </dgm:t>
    </dgm:pt>
    <dgm:pt modelId="{AF01357C-2D71-4DEF-A98B-DCC1C670970D}">
      <dgm:prSet phldrT="[Metin]"/>
      <dgm:spPr/>
      <dgm:t>
        <a:bodyPr/>
        <a:lstStyle/>
        <a:p>
          <a:r>
            <a:rPr lang="tr-TR" dirty="0" smtClean="0"/>
            <a:t>Hür olmak</a:t>
          </a:r>
          <a:endParaRPr lang="tr-TR" dirty="0"/>
        </a:p>
      </dgm:t>
    </dgm:pt>
    <dgm:pt modelId="{32E9A7B7-012E-4A81-A253-3DAB98045570}" type="parTrans" cxnId="{C2921482-BF0A-42B3-9022-F87D25668358}">
      <dgm:prSet/>
      <dgm:spPr/>
      <dgm:t>
        <a:bodyPr/>
        <a:lstStyle/>
        <a:p>
          <a:endParaRPr lang="tr-TR"/>
        </a:p>
      </dgm:t>
    </dgm:pt>
    <dgm:pt modelId="{EBF30221-0DDA-430E-940F-9D141EAC31B0}" type="sibTrans" cxnId="{C2921482-BF0A-42B3-9022-F87D25668358}">
      <dgm:prSet/>
      <dgm:spPr/>
      <dgm:t>
        <a:bodyPr/>
        <a:lstStyle/>
        <a:p>
          <a:endParaRPr lang="tr-TR"/>
        </a:p>
      </dgm:t>
    </dgm:pt>
    <dgm:pt modelId="{6716C64E-E34D-4E3F-8222-794E607D9EA6}">
      <dgm:prSet phldrT="[Metin]"/>
      <dgm:spPr/>
      <dgm:t>
        <a:bodyPr/>
        <a:lstStyle/>
        <a:p>
          <a:r>
            <a:rPr lang="tr-TR" dirty="0" smtClean="0"/>
            <a:t>1 yıl geçme şartı (toprak ürünleri hariç)</a:t>
          </a:r>
          <a:endParaRPr lang="tr-TR" dirty="0"/>
        </a:p>
      </dgm:t>
    </dgm:pt>
    <dgm:pt modelId="{149BD122-0B6E-4B8B-973A-68E273A4336A}" type="parTrans" cxnId="{14081E52-EB49-4B18-879E-CCA80DC6AE77}">
      <dgm:prSet/>
      <dgm:spPr/>
      <dgm:t>
        <a:bodyPr/>
        <a:lstStyle/>
        <a:p>
          <a:endParaRPr lang="tr-TR"/>
        </a:p>
      </dgm:t>
    </dgm:pt>
    <dgm:pt modelId="{2461415E-51E3-4F5C-AEBE-8EF5C9832381}" type="sibTrans" cxnId="{14081E52-EB49-4B18-879E-CCA80DC6AE77}">
      <dgm:prSet/>
      <dgm:spPr/>
      <dgm:t>
        <a:bodyPr/>
        <a:lstStyle/>
        <a:p>
          <a:endParaRPr lang="tr-TR"/>
        </a:p>
      </dgm:t>
    </dgm:pt>
    <dgm:pt modelId="{6DB2A084-C38E-4993-8068-DFC53E96E1AE}">
      <dgm:prSet/>
      <dgm:spPr/>
      <dgm:t>
        <a:bodyPr/>
        <a:lstStyle/>
        <a:p>
          <a:r>
            <a:rPr lang="tr-TR" dirty="0" smtClean="0"/>
            <a:t>Ergenlik çağına girmiş olmak</a:t>
          </a:r>
          <a:endParaRPr lang="tr-TR" dirty="0"/>
        </a:p>
      </dgm:t>
    </dgm:pt>
    <dgm:pt modelId="{D7B4F762-3C09-486C-8E3F-029C3D685F0F}" type="parTrans" cxnId="{D8AEB43F-43CA-435F-951D-0B62BDA15A66}">
      <dgm:prSet/>
      <dgm:spPr/>
      <dgm:t>
        <a:bodyPr/>
        <a:lstStyle/>
        <a:p>
          <a:endParaRPr lang="tr-TR"/>
        </a:p>
      </dgm:t>
    </dgm:pt>
    <dgm:pt modelId="{65277E24-2CC3-451F-B325-517EAD3DFB1E}" type="sibTrans" cxnId="{D8AEB43F-43CA-435F-951D-0B62BDA15A66}">
      <dgm:prSet/>
      <dgm:spPr/>
      <dgm:t>
        <a:bodyPr/>
        <a:lstStyle/>
        <a:p>
          <a:endParaRPr lang="tr-TR"/>
        </a:p>
      </dgm:t>
    </dgm:pt>
    <dgm:pt modelId="{5B1EC385-5A66-46F4-A002-530EEBD3E70F}" type="pres">
      <dgm:prSet presAssocID="{BFB17A1B-CB9F-4629-8F09-73311133ECD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16CDF3E-153E-40B1-B0CF-53E45B30A8A0}" type="pres">
      <dgm:prSet presAssocID="{7E98F140-D551-4B58-8739-9352D68633B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3D39B83-D220-453C-A4CC-82418E62EBC5}" type="pres">
      <dgm:prSet presAssocID="{7E98F140-D551-4B58-8739-9352D68633B3}" presName="spNode" presStyleCnt="0"/>
      <dgm:spPr/>
    </dgm:pt>
    <dgm:pt modelId="{B7C9A1C9-E8A4-4519-A60C-CA5BCD21DFD8}" type="pres">
      <dgm:prSet presAssocID="{79395939-1EEB-4A76-96EA-713FD0FF409B}" presName="sibTrans" presStyleLbl="sibTrans1D1" presStyleIdx="0" presStyleCnt="6"/>
      <dgm:spPr/>
      <dgm:t>
        <a:bodyPr/>
        <a:lstStyle/>
        <a:p>
          <a:endParaRPr lang="tr-TR"/>
        </a:p>
      </dgm:t>
    </dgm:pt>
    <dgm:pt modelId="{48267743-59B0-4E80-B2D1-C7AB45B4BB09}" type="pres">
      <dgm:prSet presAssocID="{BB47A935-922E-4218-87BF-7B1C0E1A99D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A3D1E32-5D8F-4506-9432-999F6111C093}" type="pres">
      <dgm:prSet presAssocID="{BB47A935-922E-4218-87BF-7B1C0E1A99DD}" presName="spNode" presStyleCnt="0"/>
      <dgm:spPr/>
    </dgm:pt>
    <dgm:pt modelId="{D5D8F5A9-65B1-43C8-91EF-ED485A6B0636}" type="pres">
      <dgm:prSet presAssocID="{EFD72CD7-8FC6-4038-A98B-41E63AF360A4}" presName="sibTrans" presStyleLbl="sibTrans1D1" presStyleIdx="1" presStyleCnt="6"/>
      <dgm:spPr/>
      <dgm:t>
        <a:bodyPr/>
        <a:lstStyle/>
        <a:p>
          <a:endParaRPr lang="tr-TR"/>
        </a:p>
      </dgm:t>
    </dgm:pt>
    <dgm:pt modelId="{49480A74-5609-4220-986B-22330B14D428}" type="pres">
      <dgm:prSet presAssocID="{C4EE23E0-1E8C-4BFE-BD9F-0112CC9C22F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3D928EA-BF87-4019-A718-6E04C01B0C38}" type="pres">
      <dgm:prSet presAssocID="{C4EE23E0-1E8C-4BFE-BD9F-0112CC9C22F0}" presName="spNode" presStyleCnt="0"/>
      <dgm:spPr/>
    </dgm:pt>
    <dgm:pt modelId="{317F9553-0FD1-4493-AFF7-60E39A34E4A2}" type="pres">
      <dgm:prSet presAssocID="{B92B6272-9ABC-4508-AF9D-31B97FADB7BE}" presName="sibTrans" presStyleLbl="sibTrans1D1" presStyleIdx="2" presStyleCnt="6"/>
      <dgm:spPr/>
      <dgm:t>
        <a:bodyPr/>
        <a:lstStyle/>
        <a:p>
          <a:endParaRPr lang="tr-TR"/>
        </a:p>
      </dgm:t>
    </dgm:pt>
    <dgm:pt modelId="{B7D9BB2F-E4F9-4FAD-B273-84C37BF9838E}" type="pres">
      <dgm:prSet presAssocID="{6DB2A084-C38E-4993-8068-DFC53E96E1A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89D00CC-04B9-43DA-A647-D0DA4AC9EA7B}" type="pres">
      <dgm:prSet presAssocID="{6DB2A084-C38E-4993-8068-DFC53E96E1AE}" presName="spNode" presStyleCnt="0"/>
      <dgm:spPr/>
    </dgm:pt>
    <dgm:pt modelId="{F67DFA29-15E9-419A-AC0B-D2DEDAE132CA}" type="pres">
      <dgm:prSet presAssocID="{65277E24-2CC3-451F-B325-517EAD3DFB1E}" presName="sibTrans" presStyleLbl="sibTrans1D1" presStyleIdx="3" presStyleCnt="6"/>
      <dgm:spPr/>
      <dgm:t>
        <a:bodyPr/>
        <a:lstStyle/>
        <a:p>
          <a:endParaRPr lang="tr-TR"/>
        </a:p>
      </dgm:t>
    </dgm:pt>
    <dgm:pt modelId="{0EAB06A5-095D-4B0F-88C6-C7DEF3EF56E6}" type="pres">
      <dgm:prSet presAssocID="{AF01357C-2D71-4DEF-A98B-DCC1C670970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1FA7BAE-C417-4EC6-9734-D49E946C681B}" type="pres">
      <dgm:prSet presAssocID="{AF01357C-2D71-4DEF-A98B-DCC1C670970D}" presName="spNode" presStyleCnt="0"/>
      <dgm:spPr/>
    </dgm:pt>
    <dgm:pt modelId="{21BC584A-8C8A-4F1E-8C2D-6FD5E9B219A8}" type="pres">
      <dgm:prSet presAssocID="{EBF30221-0DDA-430E-940F-9D141EAC31B0}" presName="sibTrans" presStyleLbl="sibTrans1D1" presStyleIdx="4" presStyleCnt="6"/>
      <dgm:spPr/>
      <dgm:t>
        <a:bodyPr/>
        <a:lstStyle/>
        <a:p>
          <a:endParaRPr lang="tr-TR"/>
        </a:p>
      </dgm:t>
    </dgm:pt>
    <dgm:pt modelId="{92369E83-A513-4D03-8393-27DF262D5184}" type="pres">
      <dgm:prSet presAssocID="{6716C64E-E34D-4E3F-8222-794E607D9EA6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6C907BB-E657-42EB-A0C2-379C484DCA94}" type="pres">
      <dgm:prSet presAssocID="{6716C64E-E34D-4E3F-8222-794E607D9EA6}" presName="spNode" presStyleCnt="0"/>
      <dgm:spPr/>
    </dgm:pt>
    <dgm:pt modelId="{12080CA3-BF93-4B25-AACA-FB9B08E8B472}" type="pres">
      <dgm:prSet presAssocID="{2461415E-51E3-4F5C-AEBE-8EF5C9832381}" presName="sibTrans" presStyleLbl="sibTrans1D1" presStyleIdx="5" presStyleCnt="6"/>
      <dgm:spPr/>
      <dgm:t>
        <a:bodyPr/>
        <a:lstStyle/>
        <a:p>
          <a:endParaRPr lang="tr-TR"/>
        </a:p>
      </dgm:t>
    </dgm:pt>
  </dgm:ptLst>
  <dgm:cxnLst>
    <dgm:cxn modelId="{963101C2-F482-411C-883F-3C0B2E300465}" srcId="{BFB17A1B-CB9F-4629-8F09-73311133ECD5}" destId="{7E98F140-D551-4B58-8739-9352D68633B3}" srcOrd="0" destOrd="0" parTransId="{F9D5F167-B07F-410F-B711-48FA2915EBC4}" sibTransId="{79395939-1EEB-4A76-96EA-713FD0FF409B}"/>
    <dgm:cxn modelId="{D8AEB43F-43CA-435F-951D-0B62BDA15A66}" srcId="{BFB17A1B-CB9F-4629-8F09-73311133ECD5}" destId="{6DB2A084-C38E-4993-8068-DFC53E96E1AE}" srcOrd="3" destOrd="0" parTransId="{D7B4F762-3C09-486C-8E3F-029C3D685F0F}" sibTransId="{65277E24-2CC3-451F-B325-517EAD3DFB1E}"/>
    <dgm:cxn modelId="{AC38DD16-098E-495C-8F30-5E033BA6022D}" type="presOf" srcId="{6DB2A084-C38E-4993-8068-DFC53E96E1AE}" destId="{B7D9BB2F-E4F9-4FAD-B273-84C37BF9838E}" srcOrd="0" destOrd="0" presId="urn:microsoft.com/office/officeart/2005/8/layout/cycle6"/>
    <dgm:cxn modelId="{47816E2C-E019-49FF-8F09-5A6CB2CDB57B}" type="presOf" srcId="{EBF30221-0DDA-430E-940F-9D141EAC31B0}" destId="{21BC584A-8C8A-4F1E-8C2D-6FD5E9B219A8}" srcOrd="0" destOrd="0" presId="urn:microsoft.com/office/officeart/2005/8/layout/cycle6"/>
    <dgm:cxn modelId="{714E7AFD-518D-45AE-A55F-999E59CCD39A}" type="presOf" srcId="{BFB17A1B-CB9F-4629-8F09-73311133ECD5}" destId="{5B1EC385-5A66-46F4-A002-530EEBD3E70F}" srcOrd="0" destOrd="0" presId="urn:microsoft.com/office/officeart/2005/8/layout/cycle6"/>
    <dgm:cxn modelId="{C77EE18C-DF81-4D1B-8286-B21E96186F6E}" srcId="{BFB17A1B-CB9F-4629-8F09-73311133ECD5}" destId="{BB47A935-922E-4218-87BF-7B1C0E1A99DD}" srcOrd="1" destOrd="0" parTransId="{483A7B7C-EE7B-4065-8B7C-A3539E1BA14D}" sibTransId="{EFD72CD7-8FC6-4038-A98B-41E63AF360A4}"/>
    <dgm:cxn modelId="{C9B55C50-67FD-4C4A-9692-177FBD1037F7}" srcId="{BFB17A1B-CB9F-4629-8F09-73311133ECD5}" destId="{C4EE23E0-1E8C-4BFE-BD9F-0112CC9C22F0}" srcOrd="2" destOrd="0" parTransId="{B853ED9A-1F3C-4E34-83D2-10E6469534BF}" sibTransId="{B92B6272-9ABC-4508-AF9D-31B97FADB7BE}"/>
    <dgm:cxn modelId="{EC03CA99-EB18-4051-B538-63FE756EAB95}" type="presOf" srcId="{C4EE23E0-1E8C-4BFE-BD9F-0112CC9C22F0}" destId="{49480A74-5609-4220-986B-22330B14D428}" srcOrd="0" destOrd="0" presId="urn:microsoft.com/office/officeart/2005/8/layout/cycle6"/>
    <dgm:cxn modelId="{C03251C6-3130-4E16-8C8F-3F56DE548EF5}" type="presOf" srcId="{65277E24-2CC3-451F-B325-517EAD3DFB1E}" destId="{F67DFA29-15E9-419A-AC0B-D2DEDAE132CA}" srcOrd="0" destOrd="0" presId="urn:microsoft.com/office/officeart/2005/8/layout/cycle6"/>
    <dgm:cxn modelId="{D1024C92-E0C1-4325-9977-EA49F33D2CC0}" type="presOf" srcId="{7E98F140-D551-4B58-8739-9352D68633B3}" destId="{616CDF3E-153E-40B1-B0CF-53E45B30A8A0}" srcOrd="0" destOrd="0" presId="urn:microsoft.com/office/officeart/2005/8/layout/cycle6"/>
    <dgm:cxn modelId="{C8B18BC8-9BD1-4679-8557-A7CB9E9195C4}" type="presOf" srcId="{AF01357C-2D71-4DEF-A98B-DCC1C670970D}" destId="{0EAB06A5-095D-4B0F-88C6-C7DEF3EF56E6}" srcOrd="0" destOrd="0" presId="urn:microsoft.com/office/officeart/2005/8/layout/cycle6"/>
    <dgm:cxn modelId="{3284E748-2388-4DDA-8470-123E4AC97716}" type="presOf" srcId="{6716C64E-E34D-4E3F-8222-794E607D9EA6}" destId="{92369E83-A513-4D03-8393-27DF262D5184}" srcOrd="0" destOrd="0" presId="urn:microsoft.com/office/officeart/2005/8/layout/cycle6"/>
    <dgm:cxn modelId="{14081E52-EB49-4B18-879E-CCA80DC6AE77}" srcId="{BFB17A1B-CB9F-4629-8F09-73311133ECD5}" destId="{6716C64E-E34D-4E3F-8222-794E607D9EA6}" srcOrd="5" destOrd="0" parTransId="{149BD122-0B6E-4B8B-973A-68E273A4336A}" sibTransId="{2461415E-51E3-4F5C-AEBE-8EF5C9832381}"/>
    <dgm:cxn modelId="{51B4B696-2346-4BCE-9D7C-D6E0A06634D2}" type="presOf" srcId="{BB47A935-922E-4218-87BF-7B1C0E1A99DD}" destId="{48267743-59B0-4E80-B2D1-C7AB45B4BB09}" srcOrd="0" destOrd="0" presId="urn:microsoft.com/office/officeart/2005/8/layout/cycle6"/>
    <dgm:cxn modelId="{8ED3A914-EF2A-4C45-A3A4-478F3BB3067B}" type="presOf" srcId="{B92B6272-9ABC-4508-AF9D-31B97FADB7BE}" destId="{317F9553-0FD1-4493-AFF7-60E39A34E4A2}" srcOrd="0" destOrd="0" presId="urn:microsoft.com/office/officeart/2005/8/layout/cycle6"/>
    <dgm:cxn modelId="{D8006336-F9FE-4F62-B9A6-3DC4ED62F49E}" type="presOf" srcId="{EFD72CD7-8FC6-4038-A98B-41E63AF360A4}" destId="{D5D8F5A9-65B1-43C8-91EF-ED485A6B0636}" srcOrd="0" destOrd="0" presId="urn:microsoft.com/office/officeart/2005/8/layout/cycle6"/>
    <dgm:cxn modelId="{773CCE49-BFBF-433E-BC4D-9AFB78B20AAF}" type="presOf" srcId="{79395939-1EEB-4A76-96EA-713FD0FF409B}" destId="{B7C9A1C9-E8A4-4519-A60C-CA5BCD21DFD8}" srcOrd="0" destOrd="0" presId="urn:microsoft.com/office/officeart/2005/8/layout/cycle6"/>
    <dgm:cxn modelId="{C2921482-BF0A-42B3-9022-F87D25668358}" srcId="{BFB17A1B-CB9F-4629-8F09-73311133ECD5}" destId="{AF01357C-2D71-4DEF-A98B-DCC1C670970D}" srcOrd="4" destOrd="0" parTransId="{32E9A7B7-012E-4A81-A253-3DAB98045570}" sibTransId="{EBF30221-0DDA-430E-940F-9D141EAC31B0}"/>
    <dgm:cxn modelId="{08E2BB7C-3505-43F2-B67C-1DBCC364605F}" type="presOf" srcId="{2461415E-51E3-4F5C-AEBE-8EF5C9832381}" destId="{12080CA3-BF93-4B25-AACA-FB9B08E8B472}" srcOrd="0" destOrd="0" presId="urn:microsoft.com/office/officeart/2005/8/layout/cycle6"/>
    <dgm:cxn modelId="{0A2A6E49-E44A-4001-BB3A-07B831120E2B}" type="presParOf" srcId="{5B1EC385-5A66-46F4-A002-530EEBD3E70F}" destId="{616CDF3E-153E-40B1-B0CF-53E45B30A8A0}" srcOrd="0" destOrd="0" presId="urn:microsoft.com/office/officeart/2005/8/layout/cycle6"/>
    <dgm:cxn modelId="{A419370D-D84C-4349-AB5E-BEF5FBFAC84C}" type="presParOf" srcId="{5B1EC385-5A66-46F4-A002-530EEBD3E70F}" destId="{C3D39B83-D220-453C-A4CC-82418E62EBC5}" srcOrd="1" destOrd="0" presId="urn:microsoft.com/office/officeart/2005/8/layout/cycle6"/>
    <dgm:cxn modelId="{181551A8-5E5E-4BFE-BA14-35A4698F7585}" type="presParOf" srcId="{5B1EC385-5A66-46F4-A002-530EEBD3E70F}" destId="{B7C9A1C9-E8A4-4519-A60C-CA5BCD21DFD8}" srcOrd="2" destOrd="0" presId="urn:microsoft.com/office/officeart/2005/8/layout/cycle6"/>
    <dgm:cxn modelId="{05E68E3C-D6EA-4833-A149-115A0B4FE07A}" type="presParOf" srcId="{5B1EC385-5A66-46F4-A002-530EEBD3E70F}" destId="{48267743-59B0-4E80-B2D1-C7AB45B4BB09}" srcOrd="3" destOrd="0" presId="urn:microsoft.com/office/officeart/2005/8/layout/cycle6"/>
    <dgm:cxn modelId="{B9EB658D-08CC-47BA-86FB-CDA03607664E}" type="presParOf" srcId="{5B1EC385-5A66-46F4-A002-530EEBD3E70F}" destId="{AA3D1E32-5D8F-4506-9432-999F6111C093}" srcOrd="4" destOrd="0" presId="urn:microsoft.com/office/officeart/2005/8/layout/cycle6"/>
    <dgm:cxn modelId="{97DA8748-2DF9-4026-B24A-9A074354913A}" type="presParOf" srcId="{5B1EC385-5A66-46F4-A002-530EEBD3E70F}" destId="{D5D8F5A9-65B1-43C8-91EF-ED485A6B0636}" srcOrd="5" destOrd="0" presId="urn:microsoft.com/office/officeart/2005/8/layout/cycle6"/>
    <dgm:cxn modelId="{A5E75326-CAF4-4A77-83D9-BEC9DFC2C427}" type="presParOf" srcId="{5B1EC385-5A66-46F4-A002-530EEBD3E70F}" destId="{49480A74-5609-4220-986B-22330B14D428}" srcOrd="6" destOrd="0" presId="urn:microsoft.com/office/officeart/2005/8/layout/cycle6"/>
    <dgm:cxn modelId="{C0CD6F9B-7932-4458-BFA8-03E281E123D9}" type="presParOf" srcId="{5B1EC385-5A66-46F4-A002-530EEBD3E70F}" destId="{23D928EA-BF87-4019-A718-6E04C01B0C38}" srcOrd="7" destOrd="0" presId="urn:microsoft.com/office/officeart/2005/8/layout/cycle6"/>
    <dgm:cxn modelId="{96FAABC7-1E3F-4E22-8E2B-17D2FB4FA4E2}" type="presParOf" srcId="{5B1EC385-5A66-46F4-A002-530EEBD3E70F}" destId="{317F9553-0FD1-4493-AFF7-60E39A34E4A2}" srcOrd="8" destOrd="0" presId="urn:microsoft.com/office/officeart/2005/8/layout/cycle6"/>
    <dgm:cxn modelId="{3A7F658D-3301-4B8D-92E6-A7839073DFEA}" type="presParOf" srcId="{5B1EC385-5A66-46F4-A002-530EEBD3E70F}" destId="{B7D9BB2F-E4F9-4FAD-B273-84C37BF9838E}" srcOrd="9" destOrd="0" presId="urn:microsoft.com/office/officeart/2005/8/layout/cycle6"/>
    <dgm:cxn modelId="{390232F3-FDE2-4F5C-B16A-1CE14177C016}" type="presParOf" srcId="{5B1EC385-5A66-46F4-A002-530EEBD3E70F}" destId="{C89D00CC-04B9-43DA-A647-D0DA4AC9EA7B}" srcOrd="10" destOrd="0" presId="urn:microsoft.com/office/officeart/2005/8/layout/cycle6"/>
    <dgm:cxn modelId="{18E108EF-F787-4D04-B0BA-F401915C2F7F}" type="presParOf" srcId="{5B1EC385-5A66-46F4-A002-530EEBD3E70F}" destId="{F67DFA29-15E9-419A-AC0B-D2DEDAE132CA}" srcOrd="11" destOrd="0" presId="urn:microsoft.com/office/officeart/2005/8/layout/cycle6"/>
    <dgm:cxn modelId="{BD0151BB-27F6-44A5-87F6-7CCFFA5B566E}" type="presParOf" srcId="{5B1EC385-5A66-46F4-A002-530EEBD3E70F}" destId="{0EAB06A5-095D-4B0F-88C6-C7DEF3EF56E6}" srcOrd="12" destOrd="0" presId="urn:microsoft.com/office/officeart/2005/8/layout/cycle6"/>
    <dgm:cxn modelId="{E47A8C82-C92C-4E31-8A41-001A666DFA89}" type="presParOf" srcId="{5B1EC385-5A66-46F4-A002-530EEBD3E70F}" destId="{C1FA7BAE-C417-4EC6-9734-D49E946C681B}" srcOrd="13" destOrd="0" presId="urn:microsoft.com/office/officeart/2005/8/layout/cycle6"/>
    <dgm:cxn modelId="{768DAC76-62E5-431B-A3F9-0BF0AC82F1B4}" type="presParOf" srcId="{5B1EC385-5A66-46F4-A002-530EEBD3E70F}" destId="{21BC584A-8C8A-4F1E-8C2D-6FD5E9B219A8}" srcOrd="14" destOrd="0" presId="urn:microsoft.com/office/officeart/2005/8/layout/cycle6"/>
    <dgm:cxn modelId="{A34DF269-33E6-46CA-9E0F-8E44AAEC7BFC}" type="presParOf" srcId="{5B1EC385-5A66-46F4-A002-530EEBD3E70F}" destId="{92369E83-A513-4D03-8393-27DF262D5184}" srcOrd="15" destOrd="0" presId="urn:microsoft.com/office/officeart/2005/8/layout/cycle6"/>
    <dgm:cxn modelId="{1EDFF414-3190-4FF5-96E4-D9719167E63F}" type="presParOf" srcId="{5B1EC385-5A66-46F4-A002-530EEBD3E70F}" destId="{66C907BB-E657-42EB-A0C2-379C484DCA94}" srcOrd="16" destOrd="0" presId="urn:microsoft.com/office/officeart/2005/8/layout/cycle6"/>
    <dgm:cxn modelId="{1A75F04E-1524-42E4-825D-4771BBE35129}" type="presParOf" srcId="{5B1EC385-5A66-46F4-A002-530EEBD3E70F}" destId="{12080CA3-BF93-4B25-AACA-FB9B08E8B472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6B1C69-5C66-438D-BCA7-DA0F5BC173B7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05BA445D-F4FB-4E93-9CAA-B70BF527EC2C}">
      <dgm:prSet phldrT="[Metin]"/>
      <dgm:spPr/>
      <dgm:t>
        <a:bodyPr/>
        <a:lstStyle/>
        <a:p>
          <a:r>
            <a:rPr lang="tr-TR" dirty="0" smtClean="0"/>
            <a:t>Sadaka</a:t>
          </a:r>
          <a:endParaRPr lang="tr-TR" dirty="0"/>
        </a:p>
      </dgm:t>
    </dgm:pt>
    <dgm:pt modelId="{A0435352-FB25-4D03-891C-13A69B7CFC6E}" type="parTrans" cxnId="{FC98E335-B878-419E-A759-D785845BD6E8}">
      <dgm:prSet/>
      <dgm:spPr/>
      <dgm:t>
        <a:bodyPr/>
        <a:lstStyle/>
        <a:p>
          <a:endParaRPr lang="tr-TR"/>
        </a:p>
      </dgm:t>
    </dgm:pt>
    <dgm:pt modelId="{7046FE5D-F79F-4BDE-AF6A-3F63E1B17519}" type="sibTrans" cxnId="{FC98E335-B878-419E-A759-D785845BD6E8}">
      <dgm:prSet/>
      <dgm:spPr/>
      <dgm:t>
        <a:bodyPr/>
        <a:lstStyle/>
        <a:p>
          <a:endParaRPr lang="tr-TR"/>
        </a:p>
      </dgm:t>
    </dgm:pt>
    <dgm:pt modelId="{8F7C6C29-069C-499E-89AC-030D6966C1A4}">
      <dgm:prSet phldrT="[Metin]"/>
      <dgm:spPr/>
      <dgm:t>
        <a:bodyPr/>
        <a:lstStyle/>
        <a:p>
          <a:r>
            <a:rPr lang="tr-TR" dirty="0" err="1" smtClean="0"/>
            <a:t>Fıtır</a:t>
          </a:r>
          <a:r>
            <a:rPr lang="tr-TR" dirty="0" smtClean="0"/>
            <a:t> Sadakası(Fitre)</a:t>
          </a:r>
          <a:endParaRPr lang="tr-TR" dirty="0"/>
        </a:p>
      </dgm:t>
    </dgm:pt>
    <dgm:pt modelId="{CE171353-34A8-473B-9A71-92AFA9D74C7C}" type="parTrans" cxnId="{81C2CDE5-0047-4C01-91C3-D742F50569AB}">
      <dgm:prSet/>
      <dgm:spPr/>
      <dgm:t>
        <a:bodyPr/>
        <a:lstStyle/>
        <a:p>
          <a:endParaRPr lang="tr-TR"/>
        </a:p>
      </dgm:t>
    </dgm:pt>
    <dgm:pt modelId="{6DE12D01-A8FF-43FC-8228-CB7AC1F0C8E9}" type="sibTrans" cxnId="{81C2CDE5-0047-4C01-91C3-D742F50569AB}">
      <dgm:prSet/>
      <dgm:spPr/>
      <dgm:t>
        <a:bodyPr/>
        <a:lstStyle/>
        <a:p>
          <a:endParaRPr lang="tr-TR"/>
        </a:p>
      </dgm:t>
    </dgm:pt>
    <dgm:pt modelId="{60FF56F2-1DA6-40A1-95B2-36CDEBE7CF1E}">
      <dgm:prSet phldrT="[Metin]"/>
      <dgm:spPr/>
      <dgm:t>
        <a:bodyPr/>
        <a:lstStyle/>
        <a:p>
          <a:r>
            <a:rPr lang="tr-TR" dirty="0" smtClean="0"/>
            <a:t>Sadaka-i Cariye</a:t>
          </a:r>
          <a:endParaRPr lang="tr-TR" dirty="0"/>
        </a:p>
      </dgm:t>
    </dgm:pt>
    <dgm:pt modelId="{FA29B2D4-0EE9-415F-8D1C-AF87E601CFBC}" type="parTrans" cxnId="{BDDF8919-F87A-4834-9722-077305D6EB2F}">
      <dgm:prSet/>
      <dgm:spPr/>
      <dgm:t>
        <a:bodyPr/>
        <a:lstStyle/>
        <a:p>
          <a:endParaRPr lang="tr-TR"/>
        </a:p>
      </dgm:t>
    </dgm:pt>
    <dgm:pt modelId="{0E536FA5-0816-47C4-BFF1-953CB2143879}" type="sibTrans" cxnId="{BDDF8919-F87A-4834-9722-077305D6EB2F}">
      <dgm:prSet/>
      <dgm:spPr/>
      <dgm:t>
        <a:bodyPr/>
        <a:lstStyle/>
        <a:p>
          <a:endParaRPr lang="tr-TR"/>
        </a:p>
      </dgm:t>
    </dgm:pt>
    <dgm:pt modelId="{C754D479-6869-4B12-A84A-B9123E7E1DB1}" type="pres">
      <dgm:prSet presAssocID="{AF6B1C69-5C66-438D-BCA7-DA0F5BC173B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4EC03BF-C0B4-4ECC-BEC3-8B8DF6150438}" type="pres">
      <dgm:prSet presAssocID="{05BA445D-F4FB-4E93-9CAA-B70BF527EC2C}" presName="root1" presStyleCnt="0"/>
      <dgm:spPr/>
    </dgm:pt>
    <dgm:pt modelId="{BC0E3491-8932-4AC8-B918-92665A8DEE80}" type="pres">
      <dgm:prSet presAssocID="{05BA445D-F4FB-4E93-9CAA-B70BF527EC2C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7B15219-E038-4905-BADC-68D9ED79D8FD}" type="pres">
      <dgm:prSet presAssocID="{05BA445D-F4FB-4E93-9CAA-B70BF527EC2C}" presName="level2hierChild" presStyleCnt="0"/>
      <dgm:spPr/>
    </dgm:pt>
    <dgm:pt modelId="{6394AABF-55AA-4C65-BBC0-EB4E28711311}" type="pres">
      <dgm:prSet presAssocID="{CE171353-34A8-473B-9A71-92AFA9D74C7C}" presName="conn2-1" presStyleLbl="parChTrans1D2" presStyleIdx="0" presStyleCnt="2"/>
      <dgm:spPr/>
      <dgm:t>
        <a:bodyPr/>
        <a:lstStyle/>
        <a:p>
          <a:endParaRPr lang="tr-TR"/>
        </a:p>
      </dgm:t>
    </dgm:pt>
    <dgm:pt modelId="{04E02276-D0A0-4B66-AA0E-7A5B4F3C3C86}" type="pres">
      <dgm:prSet presAssocID="{CE171353-34A8-473B-9A71-92AFA9D74C7C}" presName="connTx" presStyleLbl="parChTrans1D2" presStyleIdx="0" presStyleCnt="2"/>
      <dgm:spPr/>
      <dgm:t>
        <a:bodyPr/>
        <a:lstStyle/>
        <a:p>
          <a:endParaRPr lang="tr-TR"/>
        </a:p>
      </dgm:t>
    </dgm:pt>
    <dgm:pt modelId="{BB7C1475-E8CC-4335-83FF-59BF044CC3F3}" type="pres">
      <dgm:prSet presAssocID="{8F7C6C29-069C-499E-89AC-030D6966C1A4}" presName="root2" presStyleCnt="0"/>
      <dgm:spPr/>
    </dgm:pt>
    <dgm:pt modelId="{C5A49F63-AF74-4A5F-A1CD-AA847109C283}" type="pres">
      <dgm:prSet presAssocID="{8F7C6C29-069C-499E-89AC-030D6966C1A4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DF5979B-0327-4795-9C26-DB282006A1CE}" type="pres">
      <dgm:prSet presAssocID="{8F7C6C29-069C-499E-89AC-030D6966C1A4}" presName="level3hierChild" presStyleCnt="0"/>
      <dgm:spPr/>
    </dgm:pt>
    <dgm:pt modelId="{50DD4DC2-F3A6-401C-A10C-5FC21226533E}" type="pres">
      <dgm:prSet presAssocID="{FA29B2D4-0EE9-415F-8D1C-AF87E601CFBC}" presName="conn2-1" presStyleLbl="parChTrans1D2" presStyleIdx="1" presStyleCnt="2"/>
      <dgm:spPr/>
      <dgm:t>
        <a:bodyPr/>
        <a:lstStyle/>
        <a:p>
          <a:endParaRPr lang="tr-TR"/>
        </a:p>
      </dgm:t>
    </dgm:pt>
    <dgm:pt modelId="{B48F5186-8576-49A3-BA17-9D9A8382320E}" type="pres">
      <dgm:prSet presAssocID="{FA29B2D4-0EE9-415F-8D1C-AF87E601CFBC}" presName="connTx" presStyleLbl="parChTrans1D2" presStyleIdx="1" presStyleCnt="2"/>
      <dgm:spPr/>
      <dgm:t>
        <a:bodyPr/>
        <a:lstStyle/>
        <a:p>
          <a:endParaRPr lang="tr-TR"/>
        </a:p>
      </dgm:t>
    </dgm:pt>
    <dgm:pt modelId="{69252BE1-72C4-47F0-B449-08324A0E34E6}" type="pres">
      <dgm:prSet presAssocID="{60FF56F2-1DA6-40A1-95B2-36CDEBE7CF1E}" presName="root2" presStyleCnt="0"/>
      <dgm:spPr/>
    </dgm:pt>
    <dgm:pt modelId="{0CD38B09-208C-493E-8E28-4FDE362B0ECC}" type="pres">
      <dgm:prSet presAssocID="{60FF56F2-1DA6-40A1-95B2-36CDEBE7CF1E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1DC8339-3F27-4313-823C-CBBE13C0FDE1}" type="pres">
      <dgm:prSet presAssocID="{60FF56F2-1DA6-40A1-95B2-36CDEBE7CF1E}" presName="level3hierChild" presStyleCnt="0"/>
      <dgm:spPr/>
    </dgm:pt>
  </dgm:ptLst>
  <dgm:cxnLst>
    <dgm:cxn modelId="{81C2CDE5-0047-4C01-91C3-D742F50569AB}" srcId="{05BA445D-F4FB-4E93-9CAA-B70BF527EC2C}" destId="{8F7C6C29-069C-499E-89AC-030D6966C1A4}" srcOrd="0" destOrd="0" parTransId="{CE171353-34A8-473B-9A71-92AFA9D74C7C}" sibTransId="{6DE12D01-A8FF-43FC-8228-CB7AC1F0C8E9}"/>
    <dgm:cxn modelId="{BDDF8919-F87A-4834-9722-077305D6EB2F}" srcId="{05BA445D-F4FB-4E93-9CAA-B70BF527EC2C}" destId="{60FF56F2-1DA6-40A1-95B2-36CDEBE7CF1E}" srcOrd="1" destOrd="0" parTransId="{FA29B2D4-0EE9-415F-8D1C-AF87E601CFBC}" sibTransId="{0E536FA5-0816-47C4-BFF1-953CB2143879}"/>
    <dgm:cxn modelId="{80F1BBA5-3637-4683-8C8A-D86F7E997B0D}" type="presOf" srcId="{05BA445D-F4FB-4E93-9CAA-B70BF527EC2C}" destId="{BC0E3491-8932-4AC8-B918-92665A8DEE80}" srcOrd="0" destOrd="0" presId="urn:microsoft.com/office/officeart/2005/8/layout/hierarchy2"/>
    <dgm:cxn modelId="{B3C41BCA-9AC7-4D32-81E9-C49282B293DC}" type="presOf" srcId="{8F7C6C29-069C-499E-89AC-030D6966C1A4}" destId="{C5A49F63-AF74-4A5F-A1CD-AA847109C283}" srcOrd="0" destOrd="0" presId="urn:microsoft.com/office/officeart/2005/8/layout/hierarchy2"/>
    <dgm:cxn modelId="{FC98E335-B878-419E-A759-D785845BD6E8}" srcId="{AF6B1C69-5C66-438D-BCA7-DA0F5BC173B7}" destId="{05BA445D-F4FB-4E93-9CAA-B70BF527EC2C}" srcOrd="0" destOrd="0" parTransId="{A0435352-FB25-4D03-891C-13A69B7CFC6E}" sibTransId="{7046FE5D-F79F-4BDE-AF6A-3F63E1B17519}"/>
    <dgm:cxn modelId="{7FB76776-48A0-46E0-8A80-A2802EC1D1FB}" type="presOf" srcId="{CE171353-34A8-473B-9A71-92AFA9D74C7C}" destId="{6394AABF-55AA-4C65-BBC0-EB4E28711311}" srcOrd="0" destOrd="0" presId="urn:microsoft.com/office/officeart/2005/8/layout/hierarchy2"/>
    <dgm:cxn modelId="{2DAF680B-2777-4E9B-9A8B-82FC71827A5A}" type="presOf" srcId="{FA29B2D4-0EE9-415F-8D1C-AF87E601CFBC}" destId="{B48F5186-8576-49A3-BA17-9D9A8382320E}" srcOrd="1" destOrd="0" presId="urn:microsoft.com/office/officeart/2005/8/layout/hierarchy2"/>
    <dgm:cxn modelId="{AA1EEECF-FBE4-4123-AC71-80A64FC936BE}" type="presOf" srcId="{CE171353-34A8-473B-9A71-92AFA9D74C7C}" destId="{04E02276-D0A0-4B66-AA0E-7A5B4F3C3C86}" srcOrd="1" destOrd="0" presId="urn:microsoft.com/office/officeart/2005/8/layout/hierarchy2"/>
    <dgm:cxn modelId="{C88E9878-F1BE-4BC7-B754-9A22A12BE5C2}" type="presOf" srcId="{FA29B2D4-0EE9-415F-8D1C-AF87E601CFBC}" destId="{50DD4DC2-F3A6-401C-A10C-5FC21226533E}" srcOrd="0" destOrd="0" presId="urn:microsoft.com/office/officeart/2005/8/layout/hierarchy2"/>
    <dgm:cxn modelId="{D6456D1A-90CB-425B-8015-9764979E316A}" type="presOf" srcId="{AF6B1C69-5C66-438D-BCA7-DA0F5BC173B7}" destId="{C754D479-6869-4B12-A84A-B9123E7E1DB1}" srcOrd="0" destOrd="0" presId="urn:microsoft.com/office/officeart/2005/8/layout/hierarchy2"/>
    <dgm:cxn modelId="{77B9D2BD-A251-4F31-ADC3-A4B732A352AB}" type="presOf" srcId="{60FF56F2-1DA6-40A1-95B2-36CDEBE7CF1E}" destId="{0CD38B09-208C-493E-8E28-4FDE362B0ECC}" srcOrd="0" destOrd="0" presId="urn:microsoft.com/office/officeart/2005/8/layout/hierarchy2"/>
    <dgm:cxn modelId="{63A3A1BB-68C0-4C00-A630-0D9D91416809}" type="presParOf" srcId="{C754D479-6869-4B12-A84A-B9123E7E1DB1}" destId="{44EC03BF-C0B4-4ECC-BEC3-8B8DF6150438}" srcOrd="0" destOrd="0" presId="urn:microsoft.com/office/officeart/2005/8/layout/hierarchy2"/>
    <dgm:cxn modelId="{6F18AB37-7C5A-49A5-83F4-E17BAFD42CAB}" type="presParOf" srcId="{44EC03BF-C0B4-4ECC-BEC3-8B8DF6150438}" destId="{BC0E3491-8932-4AC8-B918-92665A8DEE80}" srcOrd="0" destOrd="0" presId="urn:microsoft.com/office/officeart/2005/8/layout/hierarchy2"/>
    <dgm:cxn modelId="{89504B09-63D4-4D2C-8FA8-D138C6F3EE49}" type="presParOf" srcId="{44EC03BF-C0B4-4ECC-BEC3-8B8DF6150438}" destId="{E7B15219-E038-4905-BADC-68D9ED79D8FD}" srcOrd="1" destOrd="0" presId="urn:microsoft.com/office/officeart/2005/8/layout/hierarchy2"/>
    <dgm:cxn modelId="{F0573191-3DB7-44AA-9931-12E9E2A3B2AD}" type="presParOf" srcId="{E7B15219-E038-4905-BADC-68D9ED79D8FD}" destId="{6394AABF-55AA-4C65-BBC0-EB4E28711311}" srcOrd="0" destOrd="0" presId="urn:microsoft.com/office/officeart/2005/8/layout/hierarchy2"/>
    <dgm:cxn modelId="{79C9B055-2841-4FEA-95C7-8EEB9BF46BCB}" type="presParOf" srcId="{6394AABF-55AA-4C65-BBC0-EB4E28711311}" destId="{04E02276-D0A0-4B66-AA0E-7A5B4F3C3C86}" srcOrd="0" destOrd="0" presId="urn:microsoft.com/office/officeart/2005/8/layout/hierarchy2"/>
    <dgm:cxn modelId="{2C02AC9F-F979-4279-A4B7-7F03254EE245}" type="presParOf" srcId="{E7B15219-E038-4905-BADC-68D9ED79D8FD}" destId="{BB7C1475-E8CC-4335-83FF-59BF044CC3F3}" srcOrd="1" destOrd="0" presId="urn:microsoft.com/office/officeart/2005/8/layout/hierarchy2"/>
    <dgm:cxn modelId="{63C231F6-85F2-4F5B-B1CC-E54FACC05DCB}" type="presParOf" srcId="{BB7C1475-E8CC-4335-83FF-59BF044CC3F3}" destId="{C5A49F63-AF74-4A5F-A1CD-AA847109C283}" srcOrd="0" destOrd="0" presId="urn:microsoft.com/office/officeart/2005/8/layout/hierarchy2"/>
    <dgm:cxn modelId="{3F3F48E5-4BCB-4E9B-B9F9-2FFB027FA9E5}" type="presParOf" srcId="{BB7C1475-E8CC-4335-83FF-59BF044CC3F3}" destId="{6DF5979B-0327-4795-9C26-DB282006A1CE}" srcOrd="1" destOrd="0" presId="urn:microsoft.com/office/officeart/2005/8/layout/hierarchy2"/>
    <dgm:cxn modelId="{1B02E087-ED32-4721-87C1-5EF0E1C7A22B}" type="presParOf" srcId="{E7B15219-E038-4905-BADC-68D9ED79D8FD}" destId="{50DD4DC2-F3A6-401C-A10C-5FC21226533E}" srcOrd="2" destOrd="0" presId="urn:microsoft.com/office/officeart/2005/8/layout/hierarchy2"/>
    <dgm:cxn modelId="{C156605B-344C-4BC2-89AC-575E2FE6500F}" type="presParOf" srcId="{50DD4DC2-F3A6-401C-A10C-5FC21226533E}" destId="{B48F5186-8576-49A3-BA17-9D9A8382320E}" srcOrd="0" destOrd="0" presId="urn:microsoft.com/office/officeart/2005/8/layout/hierarchy2"/>
    <dgm:cxn modelId="{2D60546D-264D-4D72-8851-BED385875A39}" type="presParOf" srcId="{E7B15219-E038-4905-BADC-68D9ED79D8FD}" destId="{69252BE1-72C4-47F0-B449-08324A0E34E6}" srcOrd="3" destOrd="0" presId="urn:microsoft.com/office/officeart/2005/8/layout/hierarchy2"/>
    <dgm:cxn modelId="{755A3840-BB9C-412A-B404-00232CEAE446}" type="presParOf" srcId="{69252BE1-72C4-47F0-B449-08324A0E34E6}" destId="{0CD38B09-208C-493E-8E28-4FDE362B0ECC}" srcOrd="0" destOrd="0" presId="urn:microsoft.com/office/officeart/2005/8/layout/hierarchy2"/>
    <dgm:cxn modelId="{0C243B79-8561-4A18-BA4D-F1045C22B2B1}" type="presParOf" srcId="{69252BE1-72C4-47F0-B449-08324A0E34E6}" destId="{61DC8339-3F27-4313-823C-CBBE13C0FDE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6CDF3E-153E-40B1-B0CF-53E45B30A8A0}">
      <dsp:nvSpPr>
        <dsp:cNvPr id="0" name=""/>
        <dsp:cNvSpPr/>
      </dsp:nvSpPr>
      <dsp:spPr>
        <a:xfrm>
          <a:off x="3102843" y="1836"/>
          <a:ext cx="1292393" cy="84005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Zengin olmak(</a:t>
          </a:r>
          <a:r>
            <a:rPr lang="tr-TR" sz="1200" kern="1200" dirty="0" err="1" smtClean="0"/>
            <a:t>Nisab</a:t>
          </a:r>
          <a:r>
            <a:rPr lang="tr-TR" sz="1200" kern="1200" dirty="0" smtClean="0"/>
            <a:t> miktarı mala sahip olmak)</a:t>
          </a:r>
          <a:endParaRPr lang="tr-TR" sz="1200" kern="1200" dirty="0"/>
        </a:p>
      </dsp:txBody>
      <dsp:txXfrm>
        <a:off x="3102843" y="1836"/>
        <a:ext cx="1292393" cy="840055"/>
      </dsp:txXfrm>
    </dsp:sp>
    <dsp:sp modelId="{B7C9A1C9-E8A4-4519-A60C-CA5BCD21DFD8}">
      <dsp:nvSpPr>
        <dsp:cNvPr id="0" name=""/>
        <dsp:cNvSpPr/>
      </dsp:nvSpPr>
      <dsp:spPr>
        <a:xfrm>
          <a:off x="1770604" y="421864"/>
          <a:ext cx="3956870" cy="3956870"/>
        </a:xfrm>
        <a:custGeom>
          <a:avLst/>
          <a:gdLst/>
          <a:ahLst/>
          <a:cxnLst/>
          <a:rect l="0" t="0" r="0" b="0"/>
          <a:pathLst>
            <a:path>
              <a:moveTo>
                <a:pt x="2632883" y="111377"/>
              </a:moveTo>
              <a:arcTo wR="1978435" hR="1978435" stAng="17359008" swAng="1500454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267743-59B0-4E80-B2D1-C7AB45B4BB09}">
      <dsp:nvSpPr>
        <dsp:cNvPr id="0" name=""/>
        <dsp:cNvSpPr/>
      </dsp:nvSpPr>
      <dsp:spPr>
        <a:xfrm>
          <a:off x="4816218" y="991054"/>
          <a:ext cx="1292393" cy="840055"/>
        </a:xfrm>
        <a:prstGeom prst="roundRect">
          <a:avLst/>
        </a:prstGeom>
        <a:solidFill>
          <a:schemeClr val="accent2">
            <a:hueOff val="3801768"/>
            <a:satOff val="-7337"/>
            <a:lumOff val="-9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Müslüman olmak</a:t>
          </a:r>
          <a:endParaRPr lang="tr-TR" sz="1200" kern="1200" dirty="0"/>
        </a:p>
      </dsp:txBody>
      <dsp:txXfrm>
        <a:off x="4816218" y="991054"/>
        <a:ext cx="1292393" cy="840055"/>
      </dsp:txXfrm>
    </dsp:sp>
    <dsp:sp modelId="{D5D8F5A9-65B1-43C8-91EF-ED485A6B0636}">
      <dsp:nvSpPr>
        <dsp:cNvPr id="0" name=""/>
        <dsp:cNvSpPr/>
      </dsp:nvSpPr>
      <dsp:spPr>
        <a:xfrm>
          <a:off x="1770604" y="421864"/>
          <a:ext cx="3956870" cy="3956870"/>
        </a:xfrm>
        <a:custGeom>
          <a:avLst/>
          <a:gdLst/>
          <a:ahLst/>
          <a:cxnLst/>
          <a:rect l="0" t="0" r="0" b="0"/>
          <a:pathLst>
            <a:path>
              <a:moveTo>
                <a:pt x="3876468" y="1420157"/>
              </a:moveTo>
              <a:arcTo wR="1978435" hR="1978435" stAng="20616573" swAng="1966854"/>
            </a:path>
          </a:pathLst>
        </a:custGeom>
        <a:noFill/>
        <a:ln w="9525" cap="flat" cmpd="sng" algn="ctr">
          <a:solidFill>
            <a:schemeClr val="accent2">
              <a:hueOff val="3801768"/>
              <a:satOff val="-7337"/>
              <a:lumOff val="-94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480A74-5609-4220-986B-22330B14D428}">
      <dsp:nvSpPr>
        <dsp:cNvPr id="0" name=""/>
        <dsp:cNvSpPr/>
      </dsp:nvSpPr>
      <dsp:spPr>
        <a:xfrm>
          <a:off x="4816218" y="2969489"/>
          <a:ext cx="1292393" cy="840055"/>
        </a:xfrm>
        <a:prstGeom prst="roundRect">
          <a:avLst/>
        </a:prstGeom>
        <a:solidFill>
          <a:schemeClr val="accent2">
            <a:hueOff val="7603537"/>
            <a:satOff val="-14674"/>
            <a:lumOff val="-18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Akıllı olmak</a:t>
          </a:r>
          <a:endParaRPr lang="tr-TR" sz="1200" kern="1200" dirty="0"/>
        </a:p>
      </dsp:txBody>
      <dsp:txXfrm>
        <a:off x="4816218" y="2969489"/>
        <a:ext cx="1292393" cy="840055"/>
      </dsp:txXfrm>
    </dsp:sp>
    <dsp:sp modelId="{317F9553-0FD1-4493-AFF7-60E39A34E4A2}">
      <dsp:nvSpPr>
        <dsp:cNvPr id="0" name=""/>
        <dsp:cNvSpPr/>
      </dsp:nvSpPr>
      <dsp:spPr>
        <a:xfrm>
          <a:off x="1770604" y="421864"/>
          <a:ext cx="3956870" cy="3956870"/>
        </a:xfrm>
        <a:custGeom>
          <a:avLst/>
          <a:gdLst/>
          <a:ahLst/>
          <a:cxnLst/>
          <a:rect l="0" t="0" r="0" b="0"/>
          <a:pathLst>
            <a:path>
              <a:moveTo>
                <a:pt x="3360806" y="3393799"/>
              </a:moveTo>
              <a:arcTo wR="1978435" hR="1978435" stAng="2740539" swAng="1500454"/>
            </a:path>
          </a:pathLst>
        </a:custGeom>
        <a:noFill/>
        <a:ln w="9525" cap="flat" cmpd="sng" algn="ctr">
          <a:solidFill>
            <a:schemeClr val="accent2">
              <a:hueOff val="7603537"/>
              <a:satOff val="-14674"/>
              <a:lumOff val="-188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D9BB2F-E4F9-4FAD-B273-84C37BF9838E}">
      <dsp:nvSpPr>
        <dsp:cNvPr id="0" name=""/>
        <dsp:cNvSpPr/>
      </dsp:nvSpPr>
      <dsp:spPr>
        <a:xfrm>
          <a:off x="3102843" y="3958707"/>
          <a:ext cx="1292393" cy="840055"/>
        </a:xfrm>
        <a:prstGeom prst="roundRect">
          <a:avLst/>
        </a:prstGeom>
        <a:solidFill>
          <a:schemeClr val="accent2">
            <a:hueOff val="11405305"/>
            <a:satOff val="-22012"/>
            <a:lumOff val="-28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Ergenlik çağına girmiş olmak</a:t>
          </a:r>
          <a:endParaRPr lang="tr-TR" sz="1200" kern="1200" dirty="0"/>
        </a:p>
      </dsp:txBody>
      <dsp:txXfrm>
        <a:off x="3102843" y="3958707"/>
        <a:ext cx="1292393" cy="840055"/>
      </dsp:txXfrm>
    </dsp:sp>
    <dsp:sp modelId="{F67DFA29-15E9-419A-AC0B-D2DEDAE132CA}">
      <dsp:nvSpPr>
        <dsp:cNvPr id="0" name=""/>
        <dsp:cNvSpPr/>
      </dsp:nvSpPr>
      <dsp:spPr>
        <a:xfrm>
          <a:off x="1770604" y="421864"/>
          <a:ext cx="3956870" cy="3956870"/>
        </a:xfrm>
        <a:custGeom>
          <a:avLst/>
          <a:gdLst/>
          <a:ahLst/>
          <a:cxnLst/>
          <a:rect l="0" t="0" r="0" b="0"/>
          <a:pathLst>
            <a:path>
              <a:moveTo>
                <a:pt x="1323986" y="3845492"/>
              </a:moveTo>
              <a:arcTo wR="1978435" hR="1978435" stAng="6559008" swAng="1500454"/>
            </a:path>
          </a:pathLst>
        </a:custGeom>
        <a:noFill/>
        <a:ln w="9525" cap="flat" cmpd="sng" algn="ctr">
          <a:solidFill>
            <a:schemeClr val="accent2">
              <a:hueOff val="11405305"/>
              <a:satOff val="-22012"/>
              <a:lumOff val="-282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AB06A5-095D-4B0F-88C6-C7DEF3EF56E6}">
      <dsp:nvSpPr>
        <dsp:cNvPr id="0" name=""/>
        <dsp:cNvSpPr/>
      </dsp:nvSpPr>
      <dsp:spPr>
        <a:xfrm>
          <a:off x="1389468" y="2969489"/>
          <a:ext cx="1292393" cy="840055"/>
        </a:xfrm>
        <a:prstGeom prst="roundRect">
          <a:avLst/>
        </a:prstGeom>
        <a:solidFill>
          <a:schemeClr val="accent2">
            <a:hueOff val="15207073"/>
            <a:satOff val="-29349"/>
            <a:lumOff val="-37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Hür olmak</a:t>
          </a:r>
          <a:endParaRPr lang="tr-TR" sz="1200" kern="1200" dirty="0"/>
        </a:p>
      </dsp:txBody>
      <dsp:txXfrm>
        <a:off x="1389468" y="2969489"/>
        <a:ext cx="1292393" cy="840055"/>
      </dsp:txXfrm>
    </dsp:sp>
    <dsp:sp modelId="{21BC584A-8C8A-4F1E-8C2D-6FD5E9B219A8}">
      <dsp:nvSpPr>
        <dsp:cNvPr id="0" name=""/>
        <dsp:cNvSpPr/>
      </dsp:nvSpPr>
      <dsp:spPr>
        <a:xfrm>
          <a:off x="1770604" y="421864"/>
          <a:ext cx="3956870" cy="3956870"/>
        </a:xfrm>
        <a:custGeom>
          <a:avLst/>
          <a:gdLst/>
          <a:ahLst/>
          <a:cxnLst/>
          <a:rect l="0" t="0" r="0" b="0"/>
          <a:pathLst>
            <a:path>
              <a:moveTo>
                <a:pt x="80401" y="2536712"/>
              </a:moveTo>
              <a:arcTo wR="1978435" hR="1978435" stAng="9816573" swAng="1966854"/>
            </a:path>
          </a:pathLst>
        </a:custGeom>
        <a:noFill/>
        <a:ln w="9525" cap="flat" cmpd="sng" algn="ctr">
          <a:solidFill>
            <a:schemeClr val="accent2">
              <a:hueOff val="15207073"/>
              <a:satOff val="-29349"/>
              <a:lumOff val="-376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83-A513-4D03-8393-27DF262D5184}">
      <dsp:nvSpPr>
        <dsp:cNvPr id="0" name=""/>
        <dsp:cNvSpPr/>
      </dsp:nvSpPr>
      <dsp:spPr>
        <a:xfrm>
          <a:off x="1389468" y="991054"/>
          <a:ext cx="1292393" cy="840055"/>
        </a:xfrm>
        <a:prstGeom prst="roundRect">
          <a:avLst/>
        </a:prstGeom>
        <a:solidFill>
          <a:schemeClr val="accent2">
            <a:hueOff val="19008842"/>
            <a:satOff val="-36686"/>
            <a:lumOff val="-471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1 yıl geçme şartı (toprak ürünleri hariç)</a:t>
          </a:r>
          <a:endParaRPr lang="tr-TR" sz="1200" kern="1200" dirty="0"/>
        </a:p>
      </dsp:txBody>
      <dsp:txXfrm>
        <a:off x="1389468" y="991054"/>
        <a:ext cx="1292393" cy="840055"/>
      </dsp:txXfrm>
    </dsp:sp>
    <dsp:sp modelId="{12080CA3-BF93-4B25-AACA-FB9B08E8B472}">
      <dsp:nvSpPr>
        <dsp:cNvPr id="0" name=""/>
        <dsp:cNvSpPr/>
      </dsp:nvSpPr>
      <dsp:spPr>
        <a:xfrm>
          <a:off x="1770604" y="421864"/>
          <a:ext cx="3956870" cy="3956870"/>
        </a:xfrm>
        <a:custGeom>
          <a:avLst/>
          <a:gdLst/>
          <a:ahLst/>
          <a:cxnLst/>
          <a:rect l="0" t="0" r="0" b="0"/>
          <a:pathLst>
            <a:path>
              <a:moveTo>
                <a:pt x="596064" y="563070"/>
              </a:moveTo>
              <a:arcTo wR="1978435" hR="1978435" stAng="13540539" swAng="1500454"/>
            </a:path>
          </a:pathLst>
        </a:custGeom>
        <a:noFill/>
        <a:ln w="9525" cap="flat" cmpd="sng" algn="ctr">
          <a:solidFill>
            <a:schemeClr val="accent2">
              <a:hueOff val="19008842"/>
              <a:satOff val="-36686"/>
              <a:lumOff val="-471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0E3491-8932-4AC8-B918-92665A8DEE80}">
      <dsp:nvSpPr>
        <dsp:cNvPr id="0" name=""/>
        <dsp:cNvSpPr/>
      </dsp:nvSpPr>
      <dsp:spPr>
        <a:xfrm>
          <a:off x="2321" y="1619733"/>
          <a:ext cx="3122265" cy="15611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 smtClean="0"/>
            <a:t>Sadaka</a:t>
          </a:r>
          <a:endParaRPr lang="tr-TR" sz="4000" kern="1200" dirty="0"/>
        </a:p>
      </dsp:txBody>
      <dsp:txXfrm>
        <a:off x="2321" y="1619733"/>
        <a:ext cx="3122265" cy="1561132"/>
      </dsp:txXfrm>
    </dsp:sp>
    <dsp:sp modelId="{6394AABF-55AA-4C65-BBC0-EB4E28711311}">
      <dsp:nvSpPr>
        <dsp:cNvPr id="0" name=""/>
        <dsp:cNvSpPr/>
      </dsp:nvSpPr>
      <dsp:spPr>
        <a:xfrm rot="19457599">
          <a:off x="2980023" y="1922206"/>
          <a:ext cx="1538032" cy="58535"/>
        </a:xfrm>
        <a:custGeom>
          <a:avLst/>
          <a:gdLst/>
          <a:ahLst/>
          <a:cxnLst/>
          <a:rect l="0" t="0" r="0" b="0"/>
          <a:pathLst>
            <a:path>
              <a:moveTo>
                <a:pt x="0" y="29267"/>
              </a:moveTo>
              <a:lnTo>
                <a:pt x="1538032" y="292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9457599">
        <a:off x="3710589" y="1913023"/>
        <a:ext cx="76901" cy="76901"/>
      </dsp:txXfrm>
    </dsp:sp>
    <dsp:sp modelId="{C5A49F63-AF74-4A5F-A1CD-AA847109C283}">
      <dsp:nvSpPr>
        <dsp:cNvPr id="0" name=""/>
        <dsp:cNvSpPr/>
      </dsp:nvSpPr>
      <dsp:spPr>
        <a:xfrm>
          <a:off x="4373493" y="722082"/>
          <a:ext cx="3122265" cy="15611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 err="1" smtClean="0"/>
            <a:t>Fıtır</a:t>
          </a:r>
          <a:r>
            <a:rPr lang="tr-TR" sz="4000" kern="1200" dirty="0" smtClean="0"/>
            <a:t> Sadakası(Fitre)</a:t>
          </a:r>
          <a:endParaRPr lang="tr-TR" sz="4000" kern="1200" dirty="0"/>
        </a:p>
      </dsp:txBody>
      <dsp:txXfrm>
        <a:off x="4373493" y="722082"/>
        <a:ext cx="3122265" cy="1561132"/>
      </dsp:txXfrm>
    </dsp:sp>
    <dsp:sp modelId="{50DD4DC2-F3A6-401C-A10C-5FC21226533E}">
      <dsp:nvSpPr>
        <dsp:cNvPr id="0" name=""/>
        <dsp:cNvSpPr/>
      </dsp:nvSpPr>
      <dsp:spPr>
        <a:xfrm rot="2142401">
          <a:off x="2980023" y="2819858"/>
          <a:ext cx="1538032" cy="58535"/>
        </a:xfrm>
        <a:custGeom>
          <a:avLst/>
          <a:gdLst/>
          <a:ahLst/>
          <a:cxnLst/>
          <a:rect l="0" t="0" r="0" b="0"/>
          <a:pathLst>
            <a:path>
              <a:moveTo>
                <a:pt x="0" y="29267"/>
              </a:moveTo>
              <a:lnTo>
                <a:pt x="1538032" y="292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2142401">
        <a:off x="3710589" y="2810674"/>
        <a:ext cx="76901" cy="76901"/>
      </dsp:txXfrm>
    </dsp:sp>
    <dsp:sp modelId="{0CD38B09-208C-493E-8E28-4FDE362B0ECC}">
      <dsp:nvSpPr>
        <dsp:cNvPr id="0" name=""/>
        <dsp:cNvSpPr/>
      </dsp:nvSpPr>
      <dsp:spPr>
        <a:xfrm>
          <a:off x="4373493" y="2517384"/>
          <a:ext cx="3122265" cy="15611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 smtClean="0"/>
            <a:t>Sadaka-i Cariye</a:t>
          </a:r>
          <a:endParaRPr lang="tr-TR" sz="4000" kern="1200" dirty="0"/>
        </a:p>
      </dsp:txBody>
      <dsp:txXfrm>
        <a:off x="4373493" y="2517384"/>
        <a:ext cx="3122265" cy="15611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E2850-2A61-4D4A-944C-0A8AB8410992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03E28-64F0-4781-B492-27F8E87BE7F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03E28-64F0-4781-B492-27F8E87BE7F0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9177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03E28-64F0-4781-B492-27F8E87BE7F0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29314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Zekat</a:t>
            </a:r>
            <a:r>
              <a:rPr lang="tr-TR" baseline="0" dirty="0" smtClean="0"/>
              <a:t> Kimlere Farzdır?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03E28-64F0-4781-B492-27F8E87BE7F0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03E28-64F0-4781-B492-27F8E87BE7F0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10365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03E28-64F0-4781-B492-27F8E87BE7F0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4270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03E28-64F0-4781-B492-27F8E87BE7F0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9126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03E28-64F0-4781-B492-27F8E87BE7F0}" type="slidenum">
              <a:rPr lang="tr-TR" smtClean="0"/>
              <a:pPr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46330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1C6A-8DD6-43D2-9AE9-59907399FABE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2B38B-CB99-4C76-9E7D-70606DA15CF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1C6A-8DD6-43D2-9AE9-59907399FABE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2B38B-CB99-4C76-9E7D-70606DA15C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1C6A-8DD6-43D2-9AE9-59907399FABE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2B38B-CB99-4C76-9E7D-70606DA15C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1C6A-8DD6-43D2-9AE9-59907399FABE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2B38B-CB99-4C76-9E7D-70606DA15C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1C6A-8DD6-43D2-9AE9-59907399FABE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2B38B-CB99-4C76-9E7D-70606DA15CF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1C6A-8DD6-43D2-9AE9-59907399FABE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2B38B-CB99-4C76-9E7D-70606DA15C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1C6A-8DD6-43D2-9AE9-59907399FABE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2B38B-CB99-4C76-9E7D-70606DA15C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1C6A-8DD6-43D2-9AE9-59907399FABE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2B38B-CB99-4C76-9E7D-70606DA15C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1C6A-8DD6-43D2-9AE9-59907399FABE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2B38B-CB99-4C76-9E7D-70606DA15CF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1C6A-8DD6-43D2-9AE9-59907399FABE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2B38B-CB99-4C76-9E7D-70606DA15CF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1C6A-8DD6-43D2-9AE9-59907399FABE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2B38B-CB99-4C76-9E7D-70606DA15CF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78A1C6A-8DD6-43D2-9AE9-59907399FABE}" type="datetimeFigureOut">
              <a:rPr lang="tr-TR" smtClean="0"/>
              <a:pPr/>
              <a:t>28/11/2020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5E2B38B-CB99-4C76-9E7D-70606DA15CF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8.Sınıf Din Kültürü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2.Ünite Zekat Ve Sadaka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pic>
        <p:nvPicPr>
          <p:cNvPr id="20482" name="Picture 2" descr="EBA, Eğitim Bilişim Ağı, Ders, Haber, e-Dergi, e-Kitap, Video, Ses, Görsel,  e-Doküman, İçerik | Eğitim Bilişim Ağ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357298"/>
            <a:ext cx="8143900" cy="5500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pic>
        <p:nvPicPr>
          <p:cNvPr id="19458" name="Picture 2" descr="8. SINIF 2. ÜNİTE ZEKÂT VE SADAKA. - ppt ind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85860"/>
            <a:ext cx="8143900" cy="5572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>
                <a:solidFill>
                  <a:schemeClr val="accent3"/>
                </a:solidFill>
              </a:rPr>
              <a:t>Zekat Nasıl Verilmelidir?: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-Zekat bir ibadet olduğu için verirken ‘niyet’ edilmelidir.</a:t>
            </a:r>
          </a:p>
          <a:p>
            <a:pPr>
              <a:buNone/>
            </a:pPr>
            <a:r>
              <a:rPr lang="tr-TR" dirty="0" smtClean="0"/>
              <a:t>-Zekat’ın Allah(c.c.) için verildiği kesinlikle bilinmelidir.</a:t>
            </a:r>
          </a:p>
          <a:p>
            <a:pPr>
              <a:buNone/>
            </a:pPr>
            <a:r>
              <a:rPr lang="tr-TR" dirty="0" smtClean="0"/>
              <a:t>-Zekatın,fakirin hakkı olduğu bilinmelidir.</a:t>
            </a:r>
          </a:p>
          <a:p>
            <a:pPr>
              <a:buNone/>
            </a:pPr>
            <a:r>
              <a:rPr lang="tr-TR" dirty="0" smtClean="0"/>
              <a:t>-Zekat’ın fakirin hakkı olduğu bilinmeli ve onu inciterek,minnet altında bırakacak davranışlardan kaçınılmalıdır.</a:t>
            </a:r>
          </a:p>
          <a:p>
            <a:pPr>
              <a:buNone/>
            </a:pPr>
            <a:r>
              <a:rPr lang="tr-TR" dirty="0" smtClean="0"/>
              <a:t>-Gösterişten uzak,gurur ve </a:t>
            </a:r>
            <a:r>
              <a:rPr lang="tr-TR" dirty="0" err="1" smtClean="0"/>
              <a:t>kibire</a:t>
            </a:r>
            <a:r>
              <a:rPr lang="tr-TR" dirty="0" smtClean="0"/>
              <a:t> kapılmadan yerine getirilmelidir.</a:t>
            </a:r>
          </a:p>
          <a:p>
            <a:pPr>
              <a:buNone/>
            </a:pPr>
            <a:r>
              <a:rPr lang="tr-TR" dirty="0" smtClean="0"/>
              <a:t>-Gizli veya açıktan verilebilir ancak gizli verilmesi daha iyidir. 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1435608" y="144780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Sadaka:</a:t>
            </a:r>
            <a:r>
              <a:rPr lang="tr-TR" dirty="0" smtClean="0"/>
              <a:t>Allah rızası için yapılan her türlü maddi ve manevi yardıma denir.</a:t>
            </a:r>
            <a:endParaRPr lang="tr-TR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C000"/>
                </a:solidFill>
              </a:rPr>
              <a:t>Fıtır</a:t>
            </a:r>
            <a:r>
              <a:rPr lang="tr-TR" dirty="0" smtClean="0">
                <a:solidFill>
                  <a:srgbClr val="FFC000"/>
                </a:solidFill>
              </a:rPr>
              <a:t> Sadakası(Fitre):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-Ramazan ayında en geç bayram günü ihtiyaç sahiplerine verilmesi gereken bir sadakadır.</a:t>
            </a:r>
          </a:p>
          <a:p>
            <a:pPr>
              <a:buNone/>
            </a:pPr>
            <a:r>
              <a:rPr lang="tr-TR" dirty="0" smtClean="0"/>
              <a:t>-Ailedeki her birey için verilir.</a:t>
            </a:r>
          </a:p>
          <a:p>
            <a:pPr>
              <a:buNone/>
            </a:pPr>
            <a:r>
              <a:rPr lang="tr-TR" dirty="0" smtClean="0"/>
              <a:t>-Verilen para,bir kişinin bir günlük yiyecek ihtiyacını karşılamalıdır.</a:t>
            </a:r>
          </a:p>
          <a:p>
            <a:pPr>
              <a:buNone/>
            </a:pPr>
            <a:r>
              <a:rPr lang="tr-TR" dirty="0" smtClean="0"/>
              <a:t>-İmkanı olan Müslümanlara ‘’vaciptir’’.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Sadaka-i Cariye:</a:t>
            </a: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C00000"/>
                </a:solidFill>
              </a:rPr>
              <a:t>-</a:t>
            </a:r>
            <a:r>
              <a:rPr lang="tr-TR" dirty="0" smtClean="0"/>
              <a:t>Kesintisiz iyilik demektir.İnsanın ölümünden sonrada sevabı devam eden sadakadır.</a:t>
            </a:r>
          </a:p>
          <a:p>
            <a:pPr>
              <a:buNone/>
            </a:pPr>
            <a:r>
              <a:rPr lang="tr-TR" dirty="0" smtClean="0">
                <a:solidFill>
                  <a:srgbClr val="C00000"/>
                </a:solidFill>
              </a:rPr>
              <a:t>-</a:t>
            </a:r>
            <a:r>
              <a:rPr lang="tr-TR" dirty="0" smtClean="0"/>
              <a:t>Okul,cami,yurt,yol,köprü,hastane…. Gibi herkesin yararlanabileceği şeyler yaptırmaktır.</a:t>
            </a:r>
          </a:p>
          <a:p>
            <a:pPr>
              <a:buNone/>
            </a:pPr>
            <a:r>
              <a:rPr lang="tr-TR" dirty="0" smtClean="0">
                <a:solidFill>
                  <a:srgbClr val="C00000"/>
                </a:solidFill>
              </a:rPr>
              <a:t>-</a:t>
            </a:r>
            <a:r>
              <a:rPr lang="tr-TR" dirty="0" smtClean="0"/>
              <a:t>Kişi öldüğü zaman amel defteri kapanır.Ancak 3 şey hariçtir.</a:t>
            </a:r>
          </a:p>
          <a:p>
            <a:pPr>
              <a:buNone/>
            </a:pPr>
            <a:r>
              <a:rPr lang="tr-TR" dirty="0" smtClean="0">
                <a:solidFill>
                  <a:srgbClr val="C00000"/>
                </a:solidFill>
              </a:rPr>
              <a:t>-</a:t>
            </a:r>
            <a:r>
              <a:rPr lang="tr-TR" dirty="0" smtClean="0"/>
              <a:t>İnsanlara yararlı ilim</a:t>
            </a:r>
          </a:p>
          <a:p>
            <a:pPr>
              <a:buNone/>
            </a:pPr>
            <a:r>
              <a:rPr lang="tr-TR" dirty="0" smtClean="0">
                <a:solidFill>
                  <a:srgbClr val="C00000"/>
                </a:solidFill>
              </a:rPr>
              <a:t>-</a:t>
            </a:r>
            <a:r>
              <a:rPr lang="tr-TR" dirty="0" smtClean="0"/>
              <a:t>Kendisine dua eden hayırlı bir evlat</a:t>
            </a:r>
            <a:endParaRPr lang="tr-TR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>
                <a:solidFill>
                  <a:schemeClr val="accent1"/>
                </a:solidFill>
              </a:rPr>
              <a:t>Bir Peygamber Tanıyorum:Hz. </a:t>
            </a:r>
            <a:r>
              <a:rPr lang="tr-TR" dirty="0" err="1" smtClean="0">
                <a:solidFill>
                  <a:schemeClr val="accent1"/>
                </a:solidFill>
              </a:rPr>
              <a:t>Şuayb</a:t>
            </a:r>
            <a:endParaRPr lang="tr-TR" dirty="0" smtClean="0">
              <a:solidFill>
                <a:schemeClr val="accent1"/>
              </a:solidFill>
            </a:endParaRPr>
          </a:p>
          <a:p>
            <a:r>
              <a:rPr lang="tr-TR" dirty="0" smtClean="0"/>
              <a:t>Kur-an’ı Kerim’de adı geçen peygamberlerdendir.</a:t>
            </a:r>
          </a:p>
          <a:p>
            <a:r>
              <a:rPr lang="tr-TR" dirty="0" smtClean="0"/>
              <a:t>Hz. Musa’dan önce peygamberlik yapmıştır.</a:t>
            </a:r>
          </a:p>
          <a:p>
            <a:r>
              <a:rPr lang="tr-TR" dirty="0" err="1" smtClean="0"/>
              <a:t>Medyen</a:t>
            </a:r>
            <a:r>
              <a:rPr lang="tr-TR" dirty="0" smtClean="0"/>
              <a:t> ve </a:t>
            </a:r>
            <a:r>
              <a:rPr lang="tr-TR" dirty="0" err="1" smtClean="0"/>
              <a:t>Eyke</a:t>
            </a:r>
            <a:r>
              <a:rPr lang="tr-TR" dirty="0" smtClean="0"/>
              <a:t> halkına peygamber olarak gönderilmiştir.</a:t>
            </a:r>
          </a:p>
          <a:p>
            <a:r>
              <a:rPr lang="tr-TR" dirty="0" err="1" smtClean="0"/>
              <a:t>Medyen</a:t>
            </a:r>
            <a:r>
              <a:rPr lang="tr-TR" dirty="0" smtClean="0"/>
              <a:t>,ticaret yolları üzerinde kurulmuş bir şehir olduğu için ticaret ile uğraşırlardı.</a:t>
            </a:r>
          </a:p>
          <a:p>
            <a:r>
              <a:rPr lang="tr-TR" dirty="0" err="1" smtClean="0"/>
              <a:t>Medyen</a:t>
            </a:r>
            <a:r>
              <a:rPr lang="tr-TR" dirty="0" smtClean="0"/>
              <a:t> ve </a:t>
            </a:r>
            <a:r>
              <a:rPr lang="tr-TR" dirty="0" err="1" smtClean="0"/>
              <a:t>Eyke</a:t>
            </a:r>
            <a:r>
              <a:rPr lang="tr-TR" dirty="0" smtClean="0"/>
              <a:t> halkı putperest,ölçü ve tartıda hile yapan,adaleti gözetmeyen bir kavimdi.</a:t>
            </a: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pic>
        <p:nvPicPr>
          <p:cNvPr id="13314" name="Picture 2" descr="MEDYEN - TDV İslâm Ansiklopedi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85860"/>
            <a:ext cx="8143900" cy="5572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 smtClean="0"/>
              <a:t>Hz. </a:t>
            </a:r>
            <a:r>
              <a:rPr lang="tr-TR" dirty="0" err="1" smtClean="0"/>
              <a:t>Şuayb</a:t>
            </a:r>
            <a:r>
              <a:rPr lang="tr-TR" dirty="0" smtClean="0"/>
              <a:t> onlara:</a:t>
            </a:r>
          </a:p>
          <a:p>
            <a:r>
              <a:rPr lang="tr-TR" dirty="0" smtClean="0"/>
              <a:t>Ey kavmim,ölçü ve tartıyı adaletle tam yapın.İnsanların eşyalarını eksiltmeyin.Yeryüzünde bozgunculuk yaparak karşılık çıkarmayın.Eğer inanan kimseler ise Allah’ın bıraktığı helal kazanç sizin için daha hayırlıdır.Ben sizin karşınızda bir bekçi değilim.</a:t>
            </a:r>
            <a:endParaRPr lang="tr-TR" dirty="0"/>
          </a:p>
        </p:txBody>
      </p:sp>
      <p:pic>
        <p:nvPicPr>
          <p:cNvPr id="12290" name="Picture 2" descr="İrşad Gençlik Eğitim Kültür ve Hizmet Derneği » Blog Archive » Hz. Şuayb  aleyhisselâm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500174"/>
            <a:ext cx="3714776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Zekat:</a:t>
            </a:r>
            <a:r>
              <a:rPr lang="tr-TR" dirty="0" smtClean="0"/>
              <a:t>İslam’ın 5 şartından biridir.</a:t>
            </a:r>
          </a:p>
          <a:p>
            <a:r>
              <a:rPr lang="tr-TR" dirty="0" smtClean="0"/>
              <a:t>Zekat mal ile yapılan bir ibadettir.</a:t>
            </a:r>
          </a:p>
          <a:p>
            <a:r>
              <a:rPr lang="tr-TR" dirty="0" smtClean="0"/>
              <a:t>Farzdır.</a:t>
            </a:r>
          </a:p>
          <a:p>
            <a:r>
              <a:rPr lang="tr-TR" dirty="0" smtClean="0"/>
              <a:t>Hicretten 2 yıl sonra Medine’de farz kılınmıştır.</a:t>
            </a:r>
          </a:p>
          <a:p>
            <a:r>
              <a:rPr lang="tr-TR" dirty="0" smtClean="0"/>
              <a:t>Zekat,zengin ile fakir kesim arasındaki mesafeyi kapatan kanun,yoldur.</a:t>
            </a:r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err="1" smtClean="0"/>
              <a:t>Medyen</a:t>
            </a:r>
            <a:r>
              <a:rPr lang="tr-TR" dirty="0" smtClean="0"/>
              <a:t> halkı inkarda inat edince,Allah’a kulluktan yüz çevirdi.Allah onları cezalandırdı.</a:t>
            </a:r>
          </a:p>
          <a:p>
            <a:pPr>
              <a:buNone/>
            </a:pPr>
            <a:r>
              <a:rPr lang="tr-TR" dirty="0" smtClean="0"/>
              <a:t> </a:t>
            </a:r>
            <a:r>
              <a:rPr lang="tr-TR" dirty="0" err="1" smtClean="0"/>
              <a:t>Medyen</a:t>
            </a:r>
            <a:r>
              <a:rPr lang="tr-TR" dirty="0" smtClean="0"/>
              <a:t>                                       </a:t>
            </a:r>
            <a:r>
              <a:rPr lang="tr-TR" dirty="0" err="1" smtClean="0"/>
              <a:t>Eyke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Deprem             </a:t>
            </a:r>
            <a:r>
              <a:rPr lang="tr-TR" dirty="0" err="1" smtClean="0"/>
              <a:t>Gökgürültüsü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          (Zelzele)            (Ateş yağmuru)</a:t>
            </a:r>
          </a:p>
          <a:p>
            <a:pPr>
              <a:buNone/>
            </a:pPr>
            <a:r>
              <a:rPr lang="tr-TR" dirty="0" smtClean="0"/>
              <a:t>                          helak edildiler.</a:t>
            </a:r>
            <a:endParaRPr lang="tr-TR" dirty="0"/>
          </a:p>
        </p:txBody>
      </p:sp>
      <p:cxnSp>
        <p:nvCxnSpPr>
          <p:cNvPr id="5" name="4 Düz Ok Bağlayıcısı"/>
          <p:cNvCxnSpPr/>
          <p:nvPr/>
        </p:nvCxnSpPr>
        <p:spPr>
          <a:xfrm rot="16200000" flipH="1">
            <a:off x="2607455" y="3750471"/>
            <a:ext cx="85725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 rot="5400000">
            <a:off x="6858016" y="3571876"/>
            <a:ext cx="857256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idx="4294967295"/>
          </p:nvPr>
        </p:nvSpPr>
        <p:spPr>
          <a:xfrm>
            <a:off x="1644650" y="274638"/>
            <a:ext cx="7499350" cy="1143000"/>
          </a:xfrm>
        </p:spPr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pic>
        <p:nvPicPr>
          <p:cNvPr id="10242" name="Picture 2" descr="Hazreti Şuayb Aleyhisselam | Ilham verici sözler, Dini alıntılar, Dual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00174"/>
            <a:ext cx="8143900" cy="5357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ÇIKARILACAK DERSLER:</a:t>
            </a:r>
          </a:p>
          <a:p>
            <a:r>
              <a:rPr lang="tr-TR" dirty="0" smtClean="0"/>
              <a:t>1)Ticarette ölçü ve tartıda hile yapılmamalıdır.</a:t>
            </a:r>
          </a:p>
          <a:p>
            <a:r>
              <a:rPr lang="tr-TR" dirty="0" smtClean="0"/>
              <a:t>2)Adalet,doğruluk ve güven gibi temel değerlere önem verilmelidir.</a:t>
            </a: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Sure Tanıyorum:</a:t>
            </a:r>
            <a:r>
              <a:rPr lang="tr-TR" dirty="0" err="1" smtClean="0"/>
              <a:t>Ma’un</a:t>
            </a:r>
            <a:r>
              <a:rPr lang="tr-TR" dirty="0" smtClean="0"/>
              <a:t> Suresi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428728" y="2413338"/>
            <a:ext cx="714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/>
              <a:t>Ma'un</a:t>
            </a:r>
            <a:r>
              <a:rPr lang="tr-TR" dirty="0"/>
              <a:t> Suresi </a:t>
            </a:r>
            <a:r>
              <a:rPr lang="tr-TR" dirty="0" err="1"/>
              <a:t>Kur'anın</a:t>
            </a:r>
            <a:r>
              <a:rPr lang="tr-TR" dirty="0"/>
              <a:t> 107. suresidir. Sure 7 ayetten oluşur. </a:t>
            </a:r>
            <a:r>
              <a:rPr lang="tr-TR" dirty="0" err="1"/>
              <a:t>Tekasür</a:t>
            </a:r>
            <a:r>
              <a:rPr lang="tr-TR" dirty="0"/>
              <a:t> Suresi'nden sonra Mekke'de indirildiğine inanılmakta olup suren ismini son ayetinde yer alan “zekât; komşular arasında sıkça ödünç alınıp verilen çeşitli ev eşyası” anlamına gelen "</a:t>
            </a:r>
            <a:r>
              <a:rPr lang="tr-TR" dirty="0" err="1"/>
              <a:t>Ma'un</a:t>
            </a:r>
            <a:r>
              <a:rPr lang="tr-TR" dirty="0"/>
              <a:t>" kelimesinden alır. 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idx="4294967295"/>
          </p:nvPr>
        </p:nvSpPr>
        <p:spPr>
          <a:xfrm>
            <a:off x="1000100" y="357166"/>
            <a:ext cx="7499350" cy="1143000"/>
          </a:xfrm>
        </p:spPr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pic>
        <p:nvPicPr>
          <p:cNvPr id="7170" name="Picture 2" descr="Bir Sure Tanıyorum: Maûn Suresi ve Anlamı - İsmail Lülec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14422"/>
            <a:ext cx="8215370" cy="5643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Çıkarılabilecek Dersler:</a:t>
            </a:r>
          </a:p>
          <a:p>
            <a:r>
              <a:rPr lang="tr-TR" dirty="0" smtClean="0"/>
              <a:t>• Namazlarımızı gösteriş için değil, Allah rızası için kılmalıyız.</a:t>
            </a:r>
          </a:p>
          <a:p>
            <a:r>
              <a:rPr lang="tr-TR" dirty="0" smtClean="0"/>
              <a:t>• Dinin hükümlerini, şartlarını ve farzlarını yalanlayanların kalpleri kararmıştır. Onlar iyilik yapmaktan uzak dururlar. Bizler onlar gibi olmamalıyız.</a:t>
            </a:r>
          </a:p>
          <a:p>
            <a:r>
              <a:rPr lang="tr-TR" dirty="0" smtClean="0"/>
              <a:t>• Yoksulu, darda zorda kalmışı doyurmalı ona yardım etmeliyiz.</a:t>
            </a:r>
          </a:p>
          <a:p>
            <a:r>
              <a:rPr lang="tr-TR" dirty="0" smtClean="0"/>
              <a:t>• Yetimlere iyi ve güzel davranmalıyız.</a:t>
            </a:r>
          </a:p>
          <a:p>
            <a:r>
              <a:rPr lang="tr-TR" dirty="0" smtClean="0"/>
              <a:t>• Her zaman iyilik yapmaya çalışmalıyız.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Zekat İslam’ın köprüsüdür.(Hadis-i Şerif)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27650" name="Picture 2" descr="Zekat nedir?.. Kimlere verilir?.. Nasıl hesaplanır?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2571744"/>
            <a:ext cx="6143668" cy="2981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Namazı dosdoğru kılın,zekatı verin.Kendiniz için her ne iyilik işlemiş olursanız Allah(c.c.) bütün yaptıklarınızı görür.(Bakara s,110.a)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dirty="0" smtClean="0"/>
              <a:t>                          </a:t>
            </a:r>
            <a:r>
              <a:rPr lang="tr-TR" dirty="0" smtClean="0">
                <a:solidFill>
                  <a:srgbClr val="FF0000"/>
                </a:solidFill>
              </a:rPr>
              <a:t>ZEKAT</a:t>
            </a:r>
          </a:p>
          <a:p>
            <a:pPr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chemeClr val="tx2"/>
                </a:solidFill>
              </a:rPr>
              <a:t>Kelime Anlamı                Terim Anlam</a:t>
            </a:r>
          </a:p>
          <a:p>
            <a:pPr>
              <a:buNone/>
            </a:pPr>
            <a:r>
              <a:rPr lang="tr-TR" dirty="0" smtClean="0">
                <a:solidFill>
                  <a:srgbClr val="7030A0"/>
                </a:solidFill>
              </a:rPr>
              <a:t>-</a:t>
            </a:r>
            <a:r>
              <a:rPr lang="tr-TR" dirty="0" smtClean="0">
                <a:solidFill>
                  <a:srgbClr val="FF0000"/>
                </a:solidFill>
              </a:rPr>
              <a:t>Ç</a:t>
            </a:r>
            <a:r>
              <a:rPr lang="tr-TR" dirty="0" smtClean="0"/>
              <a:t>oğalma                           </a:t>
            </a:r>
            <a:r>
              <a:rPr lang="tr-TR" dirty="0" smtClean="0">
                <a:solidFill>
                  <a:srgbClr val="7030A0"/>
                </a:solidFill>
              </a:rPr>
              <a:t>-</a:t>
            </a:r>
            <a:r>
              <a:rPr lang="tr-TR" dirty="0" smtClean="0"/>
              <a:t>Zekat,dinen zengin</a:t>
            </a:r>
          </a:p>
          <a:p>
            <a:pPr>
              <a:buNone/>
            </a:pPr>
            <a:r>
              <a:rPr lang="tr-TR" dirty="0" smtClean="0">
                <a:solidFill>
                  <a:srgbClr val="7030A0"/>
                </a:solidFill>
              </a:rPr>
              <a:t>-</a:t>
            </a:r>
            <a:r>
              <a:rPr lang="tr-TR" dirty="0" smtClean="0">
                <a:solidFill>
                  <a:srgbClr val="FF0000"/>
                </a:solidFill>
              </a:rPr>
              <a:t>A</a:t>
            </a:r>
            <a:r>
              <a:rPr lang="tr-TR" dirty="0" smtClean="0"/>
              <a:t>rtma                               sayılan Müslüman’ın</a:t>
            </a:r>
          </a:p>
          <a:p>
            <a:pPr>
              <a:buNone/>
            </a:pPr>
            <a:r>
              <a:rPr lang="tr-TR" dirty="0" smtClean="0">
                <a:solidFill>
                  <a:srgbClr val="7030A0"/>
                </a:solidFill>
              </a:rPr>
              <a:t>-</a:t>
            </a:r>
            <a:r>
              <a:rPr lang="tr-TR" dirty="0" smtClean="0">
                <a:solidFill>
                  <a:srgbClr val="FF0000"/>
                </a:solidFill>
              </a:rPr>
              <a:t>B</a:t>
            </a:r>
            <a:r>
              <a:rPr lang="tr-TR" dirty="0" smtClean="0"/>
              <a:t>ereket                            yılda 1 kez malının     </a:t>
            </a:r>
          </a:p>
          <a:p>
            <a:pPr>
              <a:buNone/>
            </a:pPr>
            <a:r>
              <a:rPr lang="tr-TR" dirty="0" smtClean="0">
                <a:solidFill>
                  <a:srgbClr val="7030A0"/>
                </a:solidFill>
              </a:rPr>
              <a:t>-</a:t>
            </a:r>
            <a:r>
              <a:rPr lang="tr-TR" dirty="0" smtClean="0">
                <a:solidFill>
                  <a:srgbClr val="FF0000"/>
                </a:solidFill>
              </a:rPr>
              <a:t>A</a:t>
            </a:r>
            <a:r>
              <a:rPr lang="tr-TR" dirty="0" smtClean="0"/>
              <a:t>rınma                            veya parasının belli</a:t>
            </a:r>
          </a:p>
          <a:p>
            <a:pPr>
              <a:buNone/>
            </a:pPr>
            <a:r>
              <a:rPr lang="tr-TR" dirty="0" smtClean="0">
                <a:solidFill>
                  <a:srgbClr val="7030A0"/>
                </a:solidFill>
              </a:rPr>
              <a:t>-</a:t>
            </a:r>
            <a:r>
              <a:rPr lang="tr-TR" dirty="0" smtClean="0">
                <a:solidFill>
                  <a:srgbClr val="FF0000"/>
                </a:solidFill>
              </a:rPr>
              <a:t>T</a:t>
            </a:r>
            <a:r>
              <a:rPr lang="tr-TR" dirty="0" smtClean="0"/>
              <a:t>emizlik                           bir miktarını Allah rızası</a:t>
            </a:r>
          </a:p>
          <a:p>
            <a:pPr>
              <a:buNone/>
            </a:pPr>
            <a:r>
              <a:rPr lang="tr-TR" dirty="0" smtClean="0">
                <a:solidFill>
                  <a:srgbClr val="7030A0"/>
                </a:solidFill>
              </a:rPr>
              <a:t>                    1/40              </a:t>
            </a:r>
            <a:r>
              <a:rPr lang="tr-TR" dirty="0" smtClean="0"/>
              <a:t>için ihtiyaç sahiplerine</a:t>
            </a:r>
          </a:p>
          <a:p>
            <a:pPr>
              <a:buNone/>
            </a:pPr>
            <a:r>
              <a:rPr lang="tr-TR" dirty="0" smtClean="0">
                <a:solidFill>
                  <a:srgbClr val="7030A0"/>
                </a:solidFill>
              </a:rPr>
              <a:t>Verdiğin zekat        Toplam mal            </a:t>
            </a:r>
            <a:r>
              <a:rPr lang="tr-TR" dirty="0" smtClean="0"/>
              <a:t>vermesidir.</a:t>
            </a:r>
            <a:endParaRPr lang="tr-TR" dirty="0" smtClean="0">
              <a:solidFill>
                <a:srgbClr val="7030A0"/>
              </a:solidFill>
            </a:endParaRPr>
          </a:p>
        </p:txBody>
      </p:sp>
      <p:sp>
        <p:nvSpPr>
          <p:cNvPr id="7" name="6 Sağ Ok"/>
          <p:cNvSpPr/>
          <p:nvPr/>
        </p:nvSpPr>
        <p:spPr>
          <a:xfrm rot="8501159">
            <a:off x="3143240" y="2071678"/>
            <a:ext cx="1000132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 rot="2742480">
            <a:off x="5106390" y="1990240"/>
            <a:ext cx="1019962" cy="777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3286116" y="3857628"/>
            <a:ext cx="1500198" cy="142876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6200000" flipH="1">
            <a:off x="3643306" y="4071942"/>
            <a:ext cx="500066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 rot="5400000" flipH="1" flipV="1">
            <a:off x="3893339" y="4036223"/>
            <a:ext cx="500066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 rot="10800000" flipV="1">
            <a:off x="3000364" y="5500702"/>
            <a:ext cx="35719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4000496" y="5500702"/>
            <a:ext cx="42862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Zekat Ve Sadaka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1435608" y="144780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4 Oval"/>
          <p:cNvSpPr/>
          <p:nvPr/>
        </p:nvSpPr>
        <p:spPr>
          <a:xfrm>
            <a:off x="4429124" y="3214686"/>
            <a:ext cx="1643074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Zekat Kimlere Farzdır?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66"/>
                </a:solidFill>
              </a:rPr>
              <a:t>Nisab</a:t>
            </a:r>
            <a:r>
              <a:rPr lang="tr-TR" dirty="0" smtClean="0">
                <a:solidFill>
                  <a:srgbClr val="FF0066"/>
                </a:solidFill>
              </a:rPr>
              <a:t>:</a:t>
            </a:r>
            <a:r>
              <a:rPr lang="tr-TR" dirty="0" smtClean="0"/>
              <a:t>Temel ihtiyaçlar dışında 85 gram altın veya buna dek para ya da mala sahip olmaktır.(Zenginlik Ölçüsü)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chemeClr val="accent2"/>
                </a:solidFill>
              </a:rPr>
              <a:t>NOT:</a:t>
            </a:r>
            <a:r>
              <a:rPr lang="tr-TR" dirty="0" smtClean="0"/>
              <a:t>Bir maldan zekat verilebilmesi için o malın gelir getiren cinsten olması gerekir.Ayrıca bu malların ihtiyaç fazlası olması da şarttır.</a:t>
            </a:r>
            <a:endParaRPr lang="tr-TR" dirty="0" smtClean="0">
              <a:solidFill>
                <a:schemeClr val="accent2"/>
              </a:solidFill>
            </a:endParaRPr>
          </a:p>
          <a:p>
            <a:endParaRPr lang="tr-TR" dirty="0" smtClean="0">
              <a:solidFill>
                <a:srgbClr val="FF0066"/>
              </a:solidFill>
            </a:endParaRPr>
          </a:p>
          <a:p>
            <a:endParaRPr lang="tr-TR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Oturulan Ev</a:t>
            </a:r>
          </a:p>
          <a:p>
            <a:r>
              <a:rPr lang="tr-TR" dirty="0" smtClean="0"/>
              <a:t>Evde Kullanılan Eşyalar</a:t>
            </a:r>
          </a:p>
          <a:p>
            <a:r>
              <a:rPr lang="tr-TR" dirty="0" smtClean="0"/>
              <a:t>Giyilen Elbiseler</a:t>
            </a:r>
          </a:p>
          <a:p>
            <a:r>
              <a:rPr lang="tr-TR" dirty="0" smtClean="0"/>
              <a:t>Binek Olarak Kullanılan Araç</a:t>
            </a:r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        </a:t>
            </a:r>
            <a:r>
              <a:rPr lang="tr-TR" dirty="0" smtClean="0">
                <a:solidFill>
                  <a:srgbClr val="FF0000"/>
                </a:solidFill>
              </a:rPr>
              <a:t>Zekat  Verilmez</a:t>
            </a:r>
            <a:endParaRPr lang="tr-TR" dirty="0"/>
          </a:p>
        </p:txBody>
      </p:sp>
      <p:sp>
        <p:nvSpPr>
          <p:cNvPr id="7" name="6 Aşağı Ok"/>
          <p:cNvSpPr/>
          <p:nvPr/>
        </p:nvSpPr>
        <p:spPr>
          <a:xfrm>
            <a:off x="4143372" y="3786190"/>
            <a:ext cx="857256" cy="114300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Zekat Ve Sadaka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Önemli:</a:t>
            </a:r>
            <a:r>
              <a:rPr lang="tr-TR" dirty="0" smtClean="0"/>
              <a:t>Zekat verirken akraba ve komşulardan ihtiyaç sahibi olanlara öncelik tanınmalıdır.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                                </a:t>
            </a:r>
            <a:r>
              <a:rPr lang="tr-TR" dirty="0" smtClean="0"/>
              <a:t>zekat kimlere     </a:t>
            </a:r>
          </a:p>
          <a:p>
            <a:pPr>
              <a:buNone/>
            </a:pPr>
            <a:r>
              <a:rPr lang="tr-TR" dirty="0" smtClean="0"/>
              <a:t>                                 verilmez?</a:t>
            </a:r>
          </a:p>
          <a:p>
            <a:pPr>
              <a:buNone/>
            </a:pPr>
            <a:r>
              <a:rPr lang="tr-TR" dirty="0" smtClean="0"/>
              <a:t>                 </a:t>
            </a:r>
          </a:p>
        </p:txBody>
      </p:sp>
      <p:sp>
        <p:nvSpPr>
          <p:cNvPr id="4" name="3 Aşağı Ok"/>
          <p:cNvSpPr/>
          <p:nvPr/>
        </p:nvSpPr>
        <p:spPr>
          <a:xfrm>
            <a:off x="4357686" y="3071810"/>
            <a:ext cx="785818" cy="85725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357290" y="4714884"/>
            <a:ext cx="1357322" cy="71438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Dede,nine</a:t>
            </a:r>
            <a:endParaRPr lang="tr-TR" dirty="0"/>
          </a:p>
        </p:txBody>
      </p:sp>
      <p:sp>
        <p:nvSpPr>
          <p:cNvPr id="7" name="6 Dikdörtgen">
            <a:hlinkClick r:id="rId2"/>
          </p:cNvPr>
          <p:cNvSpPr/>
          <p:nvPr/>
        </p:nvSpPr>
        <p:spPr>
          <a:xfrm>
            <a:off x="3000364" y="4714884"/>
            <a:ext cx="1285884" cy="71438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Anne,</a:t>
            </a:r>
          </a:p>
          <a:p>
            <a:pPr algn="ctr"/>
            <a:r>
              <a:rPr lang="tr-TR" dirty="0" smtClean="0"/>
              <a:t>baba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4643438" y="4714884"/>
            <a:ext cx="1071570" cy="71438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E</a:t>
            </a:r>
            <a:r>
              <a:rPr lang="tr-TR" dirty="0" smtClean="0"/>
              <a:t>ş</a:t>
            </a:r>
            <a:endParaRPr lang="tr-TR" dirty="0"/>
          </a:p>
        </p:txBody>
      </p:sp>
      <p:sp>
        <p:nvSpPr>
          <p:cNvPr id="9" name="8 Dikdörtgen"/>
          <p:cNvSpPr/>
          <p:nvPr/>
        </p:nvSpPr>
        <p:spPr>
          <a:xfrm>
            <a:off x="6000760" y="4714884"/>
            <a:ext cx="1143008" cy="7143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Ç</a:t>
            </a:r>
            <a:r>
              <a:rPr lang="tr-TR" dirty="0" smtClean="0"/>
              <a:t>ocuklar</a:t>
            </a:r>
            <a:endParaRPr lang="tr-TR" dirty="0"/>
          </a:p>
        </p:txBody>
      </p:sp>
      <p:sp>
        <p:nvSpPr>
          <p:cNvPr id="10" name="9 Dikdörtgen"/>
          <p:cNvSpPr/>
          <p:nvPr/>
        </p:nvSpPr>
        <p:spPr>
          <a:xfrm>
            <a:off x="7429520" y="4714884"/>
            <a:ext cx="1214446" cy="714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Torunlar</a:t>
            </a:r>
            <a:endParaRPr lang="tr-TR" dirty="0"/>
          </a:p>
        </p:txBody>
      </p:sp>
      <p:sp>
        <p:nvSpPr>
          <p:cNvPr id="11" name="10 Bulut Belirtme Çizgisi"/>
          <p:cNvSpPr/>
          <p:nvPr/>
        </p:nvSpPr>
        <p:spPr>
          <a:xfrm>
            <a:off x="1643042" y="3571876"/>
            <a:ext cx="2357454" cy="785818"/>
          </a:xfrm>
          <a:prstGeom prst="cloud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Bakmakla yükümlüyüm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97</TotalTime>
  <Words>721</Words>
  <PresentationFormat>Ekran Gösterisi (4:3)</PresentationFormat>
  <Paragraphs>136</Paragraphs>
  <Slides>25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Gündönümü</vt:lpstr>
      <vt:lpstr>8.Sınıf Din Kültürü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  <vt:lpstr>Zekat Ve Sadaka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2020-11-26T20:03:49Z</dcterms:created>
  <dcterms:modified xsi:type="dcterms:W3CDTF">2020-11-28T07:59:35Z</dcterms:modified>
  <cp:category>https://www.sorubak.com</cp:category>
</cp:coreProperties>
</file>