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a:t>Asıl başlık stili için tıklatın</a:t>
            </a:r>
            <a:endParaRPr kumimoji="0" lang="en-US"/>
          </a:p>
        </p:txBody>
      </p:sp>
      <p:sp>
        <p:nvSpPr>
          <p:cNvPr id="28" name="27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9F75050-0E15-4C5B-92B0-66D068882F1F}" type="datetimeFigureOut">
              <a:rPr lang="tr-TR" smtClean="0"/>
              <a:pPr/>
              <a:t>12.01.2021</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matematikciler.com/6-sinif-kalansiz-bolunebilme-kurallari/"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matematikciler.com/6-sinif-carpanlar-ve-katla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000100" y="1714488"/>
            <a:ext cx="6772300" cy="3924312"/>
          </a:xfrm>
        </p:spPr>
        <p:txBody>
          <a:bodyPr>
            <a:normAutofit fontScale="85000" lnSpcReduction="10000"/>
          </a:bodyPr>
          <a:lstStyle/>
          <a:p>
            <a:r>
              <a:rPr lang="tr-TR" b="1" dirty="0">
                <a:solidFill>
                  <a:schemeClr val="tx1"/>
                </a:solidFill>
              </a:rPr>
              <a:t>BİR DOĞAL SAYININ ÇARPANLARI (BÖLENLERİ)</a:t>
            </a:r>
          </a:p>
          <a:p>
            <a:r>
              <a:rPr lang="tr-TR" dirty="0">
                <a:solidFill>
                  <a:schemeClr val="tx1"/>
                </a:solidFill>
              </a:rPr>
              <a:t>Her doğal sayı iki doğal sayının çarpımı olarak yazılabilir. Bu iki sayıdan her birine o sayının </a:t>
            </a:r>
            <a:r>
              <a:rPr lang="tr-TR" b="1" dirty="0">
                <a:solidFill>
                  <a:schemeClr val="tx1"/>
                </a:solidFill>
              </a:rPr>
              <a:t>çarpan</a:t>
            </a:r>
            <a:r>
              <a:rPr lang="tr-TR" dirty="0">
                <a:solidFill>
                  <a:schemeClr val="tx1"/>
                </a:solidFill>
              </a:rPr>
              <a:t>ı denir. Bu çarpanlar aynı zamanda o sayıyı kalansız böldüğü için </a:t>
            </a:r>
            <a:r>
              <a:rPr lang="tr-TR" b="1" dirty="0">
                <a:solidFill>
                  <a:schemeClr val="tx1"/>
                </a:solidFill>
              </a:rPr>
              <a:t>bir doğal sayının çarpanları aynı zamanda bölenleridir.</a:t>
            </a:r>
            <a:endParaRPr lang="tr-TR" dirty="0">
              <a:solidFill>
                <a:schemeClr val="tx1"/>
              </a:solidFill>
            </a:endParaRPr>
          </a:p>
          <a:p>
            <a:r>
              <a:rPr lang="tr-TR" dirty="0">
                <a:solidFill>
                  <a:schemeClr val="tx1"/>
                </a:solidFill>
              </a:rPr>
              <a:t>Çarpanları yazarken 1’den başlayarak son yazdığımız çarpanlara eşit olana kadar sırayla gitmek işlemlerinizi kolaylaştırır. Ayrıca </a:t>
            </a:r>
            <a:r>
              <a:rPr lang="tr-TR" b="1" dirty="0">
                <a:solidFill>
                  <a:schemeClr val="tx1"/>
                </a:solidFill>
                <a:hlinkClick r:id="rId2" tooltip="Bölünebilme kuralları konu anlatımı"/>
              </a:rPr>
              <a:t>bölünebilme kuralları</a:t>
            </a:r>
            <a:r>
              <a:rPr lang="tr-TR" dirty="0">
                <a:solidFill>
                  <a:schemeClr val="tx1"/>
                </a:solidFill>
              </a:rPr>
              <a:t> konusunu tekrar ederseniz bu konuda ve sonraki konularda faydasını görürsünüz.</a:t>
            </a:r>
          </a:p>
          <a:p>
            <a:endParaRPr lang="tr-TR" dirty="0"/>
          </a:p>
        </p:txBody>
      </p:sp>
      <p:pic>
        <p:nvPicPr>
          <p:cNvPr id="2" name="Picture 2" descr="C:\Users\a\Desktop\uyto.PNG"/>
          <p:cNvPicPr>
            <a:picLocks noChangeAspect="1" noChangeArrowheads="1"/>
          </p:cNvPicPr>
          <p:nvPr/>
        </p:nvPicPr>
        <p:blipFill>
          <a:blip r:embed="rId3" cstate="print"/>
          <a:srcRect/>
          <a:stretch>
            <a:fillRect/>
          </a:stretch>
        </p:blipFill>
        <p:spPr bwMode="auto">
          <a:xfrm>
            <a:off x="2143108" y="285728"/>
            <a:ext cx="4667261" cy="98583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000108"/>
            <a:ext cx="8229600" cy="4525963"/>
          </a:xfrm>
        </p:spPr>
        <p:txBody>
          <a:bodyPr>
            <a:normAutofit fontScale="92500" lnSpcReduction="20000"/>
          </a:bodyPr>
          <a:lstStyle/>
          <a:p>
            <a:r>
              <a:rPr lang="tr-TR" b="1" dirty="0"/>
              <a:t>2) BÖLEN LİSTESİ (Asal Çarpanlar Algoritması)</a:t>
            </a:r>
          </a:p>
          <a:p>
            <a:r>
              <a:rPr lang="tr-TR" dirty="0"/>
              <a:t>Bölen listesi yani diğer adıyla asal çarpanlar algoritması nedir, nasıl yapılır görelim.</a:t>
            </a:r>
          </a:p>
          <a:p>
            <a:r>
              <a:rPr lang="tr-TR" dirty="0"/>
              <a:t>Sayımızın yanına dikey bir çizgi çekeriz ve en küçük asal sayıdan başlayarak ve tam bölünmediğinde bir sonraki asal sayıya geçerek bölme işlemi yaparız. 1’i elde edince işlemimiz sona erer. Çizginin sağında kalan sayılar sayımızın asal çarpanlarıdır.</a:t>
            </a:r>
          </a:p>
          <a:p>
            <a:r>
              <a:rPr lang="tr-TR" dirty="0"/>
              <a:t>Bölen listesinde çizginin sağındaki asal sayıların çarpımı, çarpanlarına ayırdığımız sayıyı verir. Bir sayıyı bu şekilde yazarsak asal çarpanlarının tabanlarda bulunduğu üslü ifadelerin çarpımı şeklinde yazmış oluruz</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uu.PNG"/>
          <p:cNvPicPr>
            <a:picLocks noGrp="1" noChangeAspect="1"/>
          </p:cNvPicPr>
          <p:nvPr>
            <p:ph idx="1"/>
          </p:nvPr>
        </p:nvPicPr>
        <p:blipFill>
          <a:blip r:embed="rId2" cstate="print"/>
          <a:stretch>
            <a:fillRect/>
          </a:stretch>
        </p:blipFill>
        <p:spPr>
          <a:xfrm>
            <a:off x="428596" y="1142984"/>
            <a:ext cx="2286016" cy="3714776"/>
          </a:xfrm>
        </p:spPr>
      </p:pic>
      <p:sp>
        <p:nvSpPr>
          <p:cNvPr id="5" name="4 Dikdörtgen"/>
          <p:cNvSpPr/>
          <p:nvPr/>
        </p:nvSpPr>
        <p:spPr>
          <a:xfrm>
            <a:off x="3714744" y="1214422"/>
            <a:ext cx="4572000" cy="3693319"/>
          </a:xfrm>
          <a:prstGeom prst="rect">
            <a:avLst/>
          </a:prstGeom>
        </p:spPr>
        <p:txBody>
          <a:bodyPr>
            <a:spAutoFit/>
          </a:bodyPr>
          <a:lstStyle/>
          <a:p>
            <a:r>
              <a:rPr lang="tr-TR" b="1" i="1" dirty="0"/>
              <a:t>ÖRNEK:</a:t>
            </a:r>
            <a:r>
              <a:rPr lang="tr-TR" dirty="0"/>
              <a:t> 36 sayısını bölen listesi ile asal çarpanlarına ayıralım.</a:t>
            </a:r>
          </a:p>
          <a:p>
            <a:r>
              <a:rPr lang="tr-TR" dirty="0"/>
              <a:t>36 sayısını 2’den başlayarak asal sayılara sırayla bölüyoruz.</a:t>
            </a:r>
          </a:p>
          <a:p>
            <a:r>
              <a:rPr lang="tr-TR" dirty="0"/>
              <a:t>1’i elde ettiğimizde çizginin sağ tarafında kalan sayılar 36’nın asal çarpanlarıdır.</a:t>
            </a:r>
          </a:p>
          <a:p>
            <a:r>
              <a:rPr lang="tr-TR" dirty="0"/>
              <a:t>36 sayısının asal çarpanları 2 ve 3’tür.</a:t>
            </a:r>
          </a:p>
          <a:p>
            <a:r>
              <a:rPr lang="tr-TR" dirty="0"/>
              <a:t>Çizginin sağ tarafındaki sayıları çarparak 36 sayısını elde edebiliriz.</a:t>
            </a:r>
          </a:p>
          <a:p>
            <a:r>
              <a:rPr lang="tr-TR" dirty="0"/>
              <a:t>36 sayısının asal çarpanlarının çarpımı şeklinde yazılmış hali 36 = 2</a:t>
            </a:r>
            <a:r>
              <a:rPr lang="tr-TR" baseline="30000" dirty="0"/>
              <a:t>2</a:t>
            </a:r>
            <a:r>
              <a:rPr lang="tr-TR" dirty="0"/>
              <a:t> . 3</a:t>
            </a:r>
            <a:r>
              <a:rPr lang="tr-TR" baseline="30000" dirty="0"/>
              <a:t>2</a:t>
            </a:r>
            <a:r>
              <a:rPr lang="tr-TR" dirty="0"/>
              <a:t> ‘</a:t>
            </a:r>
            <a:r>
              <a:rPr lang="tr-TR" dirty="0" err="1"/>
              <a:t>dir</a:t>
            </a:r>
            <a:r>
              <a:rPr lang="tr-TR" dirty="0"/>
              <a:t>.</a:t>
            </a:r>
          </a:p>
          <a:p>
            <a:r>
              <a:rPr lang="tr-TR" b="1" i="1" dirty="0"/>
              <a:t>SORU:</a:t>
            </a:r>
            <a:r>
              <a:rPr lang="tr-TR" i="1" dirty="0"/>
              <a:t> </a:t>
            </a:r>
            <a:r>
              <a:rPr lang="tr-TR" dirty="0"/>
              <a:t>Aşağıdaki bölen listelerinde verilmeyen A, B ve C sayılarını bulunuz.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Ekran Alıntısı.PNG"/>
          <p:cNvPicPr>
            <a:picLocks noGrp="1" noChangeAspect="1"/>
          </p:cNvPicPr>
          <p:nvPr>
            <p:ph idx="1"/>
          </p:nvPr>
        </p:nvPicPr>
        <p:blipFill>
          <a:blip r:embed="rId2" cstate="print"/>
          <a:stretch>
            <a:fillRect/>
          </a:stretch>
        </p:blipFill>
        <p:spPr>
          <a:xfrm>
            <a:off x="571472" y="357166"/>
            <a:ext cx="7506748" cy="3071834"/>
          </a:xfrm>
        </p:spPr>
      </p:pic>
      <p:sp>
        <p:nvSpPr>
          <p:cNvPr id="5" name="4 Dikdörtgen"/>
          <p:cNvSpPr/>
          <p:nvPr/>
        </p:nvSpPr>
        <p:spPr>
          <a:xfrm>
            <a:off x="0" y="0"/>
            <a:ext cx="2071670" cy="369332"/>
          </a:xfrm>
          <a:prstGeom prst="rect">
            <a:avLst/>
          </a:prstGeom>
        </p:spPr>
        <p:txBody>
          <a:bodyPr wrap="square">
            <a:spAutoFit/>
          </a:bodyPr>
          <a:lstStyle/>
          <a:p>
            <a:r>
              <a:rPr lang="tr-TR" dirty="0"/>
              <a:t>etkinlik</a:t>
            </a:r>
          </a:p>
        </p:txBody>
      </p:sp>
      <p:sp>
        <p:nvSpPr>
          <p:cNvPr id="7" name="6 Dikdörtgen"/>
          <p:cNvSpPr/>
          <p:nvPr/>
        </p:nvSpPr>
        <p:spPr>
          <a:xfrm>
            <a:off x="214282" y="3429000"/>
            <a:ext cx="3429024" cy="3139321"/>
          </a:xfrm>
          <a:prstGeom prst="rect">
            <a:avLst/>
          </a:prstGeom>
        </p:spPr>
        <p:txBody>
          <a:bodyPr wrap="square">
            <a:spAutoFit/>
          </a:bodyPr>
          <a:lstStyle/>
          <a:p>
            <a:r>
              <a:rPr lang="tr-TR" b="1" i="1" dirty="0"/>
              <a:t>ÇÖZÜM:</a:t>
            </a:r>
            <a:r>
              <a:rPr lang="tr-TR" dirty="0"/>
              <a:t> Birinci bölen listesi örneğini birlikte yapalım, kalan bölen listesi örnekleri sizin olsun.</a:t>
            </a:r>
          </a:p>
          <a:p>
            <a:r>
              <a:rPr lang="tr-TR" dirty="0"/>
              <a:t>Bölen listesinde soldaki sayıyı sağındaki sayıya böleriz, çıkan sonucu altına yazarız. Alttan başlayarak</a:t>
            </a:r>
          </a:p>
          <a:p>
            <a:r>
              <a:rPr lang="tr-TR" dirty="0"/>
              <a:t>A : 3 = 5 olacağı için A = 15</a:t>
            </a:r>
          </a:p>
          <a:p>
            <a:r>
              <a:rPr lang="tr-TR" dirty="0"/>
              <a:t>B : 2 = 15 olacağı için B = 30</a:t>
            </a:r>
          </a:p>
          <a:p>
            <a:r>
              <a:rPr lang="tr-TR" dirty="0"/>
              <a:t>C : 2 = 30 olacağı için C = 60 bulunur.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EN KÜÇÜK ORTAK KAT (EKOK)</a:t>
            </a:r>
            <a:br>
              <a:rPr lang="tr-TR" b="1" dirty="0"/>
            </a:br>
            <a:endParaRPr lang="tr-TR" dirty="0"/>
          </a:p>
        </p:txBody>
      </p:sp>
      <p:sp>
        <p:nvSpPr>
          <p:cNvPr id="3" name="2 İçerik Yer Tutucusu"/>
          <p:cNvSpPr>
            <a:spLocks noGrp="1"/>
          </p:cNvSpPr>
          <p:nvPr>
            <p:ph idx="1"/>
          </p:nvPr>
        </p:nvSpPr>
        <p:spPr/>
        <p:txBody>
          <a:bodyPr>
            <a:normAutofit fontScale="55000" lnSpcReduction="20000"/>
          </a:bodyPr>
          <a:lstStyle/>
          <a:p>
            <a:r>
              <a:rPr lang="tr-TR" dirty="0"/>
              <a:t>İki ya da daha fazla doğal sayının ortak katlarının en küçüğüne bu sayıların </a:t>
            </a:r>
            <a:r>
              <a:rPr lang="tr-TR" b="1" dirty="0"/>
              <a:t>en küçük ortak kat</a:t>
            </a:r>
            <a:r>
              <a:rPr lang="tr-TR" dirty="0"/>
              <a:t>ı, kısaca </a:t>
            </a:r>
            <a:r>
              <a:rPr lang="tr-TR" b="1" dirty="0"/>
              <a:t>EKOK</a:t>
            </a:r>
            <a:r>
              <a:rPr lang="tr-TR" dirty="0"/>
              <a:t>‘u denir. </a:t>
            </a:r>
            <a:br>
              <a:rPr lang="tr-TR" dirty="0"/>
            </a:br>
            <a:br>
              <a:rPr lang="tr-TR" dirty="0"/>
            </a:br>
            <a:r>
              <a:rPr lang="tr-TR" dirty="0"/>
              <a:t>a ve b doğal sayılarının en küçük ortak katı </a:t>
            </a:r>
            <a:r>
              <a:rPr lang="tr-TR" b="1" dirty="0"/>
              <a:t>EKOK(a,b)</a:t>
            </a:r>
            <a:r>
              <a:rPr lang="tr-TR" dirty="0"/>
              <a:t> veya </a:t>
            </a:r>
            <a:r>
              <a:rPr lang="tr-TR" b="1" dirty="0"/>
              <a:t>(a,b)</a:t>
            </a:r>
            <a:r>
              <a:rPr lang="tr-TR" b="1" baseline="-25000" dirty="0" err="1"/>
              <a:t>ekok</a:t>
            </a:r>
            <a:r>
              <a:rPr lang="tr-TR" dirty="0"/>
              <a:t> şeklinde gösterilir.</a:t>
            </a:r>
          </a:p>
          <a:p>
            <a:r>
              <a:rPr lang="tr-TR" dirty="0"/>
              <a:t>Şimdi EKOK nedir daha iyi anlayabilmek için bir örnek verelim.</a:t>
            </a:r>
          </a:p>
          <a:p>
            <a:r>
              <a:rPr lang="tr-TR" b="1" dirty="0"/>
              <a:t>ÖRNEK:</a:t>
            </a:r>
            <a:r>
              <a:rPr lang="tr-TR" dirty="0"/>
              <a:t> 6 ve 8 sayılarının en küçük ortak katını adım adım bulalım.</a:t>
            </a:r>
          </a:p>
          <a:p>
            <a:r>
              <a:rPr lang="tr-TR" b="1" dirty="0"/>
              <a:t>► </a:t>
            </a:r>
            <a:r>
              <a:rPr lang="tr-TR" dirty="0"/>
              <a:t> Öncelikle 6 ve 8 sayılarının katlarını yazalım:</a:t>
            </a:r>
          </a:p>
          <a:p>
            <a:r>
              <a:rPr lang="tr-TR" dirty="0"/>
              <a:t>6’nın katları : 6, 12, 18, 24, 30, 36, 42, 48, …</a:t>
            </a:r>
            <a:br>
              <a:rPr lang="tr-TR" dirty="0"/>
            </a:br>
            <a:r>
              <a:rPr lang="tr-TR" dirty="0"/>
              <a:t>8’in katları : 8, 16, 24, 32, 40, 48, 56, 64, …</a:t>
            </a:r>
          </a:p>
          <a:p>
            <a:r>
              <a:rPr lang="tr-TR" b="1" dirty="0"/>
              <a:t>► </a:t>
            </a:r>
            <a:r>
              <a:rPr lang="tr-TR" dirty="0"/>
              <a:t> Şimdi bu katlardan ortak olanlarını işaretleyelim.</a:t>
            </a:r>
          </a:p>
          <a:p>
            <a:r>
              <a:rPr lang="tr-TR" dirty="0"/>
              <a:t>6’nın katları : 6, 12, 18, </a:t>
            </a:r>
            <a:r>
              <a:rPr lang="tr-TR" b="1" dirty="0"/>
              <a:t>24</a:t>
            </a:r>
            <a:r>
              <a:rPr lang="tr-TR" dirty="0"/>
              <a:t>, 30, 36, 42, </a:t>
            </a:r>
            <a:r>
              <a:rPr lang="tr-TR" b="1" dirty="0"/>
              <a:t>48</a:t>
            </a:r>
            <a:r>
              <a:rPr lang="tr-TR" dirty="0"/>
              <a:t>, …</a:t>
            </a:r>
            <a:br>
              <a:rPr lang="tr-TR" dirty="0"/>
            </a:br>
            <a:r>
              <a:rPr lang="tr-TR" dirty="0"/>
              <a:t>8’in katları : 8, 16, </a:t>
            </a:r>
            <a:r>
              <a:rPr lang="tr-TR" b="1" dirty="0"/>
              <a:t>24</a:t>
            </a:r>
            <a:r>
              <a:rPr lang="tr-TR" dirty="0"/>
              <a:t>, 32, 40, </a:t>
            </a:r>
            <a:r>
              <a:rPr lang="tr-TR" b="1" dirty="0"/>
              <a:t>48</a:t>
            </a:r>
            <a:r>
              <a:rPr lang="tr-TR" dirty="0"/>
              <a:t>, 56, 64, …</a:t>
            </a:r>
          </a:p>
          <a:p>
            <a:r>
              <a:rPr lang="tr-TR" b="1" dirty="0"/>
              <a:t>► </a:t>
            </a:r>
            <a:r>
              <a:rPr lang="tr-TR" dirty="0"/>
              <a:t> Bu ortak katlardan en küçüğü </a:t>
            </a:r>
            <a:r>
              <a:rPr lang="tr-TR" dirty="0" err="1"/>
              <a:t>EKOK’tur</a:t>
            </a:r>
            <a:r>
              <a:rPr lang="tr-TR" dirty="0"/>
              <a:t>.</a:t>
            </a:r>
          </a:p>
          <a:p>
            <a:r>
              <a:rPr lang="tr-TR" dirty="0"/>
              <a:t>Ortak katlar: </a:t>
            </a:r>
            <a:r>
              <a:rPr lang="tr-TR" b="1" dirty="0"/>
              <a:t>24</a:t>
            </a:r>
            <a:r>
              <a:rPr lang="tr-TR" dirty="0"/>
              <a:t>, 48, ….</a:t>
            </a:r>
            <a:br>
              <a:rPr lang="tr-TR" dirty="0"/>
            </a:br>
            <a:r>
              <a:rPr lang="tr-TR" dirty="0"/>
              <a:t>EKOK (6,8) = 24 veya (6,8)</a:t>
            </a:r>
            <a:r>
              <a:rPr lang="tr-TR" baseline="-25000" dirty="0" err="1"/>
              <a:t>ekok</a:t>
            </a:r>
            <a:r>
              <a:rPr lang="tr-TR" dirty="0"/>
              <a:t> = 24 şeklinde gösteririz.</a:t>
            </a:r>
          </a:p>
          <a:p>
            <a:r>
              <a:rPr lang="tr-TR" b="1" dirty="0"/>
              <a:t>► EKOK</a:t>
            </a:r>
            <a:r>
              <a:rPr lang="tr-TR" dirty="0"/>
              <a:t>‘un adı üstünde: </a:t>
            </a:r>
            <a:r>
              <a:rPr lang="tr-TR" b="1" dirty="0"/>
              <a:t>En Küçük Ortak Kat </a:t>
            </a:r>
            <a:endParaRPr lang="tr-TR" dirty="0"/>
          </a:p>
          <a:p>
            <a:r>
              <a:rPr lang="tr-TR" dirty="0"/>
              <a:t>Yani sayıların </a:t>
            </a:r>
            <a:r>
              <a:rPr lang="tr-TR" b="1" dirty="0"/>
              <a:t>kat</a:t>
            </a:r>
            <a:r>
              <a:rPr lang="tr-TR" dirty="0"/>
              <a:t>larını bulacağız, </a:t>
            </a:r>
            <a:r>
              <a:rPr lang="tr-TR" b="1" dirty="0"/>
              <a:t>ortak</a:t>
            </a:r>
            <a:r>
              <a:rPr lang="tr-TR" dirty="0"/>
              <a:t> olanlarını bulacağız, bunlardan </a:t>
            </a:r>
            <a:r>
              <a:rPr lang="tr-TR" b="1" dirty="0"/>
              <a:t>en küçük</a:t>
            </a:r>
            <a:r>
              <a:rPr lang="tr-TR" dirty="0"/>
              <a:t> olanı </a:t>
            </a:r>
            <a:r>
              <a:rPr lang="tr-TR" dirty="0" err="1"/>
              <a:t>ekok’tur</a:t>
            </a:r>
            <a:r>
              <a:rPr lang="tr-TR" dirty="0"/>
              <a:t>.</a:t>
            </a:r>
          </a:p>
          <a:p>
            <a:r>
              <a:rPr lang="tr-TR" dirty="0"/>
              <a:t>Şimdi EKOK kısa yoldan nasıl hesaplanır öğrenelim.</a:t>
            </a:r>
          </a:p>
          <a:p>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1071546"/>
            <a:ext cx="8229600" cy="4525963"/>
          </a:xfrm>
        </p:spPr>
        <p:txBody>
          <a:bodyPr>
            <a:normAutofit fontScale="92500" lnSpcReduction="20000"/>
          </a:bodyPr>
          <a:lstStyle/>
          <a:p>
            <a:r>
              <a:rPr lang="tr-TR" b="1" dirty="0"/>
              <a:t>EKOK NASIL BULUNUR?</a:t>
            </a:r>
          </a:p>
          <a:p>
            <a:r>
              <a:rPr lang="tr-TR" b="1" dirty="0"/>
              <a:t>EKOK BULMA:</a:t>
            </a:r>
            <a:r>
              <a:rPr lang="tr-TR" dirty="0"/>
              <a:t> İki sayı yan yana yazılarak bölen listesi yapılır. En küçük asal sayıdan başlayarak devam edilir. İki sayı da bölünmüyorsa bir büyük asal sayıya geçilir. İki sayı da 1 olana kadar işleme devam edilir.</a:t>
            </a:r>
          </a:p>
          <a:p>
            <a:r>
              <a:rPr lang="tr-TR" dirty="0"/>
              <a:t>Aşağıdaki örneği incelersek 15 ve 20’yi önce en küçük asal sayı olan 2’ye böleriz. 15 bölünmez ancak 20 bölünür. Daha sonra tekrar 2’ye böleriz. 15 bölünmese de 10 bölünür. Daha sonra işleme bu şekilde devam ederiz. İki sayı da 1 olunca işlemimiz biter. </a:t>
            </a:r>
            <a:r>
              <a:rPr lang="tr-TR" u="sng" dirty="0"/>
              <a:t>Çizginin sağında yazan sayıların çarpımı bu iki sayının en küçük ortak katı yani </a:t>
            </a:r>
            <a:r>
              <a:rPr lang="tr-TR" u="sng" dirty="0" err="1"/>
              <a:t>ekokudur</a:t>
            </a:r>
            <a:r>
              <a:rPr lang="tr-TR" dirty="0"/>
              <a:t>.</a:t>
            </a:r>
          </a:p>
          <a:p>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ekok.PNG"/>
          <p:cNvPicPr>
            <a:picLocks noGrp="1" noChangeAspect="1"/>
          </p:cNvPicPr>
          <p:nvPr>
            <p:ph idx="1"/>
          </p:nvPr>
        </p:nvPicPr>
        <p:blipFill>
          <a:blip r:embed="rId2" cstate="print"/>
          <a:stretch>
            <a:fillRect/>
          </a:stretch>
        </p:blipFill>
        <p:spPr>
          <a:xfrm>
            <a:off x="571472" y="1357298"/>
            <a:ext cx="7858180" cy="4258728"/>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500042"/>
            <a:ext cx="8401080" cy="6072230"/>
          </a:xfrm>
        </p:spPr>
        <p:txBody>
          <a:bodyPr>
            <a:normAutofit fontScale="70000" lnSpcReduction="20000"/>
          </a:bodyPr>
          <a:lstStyle/>
          <a:p>
            <a:r>
              <a:rPr lang="tr-TR" b="1" dirty="0"/>
              <a:t>EN BÜYÜK ORTAK BÖLEN (EBOB)</a:t>
            </a:r>
          </a:p>
          <a:p>
            <a:r>
              <a:rPr lang="tr-TR" dirty="0"/>
              <a:t>İki ya da daha fazla doğal sayının ortak bölenlerinin en büyüğüne bu sayıların </a:t>
            </a:r>
            <a:r>
              <a:rPr lang="tr-TR" b="1" dirty="0"/>
              <a:t>en büyük ortak bölen</a:t>
            </a:r>
            <a:r>
              <a:rPr lang="tr-TR" dirty="0"/>
              <a:t>i, kısaca </a:t>
            </a:r>
            <a:r>
              <a:rPr lang="tr-TR" b="1" dirty="0"/>
              <a:t>EBOB</a:t>
            </a:r>
            <a:r>
              <a:rPr lang="tr-TR" dirty="0"/>
              <a:t>‘u denir.</a:t>
            </a:r>
            <a:br>
              <a:rPr lang="tr-TR" dirty="0"/>
            </a:br>
            <a:br>
              <a:rPr lang="tr-TR" dirty="0"/>
            </a:br>
            <a:r>
              <a:rPr lang="tr-TR" dirty="0"/>
              <a:t>a ve b doğal sayılarının en büyük ortak böleni</a:t>
            </a:r>
            <a:r>
              <a:rPr lang="tr-TR" b="1" dirty="0"/>
              <a:t> EBOB(a,b)</a:t>
            </a:r>
            <a:r>
              <a:rPr lang="tr-TR" dirty="0"/>
              <a:t> veya </a:t>
            </a:r>
            <a:r>
              <a:rPr lang="tr-TR" b="1" dirty="0"/>
              <a:t>(a,b)</a:t>
            </a:r>
            <a:r>
              <a:rPr lang="tr-TR" b="1" baseline="-25000" dirty="0" err="1"/>
              <a:t>ebob</a:t>
            </a:r>
            <a:r>
              <a:rPr lang="tr-TR" dirty="0"/>
              <a:t> şeklinde gösterilir.</a:t>
            </a:r>
          </a:p>
          <a:p>
            <a:r>
              <a:rPr lang="tr-TR" dirty="0"/>
              <a:t>Şimdi EBOB nedir daha iyi anlayabilmek için bir örnek verelim.</a:t>
            </a:r>
          </a:p>
          <a:p>
            <a:r>
              <a:rPr lang="tr-TR" b="1" dirty="0"/>
              <a:t>ÖRNEK: </a:t>
            </a:r>
            <a:r>
              <a:rPr lang="tr-TR" dirty="0"/>
              <a:t>18 ve 24 sayılarının en büyük ortak bölenini adım adım bulalım.</a:t>
            </a:r>
          </a:p>
          <a:p>
            <a:r>
              <a:rPr lang="tr-TR" b="1" dirty="0"/>
              <a:t>►</a:t>
            </a:r>
            <a:r>
              <a:rPr lang="tr-TR" dirty="0"/>
              <a:t> Öncelikle 18 ve 24 sayılarının bölenlerini yazalım:</a:t>
            </a:r>
          </a:p>
          <a:p>
            <a:r>
              <a:rPr lang="tr-TR" dirty="0"/>
              <a:t>18’in bölenleri : 1, 2, 3, 6, 9, 18</a:t>
            </a:r>
            <a:br>
              <a:rPr lang="tr-TR" dirty="0"/>
            </a:br>
            <a:r>
              <a:rPr lang="tr-TR" dirty="0"/>
              <a:t>24’ün bölenleri : 1, 2, 3, 4, 6, 8, 12, 24</a:t>
            </a:r>
          </a:p>
          <a:p>
            <a:r>
              <a:rPr lang="tr-TR" b="1" dirty="0"/>
              <a:t>►</a:t>
            </a:r>
            <a:r>
              <a:rPr lang="tr-TR" dirty="0"/>
              <a:t> Şimdi bu bölenlerden ortak olanlarını işaretleyelim.</a:t>
            </a:r>
          </a:p>
          <a:p>
            <a:r>
              <a:rPr lang="tr-TR" dirty="0"/>
              <a:t>18’in bölenleri : </a:t>
            </a:r>
            <a:r>
              <a:rPr lang="tr-TR" b="1" dirty="0"/>
              <a:t>1</a:t>
            </a:r>
            <a:r>
              <a:rPr lang="tr-TR" dirty="0"/>
              <a:t>, </a:t>
            </a:r>
            <a:r>
              <a:rPr lang="tr-TR" b="1" dirty="0"/>
              <a:t>2</a:t>
            </a:r>
            <a:r>
              <a:rPr lang="tr-TR" dirty="0"/>
              <a:t>, </a:t>
            </a:r>
            <a:r>
              <a:rPr lang="tr-TR" b="1" dirty="0"/>
              <a:t>3</a:t>
            </a:r>
            <a:r>
              <a:rPr lang="tr-TR" dirty="0"/>
              <a:t>, </a:t>
            </a:r>
            <a:r>
              <a:rPr lang="tr-TR" b="1" dirty="0"/>
              <a:t>6</a:t>
            </a:r>
            <a:r>
              <a:rPr lang="tr-TR" dirty="0"/>
              <a:t>, 9, 18</a:t>
            </a:r>
            <a:br>
              <a:rPr lang="tr-TR" dirty="0"/>
            </a:br>
            <a:r>
              <a:rPr lang="tr-TR" dirty="0"/>
              <a:t>24’ün bölenleri : </a:t>
            </a:r>
            <a:r>
              <a:rPr lang="tr-TR" b="1" dirty="0"/>
              <a:t>1</a:t>
            </a:r>
            <a:r>
              <a:rPr lang="tr-TR" dirty="0"/>
              <a:t>, </a:t>
            </a:r>
            <a:r>
              <a:rPr lang="tr-TR" b="1" dirty="0"/>
              <a:t>2,</a:t>
            </a:r>
            <a:r>
              <a:rPr lang="tr-TR" dirty="0"/>
              <a:t> </a:t>
            </a:r>
            <a:r>
              <a:rPr lang="tr-TR" b="1" dirty="0"/>
              <a:t>3</a:t>
            </a:r>
            <a:r>
              <a:rPr lang="tr-TR" dirty="0"/>
              <a:t>, 4, </a:t>
            </a:r>
            <a:r>
              <a:rPr lang="tr-TR" b="1" dirty="0"/>
              <a:t>6</a:t>
            </a:r>
            <a:r>
              <a:rPr lang="tr-TR" dirty="0"/>
              <a:t>, 8, 12, 24.</a:t>
            </a:r>
          </a:p>
          <a:p>
            <a:r>
              <a:rPr lang="tr-TR" b="1" dirty="0"/>
              <a:t>►</a:t>
            </a:r>
            <a:r>
              <a:rPr lang="tr-TR" dirty="0"/>
              <a:t> Bu ortak bölenlerin en büyüğü </a:t>
            </a:r>
            <a:r>
              <a:rPr lang="tr-TR" dirty="0" err="1"/>
              <a:t>EBOB’tur</a:t>
            </a:r>
            <a:r>
              <a:rPr lang="tr-TR" dirty="0"/>
              <a:t>.</a:t>
            </a:r>
          </a:p>
          <a:p>
            <a:r>
              <a:rPr lang="tr-TR" dirty="0"/>
              <a:t>Ortak bölenler: 1, 2, 3,</a:t>
            </a:r>
            <a:r>
              <a:rPr lang="tr-TR" b="1" dirty="0"/>
              <a:t> 6</a:t>
            </a:r>
            <a:br>
              <a:rPr lang="tr-TR" dirty="0"/>
            </a:br>
            <a:r>
              <a:rPr lang="tr-TR" dirty="0"/>
              <a:t>EBOB (18,24) = 6 veya (18,24)</a:t>
            </a:r>
            <a:r>
              <a:rPr lang="tr-TR" baseline="-25000" dirty="0" err="1"/>
              <a:t>ebob</a:t>
            </a:r>
            <a:r>
              <a:rPr lang="tr-TR" dirty="0"/>
              <a:t> = 6 şeklinde gösteririz.</a:t>
            </a:r>
          </a:p>
          <a:p>
            <a:r>
              <a:rPr lang="tr-TR" b="1" dirty="0"/>
              <a:t>► EBOB</a:t>
            </a:r>
            <a:r>
              <a:rPr lang="tr-TR" dirty="0"/>
              <a:t>‘un adı üstünde: </a:t>
            </a:r>
            <a:r>
              <a:rPr lang="tr-TR" b="1" dirty="0"/>
              <a:t>En Büyük Ortak Bölen </a:t>
            </a:r>
            <a:endParaRPr lang="tr-TR" dirty="0"/>
          </a:p>
          <a:p>
            <a:r>
              <a:rPr lang="tr-TR" dirty="0"/>
              <a:t>Yani sayıların </a:t>
            </a:r>
            <a:r>
              <a:rPr lang="tr-TR" b="1" dirty="0"/>
              <a:t>bölen</a:t>
            </a:r>
            <a:r>
              <a:rPr lang="tr-TR" dirty="0"/>
              <a:t>lerini bulacağız, </a:t>
            </a:r>
            <a:r>
              <a:rPr lang="tr-TR" b="1" dirty="0"/>
              <a:t>ortak</a:t>
            </a:r>
            <a:r>
              <a:rPr lang="tr-TR" dirty="0"/>
              <a:t> olanlarını bulacağız, bunlardan </a:t>
            </a:r>
            <a:r>
              <a:rPr lang="tr-TR" b="1" dirty="0"/>
              <a:t>en büyük</a:t>
            </a:r>
            <a:r>
              <a:rPr lang="tr-TR" dirty="0"/>
              <a:t> olanı </a:t>
            </a:r>
            <a:r>
              <a:rPr lang="tr-TR" dirty="0" err="1"/>
              <a:t>ebob’tur</a:t>
            </a:r>
            <a:r>
              <a:rPr lang="tr-TR" dirty="0"/>
              <a:t>.</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20000"/>
          </a:bodyPr>
          <a:lstStyle/>
          <a:p>
            <a:r>
              <a:rPr lang="tr-TR" b="1" dirty="0"/>
              <a:t>EBOB NASIL BULUNUR?</a:t>
            </a:r>
          </a:p>
          <a:p>
            <a:r>
              <a:rPr lang="tr-TR" b="1" dirty="0"/>
              <a:t>EBOB BULMA:</a:t>
            </a:r>
            <a:r>
              <a:rPr lang="tr-TR" dirty="0"/>
              <a:t> İki sayıyı yan yana yazarak bölen listesi yaparız. En küçük asal sayıdan başlayarak devam ederiz. İki sayı da bölünmüyorsa bir büyük asal sayıya geçilir. İki sayı da 1 olana kadar işleme devam edilir. Ancak burada önemli olan </a:t>
            </a:r>
            <a:r>
              <a:rPr lang="tr-TR" u="sng" dirty="0"/>
              <a:t>her iki sayıyı da bölen sayıları işaretlememiz gerektiğidir</a:t>
            </a:r>
            <a:r>
              <a:rPr lang="tr-TR" dirty="0"/>
              <a:t>.</a:t>
            </a:r>
          </a:p>
          <a:p>
            <a:r>
              <a:rPr lang="tr-TR" dirty="0"/>
              <a:t>Aşağıdaki örneği incelersek 24 ve 32’yi önce en küçük asal sayı olan 2’ye böleriz. İkisini de böldüğü için 2’yi işaretleriz. Sonra benzer şekilde devam ederiz. Her iki sayı da 1 olunca işlemimiz biter ve </a:t>
            </a:r>
            <a:r>
              <a:rPr lang="tr-TR" u="sng" dirty="0"/>
              <a:t>işaretli sayıların çarpımı bu sayıların en büyük ortak böleni yani </a:t>
            </a:r>
            <a:r>
              <a:rPr lang="tr-TR" u="sng" dirty="0" err="1"/>
              <a:t>ebobudur</a:t>
            </a:r>
            <a:r>
              <a:rPr lang="tr-TR" dirty="0"/>
              <a:t>.</a:t>
            </a:r>
          </a:p>
          <a:p>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ebıb.PNG"/>
          <p:cNvPicPr>
            <a:picLocks noGrp="1" noChangeAspect="1"/>
          </p:cNvPicPr>
          <p:nvPr>
            <p:ph idx="1"/>
          </p:nvPr>
        </p:nvPicPr>
        <p:blipFill>
          <a:blip r:embed="rId2" cstate="print"/>
          <a:stretch>
            <a:fillRect/>
          </a:stretch>
        </p:blipFill>
        <p:spPr>
          <a:xfrm>
            <a:off x="214282" y="857232"/>
            <a:ext cx="8429652" cy="4900634"/>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EBOB-EKOK İLE İLGİLİ NOTLAR</a:t>
            </a:r>
            <a:br>
              <a:rPr lang="tr-TR" b="1" dirty="0"/>
            </a:br>
            <a:endParaRPr lang="tr-TR" dirty="0"/>
          </a:p>
        </p:txBody>
      </p:sp>
      <p:sp>
        <p:nvSpPr>
          <p:cNvPr id="3" name="2 İçerik Yer Tutucusu"/>
          <p:cNvSpPr>
            <a:spLocks noGrp="1"/>
          </p:cNvSpPr>
          <p:nvPr>
            <p:ph idx="1"/>
          </p:nvPr>
        </p:nvSpPr>
        <p:spPr/>
        <p:txBody>
          <a:bodyPr>
            <a:normAutofit fontScale="77500" lnSpcReduction="20000"/>
          </a:bodyPr>
          <a:lstStyle/>
          <a:p>
            <a:r>
              <a:rPr lang="tr-TR" dirty="0"/>
              <a:t>İki sayının çarpımı, </a:t>
            </a:r>
            <a:r>
              <a:rPr lang="tr-TR" dirty="0" err="1"/>
              <a:t>EBOB’ları</a:t>
            </a:r>
            <a:r>
              <a:rPr lang="tr-TR" dirty="0"/>
              <a:t> ile </a:t>
            </a:r>
            <a:r>
              <a:rPr lang="tr-TR" dirty="0" err="1"/>
              <a:t>EKOK’larının</a:t>
            </a:r>
            <a:r>
              <a:rPr lang="tr-TR" dirty="0"/>
              <a:t> çarpımına eşittir.</a:t>
            </a:r>
          </a:p>
          <a:p>
            <a:r>
              <a:rPr lang="tr-TR" b="1" dirty="0"/>
              <a:t>ÖRNEK:</a:t>
            </a:r>
            <a:r>
              <a:rPr lang="tr-TR" dirty="0"/>
              <a:t> 6 ve 8 sayılarını inceleyelim:</a:t>
            </a:r>
          </a:p>
          <a:p>
            <a:r>
              <a:rPr lang="tr-TR" dirty="0"/>
              <a:t>EBOB (6,8) = 2</a:t>
            </a:r>
            <a:br>
              <a:rPr lang="tr-TR" dirty="0"/>
            </a:br>
            <a:r>
              <a:rPr lang="tr-TR" dirty="0"/>
              <a:t>EKOK (6,8) = 24</a:t>
            </a:r>
          </a:p>
          <a:p>
            <a:r>
              <a:rPr lang="tr-TR" dirty="0"/>
              <a:t>Bu iki sayının çarpımı : 6 . 8 = 48</a:t>
            </a:r>
            <a:br>
              <a:rPr lang="tr-TR" dirty="0"/>
            </a:br>
            <a:r>
              <a:rPr lang="tr-TR" dirty="0"/>
              <a:t>EBOB (6,8) . EKOK (6,8) : 2 . 24 = 48</a:t>
            </a:r>
          </a:p>
          <a:p>
            <a:r>
              <a:rPr lang="tr-TR" dirty="0"/>
              <a:t>Biri diğerinin katı olan sayıların </a:t>
            </a:r>
            <a:r>
              <a:rPr lang="tr-TR" dirty="0" err="1"/>
              <a:t>EBOB’ları</a:t>
            </a:r>
            <a:r>
              <a:rPr lang="tr-TR" dirty="0"/>
              <a:t> küçük sayıya, </a:t>
            </a:r>
            <a:r>
              <a:rPr lang="tr-TR" dirty="0" err="1"/>
              <a:t>EKOK’ları</a:t>
            </a:r>
            <a:r>
              <a:rPr lang="tr-TR" dirty="0"/>
              <a:t> büyük sayıya eşittir.</a:t>
            </a:r>
          </a:p>
          <a:p>
            <a:r>
              <a:rPr lang="tr-TR" b="1" dirty="0"/>
              <a:t>ÖRNEK:</a:t>
            </a:r>
            <a:r>
              <a:rPr lang="tr-TR" dirty="0"/>
              <a:t> 6 ve 12 sayılarını inceleyelim:</a:t>
            </a:r>
          </a:p>
          <a:p>
            <a:r>
              <a:rPr lang="tr-TR" dirty="0"/>
              <a:t>EBOB (6,12) = 6</a:t>
            </a:r>
            <a:br>
              <a:rPr lang="tr-TR" dirty="0"/>
            </a:br>
            <a:r>
              <a:rPr lang="tr-TR" dirty="0"/>
              <a:t>EKOK (6,12) = 12</a:t>
            </a:r>
          </a:p>
          <a:p>
            <a:r>
              <a:rPr lang="tr-TR" dirty="0"/>
              <a:t>EBOB sayılardan büyük olamaz, EKOK sayılardan küçük olamaz.</a:t>
            </a:r>
          </a:p>
          <a:p>
            <a:r>
              <a:rPr lang="tr-TR" dirty="0"/>
              <a:t>EKOK ≥ SAYILAR ≥ EBOB</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1000108"/>
            <a:ext cx="8229600" cy="4525963"/>
          </a:xfrm>
        </p:spPr>
        <p:txBody>
          <a:bodyPr>
            <a:normAutofit fontScale="77500" lnSpcReduction="20000"/>
          </a:bodyPr>
          <a:lstStyle/>
          <a:p>
            <a:r>
              <a:rPr lang="tr-TR" b="1" i="1" dirty="0"/>
              <a:t>ÖRNEK:</a:t>
            </a:r>
            <a:r>
              <a:rPr lang="tr-TR" dirty="0"/>
              <a:t> 24 sayısının pozitif çarpanlarını (kalansız bölenlerini) bulalım.</a:t>
            </a:r>
          </a:p>
          <a:p>
            <a:r>
              <a:rPr lang="tr-TR" dirty="0"/>
              <a:t>24’ü iki sayının çarpımı şeklinde yazalım. Aşağıdaki gibi sonuçlar elde ederiz.</a:t>
            </a:r>
          </a:p>
          <a:p>
            <a:r>
              <a:rPr lang="tr-TR" dirty="0"/>
              <a:t>24 = 1 x 24</a:t>
            </a:r>
          </a:p>
          <a:p>
            <a:r>
              <a:rPr lang="tr-TR" dirty="0"/>
              <a:t>24 = 2 x 12</a:t>
            </a:r>
          </a:p>
          <a:p>
            <a:r>
              <a:rPr lang="tr-TR" dirty="0"/>
              <a:t>24 = 3 x 8</a:t>
            </a:r>
          </a:p>
          <a:p>
            <a:r>
              <a:rPr lang="tr-TR" dirty="0"/>
              <a:t>24 = 4 x 6</a:t>
            </a:r>
          </a:p>
          <a:p>
            <a:r>
              <a:rPr lang="tr-TR" dirty="0"/>
              <a:t>24 = 6 x 4 Bir üstte aynısını yazmıştık, bu yüzden işlemimiz bitti.</a:t>
            </a:r>
          </a:p>
          <a:p>
            <a:r>
              <a:rPr lang="tr-TR" dirty="0"/>
              <a:t>Buna göre yukarıda yazdığımız sayılar 24’ün çarpanlarıdır. Bu çarpanlar aynı zamanda 24’ün kalansız bölenleridir.</a:t>
            </a:r>
          </a:p>
          <a:p>
            <a:r>
              <a:rPr lang="tr-TR" b="1" dirty="0"/>
              <a:t>24’ün Pozitif Çarpanları / Bölenleri =</a:t>
            </a:r>
            <a:r>
              <a:rPr lang="tr-TR" dirty="0"/>
              <a:t> 1, 2, 3, 4, 6, 8, 12, 24</a:t>
            </a:r>
          </a:p>
          <a:p>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EBOB – EKOK PROBLEMLERİ</a:t>
            </a:r>
            <a:br>
              <a:rPr lang="tr-TR" b="1" dirty="0"/>
            </a:br>
            <a:endParaRPr lang="tr-TR" dirty="0"/>
          </a:p>
        </p:txBody>
      </p:sp>
      <p:sp>
        <p:nvSpPr>
          <p:cNvPr id="3" name="2 İçerik Yer Tutucusu"/>
          <p:cNvSpPr>
            <a:spLocks noGrp="1"/>
          </p:cNvSpPr>
          <p:nvPr>
            <p:ph idx="1"/>
          </p:nvPr>
        </p:nvSpPr>
        <p:spPr>
          <a:xfrm>
            <a:off x="0" y="1428736"/>
            <a:ext cx="9144000" cy="5214974"/>
          </a:xfrm>
        </p:spPr>
        <p:txBody>
          <a:bodyPr>
            <a:normAutofit fontScale="70000" lnSpcReduction="20000"/>
          </a:bodyPr>
          <a:lstStyle/>
          <a:p>
            <a:r>
              <a:rPr lang="tr-TR" b="1" dirty="0"/>
              <a:t>EBOB Problemleri</a:t>
            </a:r>
          </a:p>
          <a:p>
            <a:r>
              <a:rPr lang="tr-TR" dirty="0"/>
              <a:t>İki veya daha fazla çokluğun ortak bölenlerinin en büyüğüdür. Doğal olarak sorularda bütünü parçalamamızı istiyorsa </a:t>
            </a:r>
            <a:r>
              <a:rPr lang="tr-TR" dirty="0" err="1"/>
              <a:t>ebob</a:t>
            </a:r>
            <a:r>
              <a:rPr lang="tr-TR" dirty="0"/>
              <a:t> kullanma ihtimalimiz yüksek.</a:t>
            </a:r>
          </a:p>
          <a:p>
            <a:r>
              <a:rPr lang="tr-TR" b="1" dirty="0"/>
              <a:t>EBOB SORULARI </a:t>
            </a:r>
            <a:r>
              <a:rPr lang="tr-TR" b="1" u="sng" dirty="0"/>
              <a:t>GENELDE</a:t>
            </a:r>
            <a:r>
              <a:rPr lang="tr-TR" b="1" dirty="0"/>
              <a:t> ŞÖYLEDİR:</a:t>
            </a:r>
            <a:endParaRPr lang="tr-TR" dirty="0"/>
          </a:p>
          <a:p>
            <a:r>
              <a:rPr lang="tr-TR" dirty="0"/>
              <a:t>Bidonlarda, varillerde, şişelerde, çuvallarda, kaplarda bulunan malzemeler daha küçük başka kaplara aktarılıyorsa,</a:t>
            </a:r>
          </a:p>
          <a:p>
            <a:r>
              <a:rPr lang="tr-TR" dirty="0"/>
              <a:t>Tarlanın etrafına eşit aralıklarla ağaç veya direk dikiliyorsa,</a:t>
            </a:r>
          </a:p>
          <a:p>
            <a:r>
              <a:rPr lang="tr-TR" dirty="0"/>
              <a:t>İnsanlardan oluşan gruplar için kaç uçak, otobüs, araba veya oda gerekir diye soruluyorsa,</a:t>
            </a:r>
          </a:p>
          <a:p>
            <a:r>
              <a:rPr lang="tr-TR" dirty="0"/>
              <a:t>Dikdörtgenler prizması şeklindeki odanın, kutunun, deponun içine kaç küp sığar diye soruluyorsa,</a:t>
            </a:r>
          </a:p>
          <a:p>
            <a:r>
              <a:rPr lang="tr-TR" dirty="0"/>
              <a:t>Kumaşlar, bezler, demir çubuklar parçalara ayrılacaksa,</a:t>
            </a:r>
          </a:p>
          <a:p>
            <a:r>
              <a:rPr lang="tr-TR" dirty="0"/>
              <a:t>Dikdörtgen şeklindeki kartondan küçük kare kartonlar elde ediliyorsa </a:t>
            </a:r>
            <a:r>
              <a:rPr lang="tr-TR" dirty="0" err="1"/>
              <a:t>ebob</a:t>
            </a:r>
            <a:r>
              <a:rPr lang="tr-TR" dirty="0"/>
              <a:t> kullanılır.</a:t>
            </a:r>
          </a:p>
          <a:p>
            <a:r>
              <a:rPr lang="tr-TR" b="1" dirty="0"/>
              <a:t>ÖRNEK:</a:t>
            </a:r>
            <a:r>
              <a:rPr lang="tr-TR" dirty="0"/>
              <a:t> 80 cm ve 120 cm uzunluğunda iki demir çubuk, boyları birbirine eşit parçalara ayrılacaktır. Bir parçanın uzunluğu en fazla kaç cm olur?</a:t>
            </a:r>
          </a:p>
          <a:p>
            <a:r>
              <a:rPr lang="tr-TR" dirty="0"/>
              <a:t>EBOB (80, 120) = 2.2.2.5 = 40 cm</a:t>
            </a:r>
          </a:p>
          <a:p>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340369"/>
          </a:xfrm>
        </p:spPr>
        <p:txBody>
          <a:bodyPr>
            <a:normAutofit fontScale="70000" lnSpcReduction="20000"/>
          </a:bodyPr>
          <a:lstStyle/>
          <a:p>
            <a:r>
              <a:rPr lang="tr-TR" b="1" dirty="0"/>
              <a:t>EKOK Problemleri</a:t>
            </a:r>
          </a:p>
          <a:p>
            <a:r>
              <a:rPr lang="tr-TR" dirty="0"/>
              <a:t>İki veya daha fazla çokluğu ortak katlarının en küçüğüdür.  Doğal olarak sorularda parçalardan bütüne gitmemiz istiyorsa </a:t>
            </a:r>
            <a:r>
              <a:rPr lang="tr-TR" dirty="0" err="1"/>
              <a:t>ekok</a:t>
            </a:r>
            <a:r>
              <a:rPr lang="tr-TR" dirty="0"/>
              <a:t> kullanma ihtimalimiz yüksek.</a:t>
            </a:r>
          </a:p>
          <a:p>
            <a:r>
              <a:rPr lang="tr-TR" b="1" dirty="0"/>
              <a:t>EKOK SORULARI </a:t>
            </a:r>
            <a:r>
              <a:rPr lang="tr-TR" b="1" u="sng" dirty="0"/>
              <a:t>GENELDE</a:t>
            </a:r>
            <a:r>
              <a:rPr lang="tr-TR" b="1" dirty="0"/>
              <a:t> ŞÖYLEDİR:</a:t>
            </a:r>
            <a:endParaRPr lang="tr-TR" dirty="0"/>
          </a:p>
          <a:p>
            <a:r>
              <a:rPr lang="tr-TR" dirty="0"/>
              <a:t>Cevizler, fındıklar, şekerler, bilyeler üçer-beşer-vb sayılıyorsa veya bunlar sayıldıktan sonra artan oluyorsa,</a:t>
            </a:r>
          </a:p>
          <a:p>
            <a:r>
              <a:rPr lang="tr-TR" dirty="0"/>
              <a:t>Gemiler, arabalar, yarışçılar beraber yola çıkıp bir yerde karşılaşıyorsa,</a:t>
            </a:r>
          </a:p>
          <a:p>
            <a:r>
              <a:rPr lang="tr-TR" dirty="0"/>
              <a:t>Sınıfta öğrenciler ikişer-üçer-vb sıralara oturuyorlarsa veya bunlardan ayakta kalanlar oluyorsa,</a:t>
            </a:r>
          </a:p>
          <a:p>
            <a:r>
              <a:rPr lang="tr-TR" dirty="0"/>
              <a:t>Ziller, saatler birlikte ne zaman bir daha çalar diye soruluyorsa,</a:t>
            </a:r>
          </a:p>
          <a:p>
            <a:r>
              <a:rPr lang="tr-TR" dirty="0"/>
              <a:t>Dikdörtgenler prizması şeklindeki tuğlalardan küp yapılıyorsa </a:t>
            </a:r>
            <a:r>
              <a:rPr lang="tr-TR" dirty="0" err="1"/>
              <a:t>ekok</a:t>
            </a:r>
            <a:r>
              <a:rPr lang="tr-TR" dirty="0"/>
              <a:t> kullanılır.</a:t>
            </a:r>
          </a:p>
          <a:p>
            <a:r>
              <a:rPr lang="tr-TR" b="1" dirty="0"/>
              <a:t>ÖRNEK:</a:t>
            </a:r>
            <a:r>
              <a:rPr lang="tr-TR" dirty="0"/>
              <a:t> Tarık bilyelerini 4’er , 5’er , 6’şar saydığında her defasında 1 bilyesi artıyor.Buna göre, Tarık’ın en az kaç tane bilyesi vardır?</a:t>
            </a:r>
          </a:p>
          <a:p>
            <a:r>
              <a:rPr lang="tr-TR" dirty="0"/>
              <a:t>EKOK(4,5,6) = 2.2.3.5 = 60</a:t>
            </a:r>
          </a:p>
          <a:p>
            <a:r>
              <a:rPr lang="tr-TR" dirty="0"/>
              <a:t>60 + 1 = 61 bilye</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42852"/>
            <a:ext cx="8858312" cy="6858000"/>
          </a:xfrm>
        </p:spPr>
        <p:txBody>
          <a:bodyPr>
            <a:normAutofit fontScale="77500" lnSpcReduction="20000"/>
          </a:bodyPr>
          <a:lstStyle/>
          <a:p>
            <a:r>
              <a:rPr lang="tr-TR" b="1" dirty="0"/>
              <a:t>ARALARINDA ASAL SAYILAR</a:t>
            </a:r>
          </a:p>
          <a:p>
            <a:r>
              <a:rPr lang="tr-TR" dirty="0"/>
              <a:t>İki ya da daha fazla doğal sayının 1’den başka ortak böleni yoksa bu sayılara </a:t>
            </a:r>
            <a:r>
              <a:rPr lang="tr-TR" b="1" dirty="0"/>
              <a:t>aralarında asal sayılar</a:t>
            </a:r>
            <a:r>
              <a:rPr lang="tr-TR" dirty="0"/>
              <a:t> denir.</a:t>
            </a:r>
          </a:p>
          <a:p>
            <a:r>
              <a:rPr lang="tr-TR" b="1" i="1" dirty="0"/>
              <a:t>ÖRNEK:</a:t>
            </a:r>
            <a:r>
              <a:rPr lang="tr-TR" dirty="0"/>
              <a:t> 16 ve 35 sayılarının ortak bölenlerini adım adım bulalım.</a:t>
            </a:r>
          </a:p>
          <a:p>
            <a:r>
              <a:rPr lang="tr-TR" b="1" dirty="0"/>
              <a:t>#</a:t>
            </a:r>
            <a:r>
              <a:rPr lang="tr-TR" dirty="0"/>
              <a:t> Öncelikle 16 ve 35 sayılarının bölenlerini yazalım:</a:t>
            </a:r>
          </a:p>
          <a:p>
            <a:r>
              <a:rPr lang="tr-TR" dirty="0"/>
              <a:t>16’nın bölenleri: 1, 2, 4, 8, 16</a:t>
            </a:r>
          </a:p>
          <a:p>
            <a:r>
              <a:rPr lang="tr-TR" dirty="0"/>
              <a:t>35’in bölenleri: 1, 5, 7, 35</a:t>
            </a:r>
          </a:p>
          <a:p>
            <a:r>
              <a:rPr lang="tr-TR" b="1" dirty="0"/>
              <a:t>#</a:t>
            </a:r>
            <a:r>
              <a:rPr lang="tr-TR" dirty="0"/>
              <a:t> Şimdi bu bölenlerden ortak olanlarını işaretleyelim.</a:t>
            </a:r>
          </a:p>
          <a:p>
            <a:r>
              <a:rPr lang="tr-TR" dirty="0"/>
              <a:t>16’nın bölenleri: </a:t>
            </a:r>
            <a:r>
              <a:rPr lang="tr-TR" b="1" dirty="0"/>
              <a:t>1</a:t>
            </a:r>
            <a:r>
              <a:rPr lang="tr-TR" dirty="0"/>
              <a:t>, 2, 4, 8, 1635’in bölenleri: </a:t>
            </a:r>
            <a:r>
              <a:rPr lang="tr-TR" b="1" dirty="0"/>
              <a:t>1</a:t>
            </a:r>
            <a:r>
              <a:rPr lang="tr-TR" dirty="0"/>
              <a:t>, 5, 7, 35</a:t>
            </a:r>
          </a:p>
          <a:p>
            <a:r>
              <a:rPr lang="tr-TR" b="1" dirty="0"/>
              <a:t>#</a:t>
            </a:r>
            <a:r>
              <a:rPr lang="tr-TR" dirty="0"/>
              <a:t> Görüldüğü gibi bu iki sayının ortak bölenleri sadece 1’dir. Bu yüzden bu iki sayıya aralarında asal sayılar denir.</a:t>
            </a:r>
          </a:p>
          <a:p>
            <a:r>
              <a:rPr lang="tr-TR" b="1" i="1" dirty="0"/>
              <a:t>ÖRNEK:</a:t>
            </a:r>
            <a:r>
              <a:rPr lang="tr-TR" dirty="0"/>
              <a:t> 18 ve 21 sayılarının aralarında asal olup olmadığını bulalım.</a:t>
            </a:r>
          </a:p>
          <a:p>
            <a:r>
              <a:rPr lang="tr-TR" b="1" dirty="0"/>
              <a:t>#</a:t>
            </a:r>
            <a:r>
              <a:rPr lang="tr-TR" dirty="0"/>
              <a:t> 18 ve 21 sayılarının bölenlerini yazalım ve ortak olanlarını işaretleyelim.</a:t>
            </a:r>
          </a:p>
          <a:p>
            <a:r>
              <a:rPr lang="tr-TR" dirty="0"/>
              <a:t>18’in bölenleri: </a:t>
            </a:r>
            <a:r>
              <a:rPr lang="tr-TR" b="1" dirty="0"/>
              <a:t>1</a:t>
            </a:r>
            <a:r>
              <a:rPr lang="tr-TR" dirty="0"/>
              <a:t>, 2, </a:t>
            </a:r>
            <a:r>
              <a:rPr lang="tr-TR" b="1" dirty="0"/>
              <a:t>3</a:t>
            </a:r>
            <a:r>
              <a:rPr lang="tr-TR" dirty="0"/>
              <a:t>, 6, 9, 18</a:t>
            </a:r>
          </a:p>
          <a:p>
            <a:r>
              <a:rPr lang="tr-TR" dirty="0"/>
              <a:t>21’in bölenleri: </a:t>
            </a:r>
            <a:r>
              <a:rPr lang="tr-TR" b="1" dirty="0"/>
              <a:t>1</a:t>
            </a:r>
            <a:r>
              <a:rPr lang="tr-TR" dirty="0"/>
              <a:t>, </a:t>
            </a:r>
            <a:r>
              <a:rPr lang="tr-TR" b="1" dirty="0"/>
              <a:t>3</a:t>
            </a:r>
            <a:r>
              <a:rPr lang="tr-TR" dirty="0"/>
              <a:t>, 7, 21</a:t>
            </a:r>
          </a:p>
          <a:p>
            <a:r>
              <a:rPr lang="tr-TR" b="1" dirty="0"/>
              <a:t>#</a:t>
            </a:r>
            <a:r>
              <a:rPr lang="tr-TR" dirty="0"/>
              <a:t> Görüldüğü gibi bu iki sayının ortak bölenleri 1 ve 3’tür. 1’den başka ortak bölenleri bulunduğu için bu iki sayı aralarında asal sayı değildir.</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42852"/>
            <a:ext cx="7929618" cy="6500858"/>
          </a:xfrm>
        </p:spPr>
        <p:txBody>
          <a:bodyPr>
            <a:normAutofit fontScale="77500" lnSpcReduction="20000"/>
          </a:bodyPr>
          <a:lstStyle/>
          <a:p>
            <a:r>
              <a:rPr lang="tr-TR" b="1" dirty="0"/>
              <a:t>ARALARINDA ASAL SAYILAR İLE İLGİLİ NOTLAR</a:t>
            </a:r>
          </a:p>
          <a:p>
            <a:r>
              <a:rPr lang="tr-TR" dirty="0"/>
              <a:t>Aralarında asal sayıların </a:t>
            </a:r>
            <a:r>
              <a:rPr lang="tr-TR" dirty="0" err="1"/>
              <a:t>ebob’ları</a:t>
            </a:r>
            <a:r>
              <a:rPr lang="tr-TR" dirty="0"/>
              <a:t> 1’dir.</a:t>
            </a:r>
          </a:p>
          <a:p>
            <a:r>
              <a:rPr lang="tr-TR" b="1" i="1" dirty="0"/>
              <a:t>ÖRNEK:</a:t>
            </a:r>
            <a:r>
              <a:rPr lang="tr-TR" dirty="0"/>
              <a:t> 16 ve 35 sayıları aralarında asal sayılardır.</a:t>
            </a:r>
          </a:p>
          <a:p>
            <a:r>
              <a:rPr lang="tr-TR" dirty="0"/>
              <a:t>Bu yüzden </a:t>
            </a:r>
            <a:r>
              <a:rPr lang="tr-TR" dirty="0" err="1"/>
              <a:t>EBOB’ları</a:t>
            </a:r>
            <a:r>
              <a:rPr lang="tr-TR" dirty="0"/>
              <a:t> 1 çıkacaktır. EBOB(16,35) = 1</a:t>
            </a:r>
          </a:p>
          <a:p>
            <a:r>
              <a:rPr lang="tr-TR" dirty="0"/>
              <a:t>Aralarında asal iki sayının </a:t>
            </a:r>
            <a:r>
              <a:rPr lang="tr-TR" dirty="0" err="1"/>
              <a:t>ekok’ları</a:t>
            </a:r>
            <a:r>
              <a:rPr lang="tr-TR" dirty="0"/>
              <a:t> sayıların çarpımına eşittir.</a:t>
            </a:r>
          </a:p>
          <a:p>
            <a:r>
              <a:rPr lang="tr-TR" b="1" i="1" dirty="0"/>
              <a:t>ÖRNEK:</a:t>
            </a:r>
            <a:r>
              <a:rPr lang="tr-TR" dirty="0"/>
              <a:t> 5 ve 6 sayıları aralarında asal sayılardır.</a:t>
            </a:r>
          </a:p>
          <a:p>
            <a:r>
              <a:rPr lang="tr-TR" dirty="0"/>
              <a:t>Bu yüzden </a:t>
            </a:r>
            <a:r>
              <a:rPr lang="tr-TR" dirty="0" err="1"/>
              <a:t>EKOK’ları</a:t>
            </a:r>
            <a:r>
              <a:rPr lang="tr-TR" dirty="0"/>
              <a:t> bu iki sayının çarpımına eşit çıkacaktır. EKOK(5,6) = 30</a:t>
            </a:r>
          </a:p>
          <a:p>
            <a:r>
              <a:rPr lang="tr-TR" dirty="0"/>
              <a:t>Ardışık iki sayılar ve ardışık tek sayılar daima aralarında asaldır.</a:t>
            </a:r>
          </a:p>
          <a:p>
            <a:r>
              <a:rPr lang="tr-TR" b="1" i="1" dirty="0"/>
              <a:t>ÖRNEK:</a:t>
            </a:r>
            <a:r>
              <a:rPr lang="tr-TR" dirty="0"/>
              <a:t> 23 ve 24 sayıları ardışık sayılardır. 35 ve 37 sayıları ardışık tek sayılardır.</a:t>
            </a:r>
          </a:p>
          <a:p>
            <a:r>
              <a:rPr lang="tr-TR" dirty="0"/>
              <a:t>Bu yüzden 23-24’ün ve 35-37’nin aralarında asal olduklarını işlem yapmadan bilebiliriz.</a:t>
            </a:r>
          </a:p>
          <a:p>
            <a:r>
              <a:rPr lang="tr-TR" dirty="0"/>
              <a:t>Çift sayılar aralarında asal olamaz.</a:t>
            </a:r>
          </a:p>
          <a:p>
            <a:r>
              <a:rPr lang="tr-TR" b="1" i="1" dirty="0"/>
              <a:t>ÖRNEK:</a:t>
            </a:r>
            <a:r>
              <a:rPr lang="tr-TR" dirty="0"/>
              <a:t> 28 ve 46 sayıları aralarında asal değillerdir.</a:t>
            </a:r>
          </a:p>
          <a:p>
            <a:r>
              <a:rPr lang="tr-TR" dirty="0"/>
              <a:t>Çünkü çift sayıların hepsi 2’ye tam bölündüğü için ortak bölenleri sadece 1 değildir. Bu yüzden aralarında asal değillerdir.</a:t>
            </a:r>
          </a:p>
          <a:p>
            <a:r>
              <a:rPr lang="tr-TR" dirty="0"/>
              <a:t>Farklı asal sayılar her zaman aralarında asaldır.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142984"/>
            <a:ext cx="8229600" cy="4525963"/>
          </a:xfrm>
        </p:spPr>
        <p:txBody>
          <a:bodyPr>
            <a:normAutofit fontScale="92500" lnSpcReduction="20000"/>
          </a:bodyPr>
          <a:lstStyle/>
          <a:p>
            <a:r>
              <a:rPr lang="tr-TR" b="1" i="1" dirty="0"/>
              <a:t>ÖRNEK:</a:t>
            </a:r>
            <a:r>
              <a:rPr lang="tr-TR" dirty="0"/>
              <a:t> 5 ve 23 ikisi de asal sayı olduğu için aralarında asaldır.</a:t>
            </a:r>
          </a:p>
          <a:p>
            <a:r>
              <a:rPr lang="tr-TR" dirty="0"/>
              <a:t>5’in pozitif bölenleri: </a:t>
            </a:r>
            <a:r>
              <a:rPr lang="tr-TR" b="1" dirty="0"/>
              <a:t>1</a:t>
            </a:r>
            <a:r>
              <a:rPr lang="tr-TR" dirty="0"/>
              <a:t> ve 5</a:t>
            </a:r>
          </a:p>
          <a:p>
            <a:r>
              <a:rPr lang="tr-TR" dirty="0"/>
              <a:t>23’ün pozitif bölenleri: </a:t>
            </a:r>
            <a:r>
              <a:rPr lang="tr-TR" b="1" dirty="0"/>
              <a:t>1</a:t>
            </a:r>
            <a:r>
              <a:rPr lang="tr-TR" dirty="0"/>
              <a:t> ve 23</a:t>
            </a:r>
          </a:p>
          <a:p>
            <a:r>
              <a:rPr lang="tr-TR" dirty="0"/>
              <a:t>Asal sayıların pozitif bölenleri sadece 1 ve kendileri olduğu için farklı asal sayıların ortak bölenleri sadece 1 olur. Bu yüzden aralarında asal olurlar.</a:t>
            </a:r>
          </a:p>
          <a:p>
            <a:r>
              <a:rPr lang="tr-TR" dirty="0"/>
              <a:t>Aralarında asal sayıların asal sayı olması gerekmez.</a:t>
            </a:r>
          </a:p>
          <a:p>
            <a:r>
              <a:rPr lang="tr-TR" b="1" i="1" dirty="0"/>
              <a:t>ÖRNEK:</a:t>
            </a:r>
            <a:r>
              <a:rPr lang="tr-TR" dirty="0"/>
              <a:t> 9 ve 64 aralarında asaldır ancak ikisi de asal sayı değildir.</a:t>
            </a:r>
          </a:p>
          <a:p>
            <a:r>
              <a:rPr lang="tr-TR" dirty="0"/>
              <a:t>Aralarında asal sayı kavramı ile asal sayı kavramını karıştırmamak gerekir.</a:t>
            </a:r>
          </a:p>
          <a:p>
            <a:endParaRPr lang="tr-TR" dirty="0"/>
          </a:p>
          <a:p>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5467.PNG"/>
          <p:cNvPicPr>
            <a:picLocks noGrp="1" noChangeAspect="1"/>
          </p:cNvPicPr>
          <p:nvPr>
            <p:ph idx="1"/>
          </p:nvPr>
        </p:nvPicPr>
        <p:blipFill>
          <a:blip r:embed="rId2" cstate="print"/>
          <a:stretch>
            <a:fillRect/>
          </a:stretch>
        </p:blipFill>
        <p:spPr>
          <a:xfrm>
            <a:off x="1643042" y="571480"/>
            <a:ext cx="5929354" cy="5554683"/>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o775.PNG"/>
          <p:cNvPicPr>
            <a:picLocks noGrp="1" noChangeAspect="1"/>
          </p:cNvPicPr>
          <p:nvPr>
            <p:ph idx="1"/>
          </p:nvPr>
        </p:nvPicPr>
        <p:blipFill>
          <a:blip r:embed="rId2" cstate="print"/>
          <a:stretch>
            <a:fillRect/>
          </a:stretch>
        </p:blipFill>
        <p:spPr>
          <a:xfrm>
            <a:off x="1571604" y="428604"/>
            <a:ext cx="6072230" cy="5768997"/>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utfjj.PNG"/>
          <p:cNvPicPr>
            <a:picLocks noGrp="1" noChangeAspect="1"/>
          </p:cNvPicPr>
          <p:nvPr>
            <p:ph idx="1"/>
          </p:nvPr>
        </p:nvPicPr>
        <p:blipFill>
          <a:blip r:embed="rId2" cstate="print"/>
          <a:stretch>
            <a:fillRect/>
          </a:stretch>
        </p:blipFill>
        <p:spPr>
          <a:xfrm>
            <a:off x="928662" y="1000108"/>
            <a:ext cx="7373380" cy="4468231"/>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şşşş.PNG"/>
          <p:cNvPicPr>
            <a:picLocks noGrp="1" noChangeAspect="1"/>
          </p:cNvPicPr>
          <p:nvPr>
            <p:ph idx="1"/>
          </p:nvPr>
        </p:nvPicPr>
        <p:blipFill>
          <a:blip r:embed="rId2" cstate="print"/>
          <a:stretch>
            <a:fillRect/>
          </a:stretch>
        </p:blipFill>
        <p:spPr>
          <a:xfrm>
            <a:off x="1500166" y="428604"/>
            <a:ext cx="6215106" cy="5572163"/>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ğğğğğğ.PNG"/>
          <p:cNvPicPr>
            <a:picLocks noGrp="1" noChangeAspect="1"/>
          </p:cNvPicPr>
          <p:nvPr>
            <p:ph idx="1"/>
          </p:nvPr>
        </p:nvPicPr>
        <p:blipFill>
          <a:blip r:embed="rId2" cstate="print"/>
          <a:stretch>
            <a:fillRect/>
          </a:stretch>
        </p:blipFill>
        <p:spPr>
          <a:xfrm>
            <a:off x="1785918" y="500042"/>
            <a:ext cx="5643602" cy="548324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142984"/>
            <a:ext cx="8229600" cy="4525963"/>
          </a:xfrm>
        </p:spPr>
        <p:txBody>
          <a:bodyPr>
            <a:normAutofit fontScale="92500" lnSpcReduction="20000"/>
          </a:bodyPr>
          <a:lstStyle/>
          <a:p>
            <a:r>
              <a:rPr lang="tr-TR" b="1" i="1" dirty="0"/>
              <a:t>ÖRNEK:</a:t>
            </a:r>
            <a:r>
              <a:rPr lang="tr-TR" dirty="0"/>
              <a:t> 60 sayısının pozitif çarpanlarını bulalım.</a:t>
            </a:r>
          </a:p>
          <a:p>
            <a:r>
              <a:rPr lang="tr-TR" dirty="0"/>
              <a:t>60’ı iki sayının çarpımı şeklinde yazarsak aşağıdaki sonuçları elde ederiz.</a:t>
            </a:r>
          </a:p>
          <a:p>
            <a:r>
              <a:rPr lang="tr-TR" dirty="0"/>
              <a:t>60 = 1 x 60</a:t>
            </a:r>
          </a:p>
          <a:p>
            <a:r>
              <a:rPr lang="tr-TR" dirty="0"/>
              <a:t>60 = 2 x 30</a:t>
            </a:r>
          </a:p>
          <a:p>
            <a:r>
              <a:rPr lang="tr-TR" dirty="0"/>
              <a:t>60 = 3 x 20</a:t>
            </a:r>
          </a:p>
          <a:p>
            <a:r>
              <a:rPr lang="tr-TR" dirty="0"/>
              <a:t>60 = 4 x 15</a:t>
            </a:r>
          </a:p>
          <a:p>
            <a:r>
              <a:rPr lang="tr-TR" dirty="0"/>
              <a:t>60 = 5 x 12</a:t>
            </a:r>
          </a:p>
          <a:p>
            <a:r>
              <a:rPr lang="tr-TR" dirty="0"/>
              <a:t>60 = 6 x 10</a:t>
            </a:r>
          </a:p>
          <a:p>
            <a:r>
              <a:rPr lang="tr-TR" b="1" dirty="0"/>
              <a:t>60’ın Pozitif Çarpanları (Bölenleri) =</a:t>
            </a:r>
            <a:r>
              <a:rPr lang="tr-TR" dirty="0"/>
              <a:t> 1, 2, 3, 4, 5, 6, 10, 12, 15, 20, 30 ve 60’tır.</a:t>
            </a:r>
          </a:p>
          <a:p>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586.PNG"/>
          <p:cNvPicPr>
            <a:picLocks noGrp="1" noChangeAspect="1"/>
          </p:cNvPicPr>
          <p:nvPr>
            <p:ph idx="1"/>
          </p:nvPr>
        </p:nvPicPr>
        <p:blipFill>
          <a:blip r:embed="rId2" cstate="print"/>
          <a:stretch>
            <a:fillRect/>
          </a:stretch>
        </p:blipFill>
        <p:spPr>
          <a:xfrm>
            <a:off x="1928794" y="142852"/>
            <a:ext cx="4714908" cy="6446073"/>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9898.PNG"/>
          <p:cNvPicPr>
            <a:picLocks noGrp="1" noChangeAspect="1"/>
          </p:cNvPicPr>
          <p:nvPr>
            <p:ph idx="1"/>
          </p:nvPr>
        </p:nvPicPr>
        <p:blipFill>
          <a:blip r:embed="rId2" cstate="print"/>
          <a:stretch>
            <a:fillRect/>
          </a:stretch>
        </p:blipFill>
        <p:spPr>
          <a:xfrm>
            <a:off x="2071670" y="1785926"/>
            <a:ext cx="4500594" cy="2305935"/>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9898.PNG"/>
          <p:cNvPicPr>
            <a:picLocks noGrp="1" noChangeAspect="1"/>
          </p:cNvPicPr>
          <p:nvPr>
            <p:ph idx="1"/>
          </p:nvPr>
        </p:nvPicPr>
        <p:blipFill>
          <a:blip r:embed="rId2" cstate="print"/>
          <a:stretch>
            <a:fillRect/>
          </a:stretch>
        </p:blipFill>
        <p:spPr>
          <a:xfrm>
            <a:off x="2285984" y="2000240"/>
            <a:ext cx="4071966" cy="2448811"/>
          </a:xfrm>
        </p:spPr>
      </p:pic>
      <p:sp>
        <p:nvSpPr>
          <p:cNvPr id="5" name="4 Dikdörtgen"/>
          <p:cNvSpPr/>
          <p:nvPr/>
        </p:nvSpPr>
        <p:spPr>
          <a:xfrm>
            <a:off x="5286380" y="4143380"/>
            <a:ext cx="1953335" cy="369332"/>
          </a:xfrm>
          <a:prstGeom prst="rect">
            <a:avLst/>
          </a:prstGeom>
        </p:spPr>
        <p:txBody>
          <a:bodyPr wrap="square">
            <a:spAutoFit/>
          </a:bodyPr>
          <a:lstStyle/>
          <a:p>
            <a:r>
              <a:rPr lang="tr-TR" dirty="0"/>
              <a:t>cevap 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8555.PNG"/>
          <p:cNvPicPr>
            <a:picLocks noGrp="1" noChangeAspect="1"/>
          </p:cNvPicPr>
          <p:nvPr>
            <p:ph idx="1"/>
          </p:nvPr>
        </p:nvPicPr>
        <p:blipFill>
          <a:blip r:embed="rId2" cstate="print"/>
          <a:stretch>
            <a:fillRect/>
          </a:stretch>
        </p:blipFill>
        <p:spPr>
          <a:xfrm>
            <a:off x="2214546" y="1000108"/>
            <a:ext cx="4214842" cy="4643469"/>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857.PNG"/>
          <p:cNvPicPr>
            <a:picLocks noGrp="1" noChangeAspect="1"/>
          </p:cNvPicPr>
          <p:nvPr>
            <p:ph idx="1"/>
          </p:nvPr>
        </p:nvPicPr>
        <p:blipFill>
          <a:blip r:embed="rId2" cstate="print"/>
          <a:stretch>
            <a:fillRect/>
          </a:stretch>
        </p:blipFill>
        <p:spPr>
          <a:xfrm>
            <a:off x="1643042" y="428604"/>
            <a:ext cx="4714908" cy="5697559"/>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23.PNG"/>
          <p:cNvPicPr>
            <a:picLocks noGrp="1" noChangeAspect="1"/>
          </p:cNvPicPr>
          <p:nvPr>
            <p:ph idx="1"/>
          </p:nvPr>
        </p:nvPicPr>
        <p:blipFill>
          <a:blip r:embed="rId2" cstate="print"/>
          <a:stretch>
            <a:fillRect/>
          </a:stretch>
        </p:blipFill>
        <p:spPr>
          <a:xfrm>
            <a:off x="928662" y="1285860"/>
            <a:ext cx="7286676" cy="4214842"/>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23.PNG"/>
          <p:cNvPicPr>
            <a:picLocks noGrp="1" noChangeAspect="1"/>
          </p:cNvPicPr>
          <p:nvPr>
            <p:ph idx="1"/>
          </p:nvPr>
        </p:nvPicPr>
        <p:blipFill>
          <a:blip r:embed="rId2" cstate="print"/>
          <a:stretch>
            <a:fillRect/>
          </a:stretch>
        </p:blipFill>
        <p:spPr>
          <a:xfrm>
            <a:off x="868430" y="1214422"/>
            <a:ext cx="7275470" cy="4214842"/>
          </a:xfrm>
        </p:spPr>
      </p:pic>
      <p:sp>
        <p:nvSpPr>
          <p:cNvPr id="5" name="4 Dikdörtgen"/>
          <p:cNvSpPr/>
          <p:nvPr/>
        </p:nvSpPr>
        <p:spPr>
          <a:xfrm>
            <a:off x="3500430" y="4857760"/>
            <a:ext cx="931922" cy="369332"/>
          </a:xfrm>
          <a:prstGeom prst="rect">
            <a:avLst/>
          </a:prstGeom>
        </p:spPr>
        <p:txBody>
          <a:bodyPr wrap="none">
            <a:spAutoFit/>
          </a:bodyPr>
          <a:lstStyle/>
          <a:p>
            <a:r>
              <a:rPr lang="tr-TR" dirty="0"/>
              <a:t>Cevap C</a:t>
            </a:r>
          </a:p>
        </p:txBody>
      </p:sp>
      <p:sp>
        <p:nvSpPr>
          <p:cNvPr id="6" name="5 Dikdörtgen"/>
          <p:cNvSpPr/>
          <p:nvPr/>
        </p:nvSpPr>
        <p:spPr>
          <a:xfrm>
            <a:off x="6786578" y="4786322"/>
            <a:ext cx="933525" cy="369332"/>
          </a:xfrm>
          <a:prstGeom prst="rect">
            <a:avLst/>
          </a:prstGeom>
        </p:spPr>
        <p:txBody>
          <a:bodyPr wrap="none">
            <a:spAutoFit/>
          </a:bodyPr>
          <a:lstStyle/>
          <a:p>
            <a:r>
              <a:rPr lang="tr-TR" dirty="0"/>
              <a:t>Cevap B</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879.PNG"/>
          <p:cNvPicPr>
            <a:picLocks noGrp="1" noChangeAspect="1"/>
          </p:cNvPicPr>
          <p:nvPr>
            <p:ph idx="1"/>
          </p:nvPr>
        </p:nvPicPr>
        <p:blipFill>
          <a:blip r:embed="rId2" cstate="print"/>
          <a:stretch>
            <a:fillRect/>
          </a:stretch>
        </p:blipFill>
        <p:spPr>
          <a:xfrm>
            <a:off x="1142976" y="714356"/>
            <a:ext cx="6643734" cy="5411807"/>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880.PNG"/>
          <p:cNvPicPr>
            <a:picLocks noGrp="1" noChangeAspect="1"/>
          </p:cNvPicPr>
          <p:nvPr>
            <p:ph idx="1"/>
          </p:nvPr>
        </p:nvPicPr>
        <p:blipFill>
          <a:blip r:embed="rId2" cstate="print"/>
          <a:stretch>
            <a:fillRect/>
          </a:stretch>
        </p:blipFill>
        <p:spPr>
          <a:xfrm>
            <a:off x="1071538" y="1428736"/>
            <a:ext cx="7032069" cy="4144431"/>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2369+.PNG"/>
          <p:cNvPicPr>
            <a:picLocks noGrp="1" noChangeAspect="1"/>
          </p:cNvPicPr>
          <p:nvPr>
            <p:ph idx="1"/>
          </p:nvPr>
        </p:nvPicPr>
        <p:blipFill>
          <a:blip r:embed="rId2" cstate="print"/>
          <a:stretch>
            <a:fillRect/>
          </a:stretch>
        </p:blipFill>
        <p:spPr>
          <a:xfrm>
            <a:off x="714348" y="1071546"/>
            <a:ext cx="7429568" cy="5054617"/>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071546"/>
            <a:ext cx="8229600" cy="4525963"/>
          </a:xfrm>
        </p:spPr>
        <p:txBody>
          <a:bodyPr>
            <a:normAutofit fontScale="77500" lnSpcReduction="20000"/>
          </a:bodyPr>
          <a:lstStyle/>
          <a:p>
            <a:r>
              <a:rPr lang="tr-TR" b="1" dirty="0"/>
              <a:t>ASAL SAYILAR</a:t>
            </a:r>
          </a:p>
          <a:p>
            <a:r>
              <a:rPr lang="tr-TR" dirty="0"/>
              <a:t>Pozitif çarpanları (bölenleri) sadece 1 ve kendisi olan 1’den büyük sayılara asal sayılar denir.</a:t>
            </a:r>
          </a:p>
          <a:p>
            <a:r>
              <a:rPr lang="tr-TR" dirty="0"/>
              <a:t>2, 3, 5, 7, 11, 13, 17, 19, 23, 29, 31, 37, 41, 43, … sayıları birer asal sayıdır.</a:t>
            </a:r>
          </a:p>
          <a:p>
            <a:r>
              <a:rPr lang="tr-TR" b="1" i="1" dirty="0"/>
              <a:t>ÖRNEK:</a:t>
            </a:r>
            <a:r>
              <a:rPr lang="tr-TR" i="1" dirty="0"/>
              <a:t> </a:t>
            </a:r>
            <a:r>
              <a:rPr lang="tr-TR" dirty="0"/>
              <a:t>91 asal sayı mıdır? 91’in çarpanlarını bulalım.</a:t>
            </a:r>
          </a:p>
          <a:p>
            <a:r>
              <a:rPr lang="tr-TR" dirty="0"/>
              <a:t>91 = 1 x 91</a:t>
            </a:r>
          </a:p>
          <a:p>
            <a:r>
              <a:rPr lang="tr-TR" dirty="0"/>
              <a:t>91 = 7 x 13</a:t>
            </a:r>
          </a:p>
          <a:p>
            <a:r>
              <a:rPr lang="tr-TR" dirty="0"/>
              <a:t>Görüldüğü gibi 91 sayısının çarpanları arasında 1 ve kendisinden başka sayılar da vardır. Bu yüzden 91 sayısı asal sayı değildir.</a:t>
            </a:r>
          </a:p>
          <a:p>
            <a:r>
              <a:rPr lang="tr-TR" b="1" i="1" dirty="0"/>
              <a:t>#</a:t>
            </a:r>
            <a:r>
              <a:rPr lang="tr-TR" dirty="0"/>
              <a:t> 1 asal sayı değildir, en küçük asal sayı 2’dir</a:t>
            </a:r>
          </a:p>
          <a:p>
            <a:r>
              <a:rPr lang="tr-TR" b="1" i="1" dirty="0"/>
              <a:t>#</a:t>
            </a:r>
            <a:r>
              <a:rPr lang="tr-TR" dirty="0"/>
              <a:t> 2’den başka çift asal sayı yoktur. (Çünkü hepsi 2’ye de bölünür.)</a:t>
            </a:r>
          </a:p>
          <a:p>
            <a:r>
              <a:rPr lang="tr-TR" b="1" i="1" dirty="0"/>
              <a:t>#</a:t>
            </a:r>
            <a:r>
              <a:rPr lang="tr-TR" dirty="0"/>
              <a:t> 1’den 200’e kadar olan asal sayılar için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5685.PNG"/>
          <p:cNvPicPr>
            <a:picLocks noGrp="1" noChangeAspect="1"/>
          </p:cNvPicPr>
          <p:nvPr>
            <p:ph idx="1"/>
          </p:nvPr>
        </p:nvPicPr>
        <p:blipFill>
          <a:blip r:embed="rId2" cstate="print"/>
          <a:stretch>
            <a:fillRect/>
          </a:stretch>
        </p:blipFill>
        <p:spPr>
          <a:xfrm>
            <a:off x="500034" y="1357298"/>
            <a:ext cx="8255663" cy="3714776"/>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535.PNG"/>
          <p:cNvPicPr>
            <a:picLocks noGrp="1" noChangeAspect="1"/>
          </p:cNvPicPr>
          <p:nvPr>
            <p:ph idx="1"/>
          </p:nvPr>
        </p:nvPicPr>
        <p:blipFill>
          <a:blip r:embed="rId2" cstate="print"/>
          <a:stretch>
            <a:fillRect/>
          </a:stretch>
        </p:blipFill>
        <p:spPr>
          <a:xfrm>
            <a:off x="1000100" y="1714488"/>
            <a:ext cx="7240011" cy="3429023"/>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7895.PNG"/>
          <p:cNvPicPr>
            <a:picLocks noGrp="1" noChangeAspect="1"/>
          </p:cNvPicPr>
          <p:nvPr>
            <p:ph idx="1"/>
          </p:nvPr>
        </p:nvPicPr>
        <p:blipFill>
          <a:blip r:embed="rId2" cstate="print"/>
          <a:stretch>
            <a:fillRect/>
          </a:stretch>
        </p:blipFill>
        <p:spPr>
          <a:xfrm>
            <a:off x="457200" y="1142984"/>
            <a:ext cx="8229600" cy="485124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857232"/>
            <a:ext cx="8229600" cy="4525963"/>
          </a:xfrm>
        </p:spPr>
        <p:txBody>
          <a:bodyPr>
            <a:normAutofit fontScale="92500" lnSpcReduction="10000"/>
          </a:bodyPr>
          <a:lstStyle/>
          <a:p>
            <a:r>
              <a:rPr lang="tr-TR" b="1" dirty="0"/>
              <a:t>ASAL ÇARPANLAR</a:t>
            </a:r>
          </a:p>
          <a:p>
            <a:r>
              <a:rPr lang="tr-TR" dirty="0"/>
              <a:t>Bir sayının çarpanlarından asal olanlarına bu sayının </a:t>
            </a:r>
            <a:r>
              <a:rPr lang="tr-TR" b="1" dirty="0"/>
              <a:t>asal çarpanları</a:t>
            </a:r>
            <a:r>
              <a:rPr lang="tr-TR" dirty="0"/>
              <a:t> denir.</a:t>
            </a:r>
          </a:p>
          <a:p>
            <a:r>
              <a:rPr lang="tr-TR" b="1" i="1" dirty="0"/>
              <a:t>ÖRNEK:</a:t>
            </a:r>
            <a:r>
              <a:rPr lang="tr-TR" dirty="0"/>
              <a:t> 75 sayısının asal çarpanlarını bulalım.</a:t>
            </a:r>
          </a:p>
          <a:p>
            <a:r>
              <a:rPr lang="tr-TR" dirty="0"/>
              <a:t>75 sayısının tüm çarpanlarını yukarıda öğrendiğimiz yöntemle 1, 3, 5, 15, 25, 75 olarak buluruz.</a:t>
            </a:r>
          </a:p>
          <a:p>
            <a:r>
              <a:rPr lang="tr-TR" dirty="0"/>
              <a:t>Bu çarpanlar arasında asal sayı olanlar 3 ve 5 olduğu için 75’in asal çarpanları 3 ve 5’tir.</a:t>
            </a:r>
          </a:p>
          <a:p>
            <a:r>
              <a:rPr lang="tr-TR" b="1" i="1" dirty="0"/>
              <a:t>#</a:t>
            </a:r>
            <a:r>
              <a:rPr lang="tr-TR" dirty="0"/>
              <a:t> Sayıların asal çarpanlarını bulmayı ve bir sayıyı asal çarpanlarının çarpımı şeklinde yazmayı aşağıdaki iki yöntemle yapabiliriz.</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071546"/>
            <a:ext cx="8229600" cy="4525963"/>
          </a:xfrm>
        </p:spPr>
        <p:txBody>
          <a:bodyPr>
            <a:normAutofit fontScale="70000" lnSpcReduction="20000"/>
          </a:bodyPr>
          <a:lstStyle/>
          <a:p>
            <a:r>
              <a:rPr lang="tr-TR" b="1" dirty="0"/>
              <a:t>1) ÇARPAN AĞACI</a:t>
            </a:r>
          </a:p>
          <a:p>
            <a:r>
              <a:rPr lang="tr-TR" dirty="0"/>
              <a:t>Çarpan ağacı nedir, nasıl yapılır görelim.</a:t>
            </a:r>
          </a:p>
          <a:p>
            <a:r>
              <a:rPr lang="tr-TR" dirty="0"/>
              <a:t>Bir sayıyı iki sayının çarpımı şeklinde yazarız (en küçük asal sayıdan başlayabiliriz). Daha sonra bulduğumuz sayıları asal sayı olana kadar bu işleme devam ederiz. Oluşan dalların uçlarındaki sayılar sayımızın asal çarpanlarıdır</a:t>
            </a:r>
          </a:p>
          <a:p>
            <a:r>
              <a:rPr lang="tr-TR" dirty="0"/>
              <a:t>Çarpan ağacında dalların uçlarındaki asal sayıların çarpımı, çarpanlarına ayırdığımız sayıyı verir. Bir sayıyı bu şekilde yazarsak asal çarpanlarının tabanlarda bulunduğu üslü ifadelerin çarpımı şeklinde yazmış oluruz.</a:t>
            </a:r>
          </a:p>
          <a:p>
            <a:r>
              <a:rPr lang="tr-TR" b="1" i="1" dirty="0"/>
              <a:t>ÖRNEK:</a:t>
            </a:r>
            <a:r>
              <a:rPr lang="tr-TR" dirty="0"/>
              <a:t> 36 sayısını çarpan ağacı kullanarak asal çarpanlarına ayıralım.</a:t>
            </a:r>
          </a:p>
          <a:p>
            <a:r>
              <a:rPr lang="tr-TR" dirty="0"/>
              <a:t>36 sayısının çarpanları : 1, 2, 3, 4, 6, 9, 12, 18, 36’dır. Bunu</a:t>
            </a:r>
            <a:r>
              <a:rPr lang="tr-TR" dirty="0">
                <a:hlinkClick r:id="rId2" tooltip="Bir Sayının Çarpanlarını Bulma"/>
              </a:rPr>
              <a:t> bir sayının çarpanları </a:t>
            </a:r>
            <a:r>
              <a:rPr lang="tr-TR" dirty="0"/>
              <a:t>konumuzda öğrenmiştik. Bu sayılardan asal sayı olanları asal çarpanlarımızdır.</a:t>
            </a:r>
          </a:p>
          <a:p>
            <a:r>
              <a:rPr lang="tr-TR" dirty="0"/>
              <a:t>36 sayısının asal çarpanları: 2 ve 3’tür. Şimdi bunu çarpan ağacı ile bulalım:</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7777777777777.PNG"/>
          <p:cNvPicPr>
            <a:picLocks noGrp="1" noChangeAspect="1"/>
          </p:cNvPicPr>
          <p:nvPr>
            <p:ph idx="1"/>
          </p:nvPr>
        </p:nvPicPr>
        <p:blipFill>
          <a:blip r:embed="rId2" cstate="print"/>
          <a:stretch>
            <a:fillRect/>
          </a:stretch>
        </p:blipFill>
        <p:spPr>
          <a:xfrm>
            <a:off x="0" y="1285860"/>
            <a:ext cx="4425083" cy="4143404"/>
          </a:xfrm>
        </p:spPr>
      </p:pic>
      <p:sp>
        <p:nvSpPr>
          <p:cNvPr id="5" name="4 Dikdörtgen"/>
          <p:cNvSpPr/>
          <p:nvPr/>
        </p:nvSpPr>
        <p:spPr>
          <a:xfrm>
            <a:off x="214282" y="142852"/>
            <a:ext cx="1631857" cy="369332"/>
          </a:xfrm>
          <a:prstGeom prst="rect">
            <a:avLst/>
          </a:prstGeom>
        </p:spPr>
        <p:txBody>
          <a:bodyPr wrap="none">
            <a:spAutoFit/>
          </a:bodyPr>
          <a:lstStyle/>
          <a:p>
            <a:r>
              <a:rPr lang="tr-TR" b="1" dirty="0"/>
              <a:t>ÇARPAN AĞACI</a:t>
            </a:r>
            <a:endParaRPr lang="tr-TR" dirty="0"/>
          </a:p>
        </p:txBody>
      </p:sp>
      <p:sp>
        <p:nvSpPr>
          <p:cNvPr id="6" name="5 Dikdörtgen"/>
          <p:cNvSpPr/>
          <p:nvPr/>
        </p:nvSpPr>
        <p:spPr>
          <a:xfrm>
            <a:off x="4572000" y="3143248"/>
            <a:ext cx="4572000" cy="2308324"/>
          </a:xfrm>
          <a:prstGeom prst="rect">
            <a:avLst/>
          </a:prstGeom>
        </p:spPr>
        <p:txBody>
          <a:bodyPr>
            <a:spAutoFit/>
          </a:bodyPr>
          <a:lstStyle/>
          <a:p>
            <a:r>
              <a:rPr lang="tr-TR" b="1" i="1" dirty="0"/>
              <a:t>ÖRNEK:</a:t>
            </a:r>
            <a:r>
              <a:rPr lang="tr-TR" dirty="0"/>
              <a:t> 60 sayısını çarpan ağacı kullanarak asal çarpanlarına ayıralım.</a:t>
            </a:r>
          </a:p>
          <a:p>
            <a:r>
              <a:rPr lang="tr-TR" dirty="0"/>
              <a:t>60 sayısının çarpanları : 1, 2, 3, 4, 5, 6, 10, 12, 15, 20, 30 ve 60’tır.</a:t>
            </a:r>
          </a:p>
          <a:p>
            <a:r>
              <a:rPr lang="tr-TR" dirty="0"/>
              <a:t>60 sayısının asal çarpanları: 2, 3 ve 5’tir. Şimdi bunu çarpan ağacı ile bulalım:</a:t>
            </a:r>
          </a:p>
          <a:p>
            <a:br>
              <a:rPr lang="tr-TR" dirty="0"/>
            </a:br>
            <a:endParaRPr lang="tr-TR" dirty="0"/>
          </a:p>
        </p:txBody>
      </p:sp>
      <p:sp>
        <p:nvSpPr>
          <p:cNvPr id="7" name="6 Dikdörtgen"/>
          <p:cNvSpPr/>
          <p:nvPr/>
        </p:nvSpPr>
        <p:spPr>
          <a:xfrm>
            <a:off x="4572000" y="1428736"/>
            <a:ext cx="4572000" cy="646331"/>
          </a:xfrm>
          <a:prstGeom prst="rect">
            <a:avLst/>
          </a:prstGeom>
        </p:spPr>
        <p:txBody>
          <a:bodyPr>
            <a:spAutoFit/>
          </a:bodyPr>
          <a:lstStyle/>
          <a:p>
            <a:r>
              <a:rPr lang="tr-TR" dirty="0"/>
              <a:t>36 sayısının asal çarpanlarının çarpımı şeklinde yazılmış hali 36 = 2</a:t>
            </a:r>
            <a:r>
              <a:rPr lang="tr-TR" baseline="30000" dirty="0"/>
              <a:t>2</a:t>
            </a:r>
            <a:r>
              <a:rPr lang="tr-TR" dirty="0"/>
              <a:t> . 3</a:t>
            </a:r>
            <a:r>
              <a:rPr lang="tr-TR" baseline="30000" dirty="0"/>
              <a:t>2</a:t>
            </a:r>
            <a:r>
              <a:rPr lang="tr-TR" dirty="0"/>
              <a:t> ‘</a:t>
            </a:r>
            <a:r>
              <a:rPr lang="tr-TR" dirty="0" err="1"/>
              <a:t>dir</a:t>
            </a:r>
            <a:r>
              <a:rPr lang="tr-TR" dirty="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600.PNG"/>
          <p:cNvPicPr>
            <a:picLocks noGrp="1" noChangeAspect="1"/>
          </p:cNvPicPr>
          <p:nvPr>
            <p:ph idx="1"/>
          </p:nvPr>
        </p:nvPicPr>
        <p:blipFill>
          <a:blip r:embed="rId2" cstate="print"/>
          <a:stretch>
            <a:fillRect/>
          </a:stretch>
        </p:blipFill>
        <p:spPr>
          <a:xfrm>
            <a:off x="214282" y="2000240"/>
            <a:ext cx="3500462" cy="3500462"/>
          </a:xfrm>
        </p:spPr>
      </p:pic>
      <p:sp>
        <p:nvSpPr>
          <p:cNvPr id="5" name="4 Dikdörtgen"/>
          <p:cNvSpPr/>
          <p:nvPr/>
        </p:nvSpPr>
        <p:spPr>
          <a:xfrm>
            <a:off x="4000496" y="1857364"/>
            <a:ext cx="4572000" cy="646331"/>
          </a:xfrm>
          <a:prstGeom prst="rect">
            <a:avLst/>
          </a:prstGeom>
        </p:spPr>
        <p:txBody>
          <a:bodyPr>
            <a:spAutoFit/>
          </a:bodyPr>
          <a:lstStyle/>
          <a:p>
            <a:r>
              <a:rPr lang="tr-TR" dirty="0"/>
              <a:t>60 sayısının asal çarpanlarının çarpımı şeklinde yazılmış hali 60 = 2</a:t>
            </a:r>
            <a:r>
              <a:rPr lang="tr-TR" baseline="30000" dirty="0"/>
              <a:t>2</a:t>
            </a:r>
            <a:r>
              <a:rPr lang="tr-TR" dirty="0"/>
              <a:t> . 3 . 5 ‘tir.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 İçerik Yer Tutucusu" descr="yyt.PNG"/>
          <p:cNvPicPr>
            <a:picLocks noGrp="1" noChangeAspect="1"/>
          </p:cNvPicPr>
          <p:nvPr>
            <p:ph idx="1"/>
          </p:nvPr>
        </p:nvPicPr>
        <p:blipFill>
          <a:blip r:embed="rId2" cstate="print"/>
          <a:stretch>
            <a:fillRect/>
          </a:stretch>
        </p:blipFill>
        <p:spPr>
          <a:xfrm>
            <a:off x="357158" y="142852"/>
            <a:ext cx="8501122" cy="2786082"/>
          </a:xfrm>
        </p:spPr>
      </p:pic>
      <p:sp>
        <p:nvSpPr>
          <p:cNvPr id="5" name="4 Dikdörtgen"/>
          <p:cNvSpPr/>
          <p:nvPr/>
        </p:nvSpPr>
        <p:spPr>
          <a:xfrm>
            <a:off x="357158" y="3071810"/>
            <a:ext cx="2714644" cy="3139321"/>
          </a:xfrm>
          <a:prstGeom prst="rect">
            <a:avLst/>
          </a:prstGeom>
        </p:spPr>
        <p:txBody>
          <a:bodyPr wrap="square">
            <a:spAutoFit/>
          </a:bodyPr>
          <a:lstStyle/>
          <a:p>
            <a:r>
              <a:rPr lang="tr-TR" b="1" i="1" dirty="0"/>
              <a:t>ÇÖZÜM:</a:t>
            </a:r>
            <a:r>
              <a:rPr lang="tr-TR" dirty="0"/>
              <a:t> Birinci çarpan ağacı örneğini birlikte yapalım, kalan çarpan ağacı örnekleri sizin olsun.</a:t>
            </a:r>
          </a:p>
          <a:p>
            <a:r>
              <a:rPr lang="tr-TR" dirty="0"/>
              <a:t>Çarpan ağacında her sayı altındaki sayıların çarpımına eşittir. Alttan başlayarak</a:t>
            </a:r>
          </a:p>
          <a:p>
            <a:r>
              <a:rPr lang="tr-TR" dirty="0"/>
              <a:t>A = 2.2 = 4</a:t>
            </a:r>
          </a:p>
          <a:p>
            <a:r>
              <a:rPr lang="tr-TR" dirty="0"/>
              <a:t>B = 2.4 = 8</a:t>
            </a:r>
          </a:p>
          <a:p>
            <a:r>
              <a:rPr lang="tr-TR" dirty="0"/>
              <a:t>C = 5.8 = 40 bulunur.</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ven">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178</TotalTime>
  <Words>2485</Words>
  <PresentationFormat>Ekran Gösterisi (4:3)</PresentationFormat>
  <Paragraphs>175</Paragraphs>
  <Slides>42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42</vt:i4>
      </vt:variant>
    </vt:vector>
  </HeadingPairs>
  <TitlesOfParts>
    <vt:vector size="47" baseType="lpstr">
      <vt:lpstr>Tw Cen MT</vt:lpstr>
      <vt:lpstr>Wingdings</vt:lpstr>
      <vt:lpstr>Wingdings 2</vt:lpstr>
      <vt:lpstr>Wingdings 3</vt:lpstr>
      <vt:lpstr>Güven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EN KÜÇÜK ORTAK KAT (EKOK) </vt:lpstr>
      <vt:lpstr>PowerPoint Sunusu</vt:lpstr>
      <vt:lpstr>PowerPoint Sunusu</vt:lpstr>
      <vt:lpstr>PowerPoint Sunusu</vt:lpstr>
      <vt:lpstr>PowerPoint Sunusu</vt:lpstr>
      <vt:lpstr>PowerPoint Sunusu</vt:lpstr>
      <vt:lpstr>EBOB-EKOK İLE İLGİLİ NOTLAR </vt:lpstr>
      <vt:lpstr>EBOB – EKOK PROBLEMLERİ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2021-01-09T16:08:30Z</dcterms:created>
  <dcterms:modified xsi:type="dcterms:W3CDTF">2021-01-12T10:14:37Z</dcterms:modified>
  <cp:category>https://www.sorubak.com</cp:category>
</cp:coreProperties>
</file>