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294770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34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00031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49870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470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40801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01605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29792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1603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1209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5640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715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58794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583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872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9410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11822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B945716-2160-4C38-8FF1-01537FC986A2}" type="datetimeFigureOut">
              <a:rPr lang="tr-TR" smtClean="0"/>
              <a:pPr/>
              <a:t>31/10/2020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0CE89B3-B5AF-449E-8DD3-76233DE10B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3113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4A23B63-3562-4593-8644-05781340FA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Mondros Mütarekesi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0296D142-58FF-47CF-B0C0-6AD42B3B20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30 EKİM 1918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713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D8458CF-6167-4C9E-8775-3A6F5F874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04C247E6-C219-41C8-A65D-B62F98E6E2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/>
              <a:t>HazırlaYAN</a:t>
            </a:r>
            <a:r>
              <a:rPr lang="tr-TR" dirty="0"/>
              <a:t>: ONAT ÇAĞAN CEYRAN</a:t>
            </a:r>
          </a:p>
          <a:p>
            <a:endParaRPr lang="tr-TR" dirty="0"/>
          </a:p>
          <a:p>
            <a:r>
              <a:rPr lang="tr-TR" err="1"/>
              <a:t>KAYNAK</a:t>
            </a:r>
            <a:r>
              <a:rPr lang="tr-TR"/>
              <a:t>: https</a:t>
            </a:r>
            <a:r>
              <a:rPr lang="tr-TR" dirty="0"/>
              <a:t>://tr.wikipedia.org/</a:t>
            </a:r>
            <a:r>
              <a:rPr lang="tr-TR" dirty="0" err="1"/>
              <a:t>wiki</a:t>
            </a:r>
            <a:r>
              <a:rPr lang="tr-TR" dirty="0"/>
              <a:t>/Mondros_M%C3%BCtarekesi</a:t>
            </a:r>
          </a:p>
        </p:txBody>
      </p:sp>
    </p:spTree>
    <p:extLst>
      <p:ext uri="{BB962C8B-B14F-4D97-AF65-F5344CB8AC3E}">
        <p14:creationId xmlns="" xmlns:p14="http://schemas.microsoft.com/office/powerpoint/2010/main" val="3754654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9E7E0C9-CFC7-4F04-B446-1210E3BA2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/>
              <a:t>Mondros Mütarekesi ya da Mondros Ateşkesi, I. Dünya Savaşı sonunda Osmanlı İmparatorluğu ile İtilaf Devletleri arasında imzalanan antlaşmadır.</a:t>
            </a:r>
            <a:br>
              <a:rPr lang="tr-TR" sz="2800" dirty="0"/>
            </a:br>
            <a:endParaRPr lang="tr-TR" sz="2800" dirty="0"/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0215F76D-850B-45A4-B63C-A2E35824C26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830" y="1740405"/>
            <a:ext cx="7345180" cy="4478769"/>
          </a:xfrm>
        </p:spPr>
      </p:pic>
    </p:spTree>
    <p:extLst>
      <p:ext uri="{BB962C8B-B14F-4D97-AF65-F5344CB8AC3E}">
        <p14:creationId xmlns="" xmlns:p14="http://schemas.microsoft.com/office/powerpoint/2010/main" val="2080596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A087E96-2D15-4376-BBD6-500346CA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Osmanlı İmparatorluğu adına Bahriye Nazırı Rauf Bey tarafından,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8DA3065E-AB8E-43DF-B27C-13C07A29397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505" y="1990403"/>
            <a:ext cx="6435711" cy="4290475"/>
          </a:xfrm>
        </p:spPr>
      </p:pic>
    </p:spTree>
    <p:extLst>
      <p:ext uri="{BB962C8B-B14F-4D97-AF65-F5344CB8AC3E}">
        <p14:creationId xmlns="" xmlns:p14="http://schemas.microsoft.com/office/powerpoint/2010/main" val="1257803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393B3AF-C5C8-4AA2-84D5-F6566ADD4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İtilaflar adına </a:t>
            </a:r>
            <a:r>
              <a:rPr lang="tr-TR" dirty="0" err="1"/>
              <a:t>ingiliz</a:t>
            </a:r>
            <a:r>
              <a:rPr lang="tr-TR" dirty="0"/>
              <a:t> amiral </a:t>
            </a:r>
            <a:r>
              <a:rPr lang="tr-TR" dirty="0" err="1"/>
              <a:t>calthorpe</a:t>
            </a:r>
            <a:r>
              <a:rPr lang="tr-TR" dirty="0"/>
              <a:t> imzalamıştır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FF6AF858-D668-4F75-BAF4-9157D70C731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152" y="1956133"/>
            <a:ext cx="3351097" cy="4354725"/>
          </a:xfrm>
        </p:spPr>
      </p:pic>
    </p:spTree>
    <p:extLst>
      <p:ext uri="{BB962C8B-B14F-4D97-AF65-F5344CB8AC3E}">
        <p14:creationId xmlns="" xmlns:p14="http://schemas.microsoft.com/office/powerpoint/2010/main" val="2944650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7E7F2D5-0F3D-4B30-89EF-F66232033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4400" dirty="0" err="1"/>
              <a:t>Limni</a:t>
            </a:r>
            <a:r>
              <a:rPr lang="tr-TR" sz="4400" dirty="0"/>
              <a:t> adasının Mondros Limanı'nda demirli </a:t>
            </a:r>
            <a:r>
              <a:rPr lang="tr-TR" sz="4400" dirty="0" err="1"/>
              <a:t>Agamemnon</a:t>
            </a:r>
            <a:r>
              <a:rPr lang="tr-TR" sz="4400" dirty="0"/>
              <a:t> zırhlısında 30 Ekim 1918 akşamı imzalanmıştır.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02CB460A-A8BD-4EEB-A8F9-4CEFEF8C473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93" y="2152269"/>
            <a:ext cx="6626313" cy="4259773"/>
          </a:xfrm>
        </p:spPr>
      </p:pic>
    </p:spTree>
    <p:extLst>
      <p:ext uri="{BB962C8B-B14F-4D97-AF65-F5344CB8AC3E}">
        <p14:creationId xmlns="" xmlns:p14="http://schemas.microsoft.com/office/powerpoint/2010/main" val="2130621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922896B-9114-4D22-8955-C189AC2A4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Bu antlaşma ile beraber Osmanlı İmparatorluğu fiilen sona ermiştir.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06A57EF4-6A8C-4482-96A3-750D398DE56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299" y="1837765"/>
            <a:ext cx="5861154" cy="4373323"/>
          </a:xfrm>
        </p:spPr>
      </p:pic>
    </p:spTree>
    <p:extLst>
      <p:ext uri="{BB962C8B-B14F-4D97-AF65-F5344CB8AC3E}">
        <p14:creationId xmlns="" xmlns:p14="http://schemas.microsoft.com/office/powerpoint/2010/main" val="1145164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058C4B0-7329-4DB7-9D4A-9F39F8F03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31450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tr-TR" sz="4400" dirty="0"/>
              <a:t>30 Ekim 1918’de imzalanan Mondros Ateşkes Antlaşması 25 maddeden oluşmuştur.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7ABE670-7DB0-4EA7-93A4-494D1C4F96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154805"/>
            <a:ext cx="11692328" cy="48182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sz="2200" dirty="0"/>
              <a:t>1- Çanakkale ve İstanbul Boğazlarının açılması, Karadeniz’e serbestçe geçişin temini ve Çanakkale ve Karadeniz istihkamlarının İtilaf Devletleri tarafından işgali sağlanacaktır.</a:t>
            </a:r>
          </a:p>
          <a:p>
            <a:r>
              <a:rPr lang="tr-TR" sz="2200" dirty="0"/>
              <a:t>2- Osmanlı sularındaki bütün torpil tarlaları ile torpido ve kovan mevzilerinin yerleri gösterilecek ve bunları taramak ve kaldırmak için yardım edilecektir.</a:t>
            </a:r>
          </a:p>
          <a:p>
            <a:r>
              <a:rPr lang="tr-TR" sz="2200" dirty="0"/>
              <a:t>3- Karadeniz’deki torpiller hakkında bilgi verilecektir.</a:t>
            </a:r>
          </a:p>
          <a:p>
            <a:r>
              <a:rPr lang="tr-TR" sz="2200" dirty="0"/>
              <a:t>4- İtilaf Devletlerinin bütün esirleri ile Ermeni esirleri kayıtsız şartsız İstanbul’da teslim olunacaktır.</a:t>
            </a:r>
          </a:p>
          <a:p>
            <a:r>
              <a:rPr lang="tr-TR" sz="2200" dirty="0"/>
              <a:t>5- Hudutların korunması ve iç asayişin temini dışında, Osmanlı ordusu derhal terhis edilecektir.</a:t>
            </a:r>
          </a:p>
          <a:p>
            <a:r>
              <a:rPr lang="tr-TR" sz="2200" dirty="0"/>
              <a:t>6- Osmanlı harp gemileri teslim olup, gösterilecek Osmanlı limanlarında gözaltında bulundurulacaktır.</a:t>
            </a:r>
          </a:p>
          <a:p>
            <a:r>
              <a:rPr lang="tr-TR" sz="2200" dirty="0"/>
              <a:t>7- İtilaf Devletleri, güvenliklerini tehdit edecek bir durumun ortaya çıkması halinde herhangi bir stratejik yeri işgal etme hakkına sahip olacaktır.</a:t>
            </a:r>
          </a:p>
          <a:p>
            <a:r>
              <a:rPr lang="tr-TR" sz="2200" dirty="0"/>
              <a:t>8- Osmanlı demiryollarından İtilaf Devletleri istifade edecekler ve Osmanlı ticaret gemileri onların hizmetinde bulundurulacaktır.</a:t>
            </a:r>
          </a:p>
          <a:p>
            <a:r>
              <a:rPr lang="tr-TR" sz="2200" dirty="0"/>
              <a:t>9- İtilaf Devletleri, Osmanlı tersane ve limanlarındaki vasıtalardan istifade sağlayacaktır.</a:t>
            </a:r>
          </a:p>
          <a:p>
            <a:r>
              <a:rPr lang="tr-TR" sz="2200" dirty="0"/>
              <a:t>10-Toros Tünelleri, İtilaf Devletleri tarafından işgal olunacaktır.</a:t>
            </a:r>
          </a:p>
          <a:p>
            <a:r>
              <a:rPr lang="tr-TR" sz="2200" dirty="0"/>
              <a:t>11- İran içlerinde ve Kafkasya’da bulunan Osmanlı kuvvetleri, işgal ettikleri yerlerden geri çekilecekler.</a:t>
            </a:r>
          </a:p>
          <a:p>
            <a:r>
              <a:rPr lang="tr-TR" sz="2200" dirty="0"/>
              <a:t>12- Hükûmet haberleşmesi dışında, telsiz, telgraf ve kabloların denetimi, İtilaf Devletlerine geçecektir.</a:t>
            </a:r>
          </a:p>
          <a:p>
            <a:r>
              <a:rPr lang="tr-TR" sz="2200" dirty="0"/>
              <a:t>13- Askeri, ticari ve denizle ilgili madde ve malzemelerin tahribi önlenecektir.</a:t>
            </a:r>
          </a:p>
          <a:p>
            <a:r>
              <a:rPr lang="tr-TR" sz="2200" dirty="0"/>
              <a:t>14- İtilaf Devletleri kömür, mazot ve yağ maddelerini Türkiye’den temin edeceklerdir. (Bu maddelerden hiçbiri ihraç olunmayacaktır.)</a:t>
            </a:r>
          </a:p>
          <a:p>
            <a:endParaRPr lang="tr-TR" sz="2200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7481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3026F36-F562-4F6B-AAEB-5BF2D4B1A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713" y="189655"/>
            <a:ext cx="10396882" cy="1151965"/>
          </a:xfrm>
        </p:spPr>
        <p:txBody>
          <a:bodyPr/>
          <a:lstStyle/>
          <a:p>
            <a:r>
              <a:rPr lang="tr-TR" dirty="0"/>
              <a:t>Sayfa 2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DEDD3E8-20F5-4D73-A1DC-7FBFD7A350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1603949"/>
            <a:ext cx="11722308" cy="3912432"/>
          </a:xfrm>
        </p:spPr>
        <p:txBody>
          <a:bodyPr>
            <a:normAutofit fontScale="62500" lnSpcReduction="20000"/>
          </a:bodyPr>
          <a:lstStyle/>
          <a:p>
            <a:r>
              <a:rPr lang="tr-TR" dirty="0"/>
              <a:t>15- Bütün demiryolları, İtilaf Devletlerin zabıtası tarafından kontrol altına alınacaktır.</a:t>
            </a:r>
          </a:p>
          <a:p>
            <a:r>
              <a:rPr lang="tr-TR" dirty="0"/>
              <a:t>16- Hicaz, </a:t>
            </a:r>
            <a:r>
              <a:rPr lang="tr-TR" dirty="0" err="1"/>
              <a:t>Asir</a:t>
            </a:r>
            <a:r>
              <a:rPr lang="tr-TR" dirty="0"/>
              <a:t>, Yemen, Suriye ve Irak’taki kuvvetler en yakın İtilaf Devletlerinin kumandanlarına teslim olunacaktır.</a:t>
            </a:r>
          </a:p>
          <a:p>
            <a:r>
              <a:rPr lang="tr-TR" dirty="0"/>
              <a:t>17- Trablus ve Bingazi’deki Osmanlı subayları en yakın İtalyan garnizonuna teslim olacaktır.</a:t>
            </a:r>
          </a:p>
          <a:p>
            <a:r>
              <a:rPr lang="tr-TR" dirty="0"/>
              <a:t>18- Trablus ve Bingazi’de Osmanlı işgali altında bulunan limanlar İtalyanlara teslim olunacaktır.</a:t>
            </a:r>
          </a:p>
          <a:p>
            <a:r>
              <a:rPr lang="tr-TR" dirty="0"/>
              <a:t>19- Asker ve sivil Alman ve Avusturya uyruğu, bir ay zarfında Osmanlı topraklarını terk edeceklerdir.</a:t>
            </a:r>
          </a:p>
          <a:p>
            <a:r>
              <a:rPr lang="tr-TR" dirty="0"/>
              <a:t>20- Gerek askeri teçhizatın teslimine, gerek Osmanlı Ordusunun terhisine ve gerekse nakil vasıtalarının İtilaf Devletlerine teslimine dair verilecek herhangi bir emir, derhal yerine getirilecektir.</a:t>
            </a:r>
          </a:p>
          <a:p>
            <a:r>
              <a:rPr lang="tr-TR" dirty="0"/>
              <a:t>21- İtilaf Devletleri adına bir üye, iaşe nezaretinde çalışacak bu devletlerin ihtiyaçlarını temin edecek ve isteyeceği her bilgi kendisine verilecektir.</a:t>
            </a:r>
          </a:p>
          <a:p>
            <a:r>
              <a:rPr lang="tr-TR" dirty="0"/>
              <a:t>22- Osmanlı harp esirleri, İtilaf Devletlerinin nezdinde kalacaktır.</a:t>
            </a:r>
          </a:p>
          <a:p>
            <a:r>
              <a:rPr lang="tr-TR" dirty="0"/>
              <a:t>23- Osmanlı Hükûmeti, merkezi devletlerle bütün ilişkilerini kesecektir.</a:t>
            </a:r>
          </a:p>
          <a:p>
            <a:r>
              <a:rPr lang="tr-TR" dirty="0"/>
              <a:t>24-Altı vilayet adı verilen yerlerde bir kargaşalık olursa, vilayetlerin herhangi bir kısmının işgali hakkını İtilaf Devletleri haiz bulunacaktır.</a:t>
            </a:r>
          </a:p>
          <a:p>
            <a:r>
              <a:rPr lang="tr-TR" dirty="0"/>
              <a:t>25-Müttefiklerle Osmanlı Devleti arasındaki savaş, 1918 yılı Ekim ayının 31 günü mahalli saat ile öğle zamanı sona erecektir.</a:t>
            </a:r>
          </a:p>
        </p:txBody>
      </p:sp>
    </p:spTree>
    <p:extLst>
      <p:ext uri="{BB962C8B-B14F-4D97-AF65-F5344CB8AC3E}">
        <p14:creationId xmlns="" xmlns:p14="http://schemas.microsoft.com/office/powerpoint/2010/main" val="2157079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CB3C325-D941-4A0B-B941-CB64F7C34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851" y="475938"/>
            <a:ext cx="11272603" cy="1151965"/>
          </a:xfrm>
        </p:spPr>
        <p:txBody>
          <a:bodyPr>
            <a:noAutofit/>
          </a:bodyPr>
          <a:lstStyle/>
          <a:p>
            <a:r>
              <a:rPr lang="tr-TR" sz="3200" dirty="0"/>
              <a:t>İstanbul kamuoyu anlaşma hükümlerini ağır buldu, ancak genel bir iyimserlikle karşıladı. 1 ve 2 Kasım tarihli İstanbul gazeteleri daha çok İstanbul'da savaş ihtimalinin ortadan kalkmış olduğunu vurguladılar.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="" xmlns:a16="http://schemas.microsoft.com/office/drawing/2014/main" id="{3327CF6F-B8ED-4543-9E71-16533C02F622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375" y="1963833"/>
            <a:ext cx="6281842" cy="4418229"/>
          </a:xfrm>
        </p:spPr>
      </p:pic>
    </p:spTree>
    <p:extLst>
      <p:ext uri="{BB962C8B-B14F-4D97-AF65-F5344CB8AC3E}">
        <p14:creationId xmlns="" xmlns:p14="http://schemas.microsoft.com/office/powerpoint/2010/main" val="1571364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Ana Olay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Ana Olay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a Olay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TM04033927[[fn=Ana Olay]]</Template>
  <TotalTime>28</TotalTime>
  <Words>517</Words>
  <PresentationFormat>Özel</PresentationFormat>
  <Paragraphs>41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Ana Olay</vt:lpstr>
      <vt:lpstr>Mondros Mütarekesi</vt:lpstr>
      <vt:lpstr>Mondros Mütarekesi ya da Mondros Ateşkesi, I. Dünya Savaşı sonunda Osmanlı İmparatorluğu ile İtilaf Devletleri arasında imzalanan antlaşmadır. </vt:lpstr>
      <vt:lpstr>Osmanlı İmparatorluğu adına Bahriye Nazırı Rauf Bey tarafından,</vt:lpstr>
      <vt:lpstr>İtilaflar adına ingiliz amiral calthorpe imzalamıştır</vt:lpstr>
      <vt:lpstr>Limni adasının Mondros Limanı'nda demirli Agamemnon zırhlısında 30 Ekim 1918 akşamı imzalanmıştır.</vt:lpstr>
      <vt:lpstr>Bu antlaşma ile beraber Osmanlı İmparatorluğu fiilen sona ermiştir.</vt:lpstr>
      <vt:lpstr>30 Ekim 1918’de imzalanan Mondros Ateşkes Antlaşması 25 maddeden oluşmuştur. </vt:lpstr>
      <vt:lpstr>Sayfa 2</vt:lpstr>
      <vt:lpstr>İstanbul kamuoyu anlaşma hükümlerini ağır buldu, ancak genel bir iyimserlikle karşıladı. 1 ve 2 Kasım tarihli İstanbul gazeteleri daha çok İstanbul'da savaş ihtimalinin ortadan kalkmış olduğunu vurguladılar.</vt:lpstr>
      <vt:lpstr>son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2020-10-30T09:33:39Z</dcterms:created>
  <dcterms:modified xsi:type="dcterms:W3CDTF">2020-10-31T10:22:03Z</dcterms:modified>
  <cp:category>https://www.sorubak.com</cp:category>
</cp:coreProperties>
</file>