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slides/slide4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93" r:id="rId6"/>
    <p:sldId id="260" r:id="rId7"/>
    <p:sldId id="261" r:id="rId8"/>
    <p:sldId id="294" r:id="rId9"/>
    <p:sldId id="262" r:id="rId10"/>
    <p:sldId id="295" r:id="rId11"/>
    <p:sldId id="263" r:id="rId12"/>
    <p:sldId id="296" r:id="rId13"/>
    <p:sldId id="264" r:id="rId14"/>
    <p:sldId id="265" r:id="rId15"/>
    <p:sldId id="266" r:id="rId16"/>
    <p:sldId id="267" r:id="rId17"/>
    <p:sldId id="269" r:id="rId18"/>
    <p:sldId id="268" r:id="rId19"/>
    <p:sldId id="270" r:id="rId20"/>
    <p:sldId id="271" r:id="rId21"/>
    <p:sldId id="272" r:id="rId22"/>
    <p:sldId id="273" r:id="rId23"/>
    <p:sldId id="274" r:id="rId24"/>
    <p:sldId id="297" r:id="rId25"/>
    <p:sldId id="275" r:id="rId26"/>
    <p:sldId id="276" r:id="rId27"/>
    <p:sldId id="277" r:id="rId28"/>
    <p:sldId id="278" r:id="rId29"/>
    <p:sldId id="279" r:id="rId30"/>
    <p:sldId id="280" r:id="rId31"/>
    <p:sldId id="281" r:id="rId32"/>
    <p:sldId id="282" r:id="rId33"/>
    <p:sldId id="283" r:id="rId34"/>
    <p:sldId id="298" r:id="rId35"/>
    <p:sldId id="284" r:id="rId36"/>
    <p:sldId id="285" r:id="rId37"/>
    <p:sldId id="286" r:id="rId38"/>
    <p:sldId id="299" r:id="rId39"/>
    <p:sldId id="287" r:id="rId40"/>
    <p:sldId id="288" r:id="rId41"/>
    <p:sldId id="300" r:id="rId42"/>
    <p:sldId id="289" r:id="rId43"/>
    <p:sldId id="301" r:id="rId44"/>
    <p:sldId id="290" r:id="rId45"/>
    <p:sldId id="302" r:id="rId46"/>
    <p:sldId id="291" r:id="rId47"/>
    <p:sldId id="292" r:id="rId48"/>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vertBarState="maximized">
    <p:restoredLeft sz="15620"/>
    <p:restoredTop sz="94660"/>
  </p:normalViewPr>
  <p:slideViewPr>
    <p:cSldViewPr>
      <p:cViewPr varScale="1">
        <p:scale>
          <a:sx n="94" d="100"/>
          <a:sy n="94" d="100"/>
        </p:scale>
        <p:origin x="-204" y="-10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3 Veri Yer Tutucusu"/>
          <p:cNvSpPr>
            <a:spLocks noGrp="1"/>
          </p:cNvSpPr>
          <p:nvPr>
            <p:ph type="dt" sz="half" idx="10"/>
          </p:nvPr>
        </p:nvSpPr>
        <p:spPr/>
        <p:txBody>
          <a:bodyPr/>
          <a:lstStyle/>
          <a:p>
            <a:fld id="{4BD20043-F0C2-4CFA-9209-7FD248A87184}" type="datetimeFigureOut">
              <a:rPr lang="tr-TR" smtClean="0"/>
              <a:pPr/>
              <a:t>11/10/2020</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CDC61C5D-D299-4429-A8CF-252DEF001737}" type="slidenum">
              <a:rPr lang="tr-TR" smtClean="0"/>
              <a:pPr/>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4BD20043-F0C2-4CFA-9209-7FD248A87184}" type="datetimeFigureOut">
              <a:rPr lang="tr-TR" smtClean="0"/>
              <a:pPr/>
              <a:t>11/10/2020</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CDC61C5D-D299-4429-A8CF-252DEF001737}"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4BD20043-F0C2-4CFA-9209-7FD248A87184}" type="datetimeFigureOut">
              <a:rPr lang="tr-TR" smtClean="0"/>
              <a:pPr/>
              <a:t>11/10/2020</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CDC61C5D-D299-4429-A8CF-252DEF001737}"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4BD20043-F0C2-4CFA-9209-7FD248A87184}" type="datetimeFigureOut">
              <a:rPr lang="tr-TR" smtClean="0"/>
              <a:pPr/>
              <a:t>11/10/2020</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CDC61C5D-D299-4429-A8CF-252DEF001737}"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p>
            <a:fld id="{4BD20043-F0C2-4CFA-9209-7FD248A87184}" type="datetimeFigureOut">
              <a:rPr lang="tr-TR" smtClean="0"/>
              <a:pPr/>
              <a:t>11/10/2020</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CDC61C5D-D299-4429-A8CF-252DEF001737}" type="slidenum">
              <a:rPr lang="tr-TR" smtClean="0"/>
              <a:pPr/>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Veri Yer Tutucusu"/>
          <p:cNvSpPr>
            <a:spLocks noGrp="1"/>
          </p:cNvSpPr>
          <p:nvPr>
            <p:ph type="dt" sz="half" idx="10"/>
          </p:nvPr>
        </p:nvSpPr>
        <p:spPr/>
        <p:txBody>
          <a:bodyPr/>
          <a:lstStyle/>
          <a:p>
            <a:fld id="{4BD20043-F0C2-4CFA-9209-7FD248A87184}" type="datetimeFigureOut">
              <a:rPr lang="tr-TR" smtClean="0"/>
              <a:pPr/>
              <a:t>11/10/2020</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CDC61C5D-D299-4429-A8CF-252DEF001737}"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6 Veri Yer Tutucusu"/>
          <p:cNvSpPr>
            <a:spLocks noGrp="1"/>
          </p:cNvSpPr>
          <p:nvPr>
            <p:ph type="dt" sz="half" idx="10"/>
          </p:nvPr>
        </p:nvSpPr>
        <p:spPr/>
        <p:txBody>
          <a:bodyPr/>
          <a:lstStyle/>
          <a:p>
            <a:fld id="{4BD20043-F0C2-4CFA-9209-7FD248A87184}" type="datetimeFigureOut">
              <a:rPr lang="tr-TR" smtClean="0"/>
              <a:pPr/>
              <a:t>11/10/2020</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CDC61C5D-D299-4429-A8CF-252DEF001737}" type="slidenum">
              <a:rPr lang="tr-TR" smtClean="0"/>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Veri Yer Tutucusu"/>
          <p:cNvSpPr>
            <a:spLocks noGrp="1"/>
          </p:cNvSpPr>
          <p:nvPr>
            <p:ph type="dt" sz="half" idx="10"/>
          </p:nvPr>
        </p:nvSpPr>
        <p:spPr/>
        <p:txBody>
          <a:bodyPr/>
          <a:lstStyle/>
          <a:p>
            <a:fld id="{4BD20043-F0C2-4CFA-9209-7FD248A87184}" type="datetimeFigureOut">
              <a:rPr lang="tr-TR" smtClean="0"/>
              <a:pPr/>
              <a:t>11/10/2020</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CDC61C5D-D299-4429-A8CF-252DEF001737}"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4BD20043-F0C2-4CFA-9209-7FD248A87184}" type="datetimeFigureOut">
              <a:rPr lang="tr-TR" smtClean="0"/>
              <a:pPr/>
              <a:t>11/10/2020</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CDC61C5D-D299-4429-A8CF-252DEF001737}"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4BD20043-F0C2-4CFA-9209-7FD248A87184}" type="datetimeFigureOut">
              <a:rPr lang="tr-TR" smtClean="0"/>
              <a:pPr/>
              <a:t>11/10/2020</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CDC61C5D-D299-4429-A8CF-252DEF001737}"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4BD20043-F0C2-4CFA-9209-7FD248A87184}" type="datetimeFigureOut">
              <a:rPr lang="tr-TR" smtClean="0"/>
              <a:pPr/>
              <a:t>11/10/2020</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CDC61C5D-D299-4429-A8CF-252DEF001737}" type="slidenum">
              <a:rPr lang="tr-TR" smtClean="0"/>
              <a:pPr/>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2 Metin Yer Tutucusu"/>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BD20043-F0C2-4CFA-9209-7FD248A87184}" type="datetimeFigureOut">
              <a:rPr lang="tr-TR" smtClean="0"/>
              <a:pPr/>
              <a:t>11/10/2020</a:t>
            </a:fld>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DC61C5D-D299-4429-A8CF-252DEF001737}"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357167"/>
            <a:ext cx="7772400" cy="3243284"/>
          </a:xfrm>
        </p:spPr>
        <p:txBody>
          <a:bodyPr>
            <a:normAutofit/>
          </a:bodyPr>
          <a:lstStyle/>
          <a:p>
            <a:r>
              <a:rPr lang="tr-TR" b="1" dirty="0" smtClean="0">
                <a:solidFill>
                  <a:srgbClr val="0070C0"/>
                </a:solidFill>
              </a:rPr>
              <a:t>8.Sınıf T.C İNKILAP TARİHİ VE ATATÜRKÇÜLÜK</a:t>
            </a:r>
            <a:br>
              <a:rPr lang="tr-TR" b="1" dirty="0" smtClean="0">
                <a:solidFill>
                  <a:srgbClr val="0070C0"/>
                </a:solidFill>
              </a:rPr>
            </a:br>
            <a:r>
              <a:rPr lang="tr-TR" b="1" dirty="0" smtClean="0">
                <a:solidFill>
                  <a:srgbClr val="0070C0"/>
                </a:solidFill>
              </a:rPr>
              <a:t/>
            </a:r>
            <a:br>
              <a:rPr lang="tr-TR" b="1" dirty="0" smtClean="0">
                <a:solidFill>
                  <a:srgbClr val="0070C0"/>
                </a:solidFill>
              </a:rPr>
            </a:br>
            <a:r>
              <a:rPr lang="tr-TR" b="1" dirty="0" smtClean="0">
                <a:solidFill>
                  <a:srgbClr val="00B050"/>
                </a:solidFill>
              </a:rPr>
              <a:t>1.ÜNİTE</a:t>
            </a:r>
            <a:endParaRPr lang="tr-TR" dirty="0">
              <a:solidFill>
                <a:srgbClr val="00B050"/>
              </a:solidFill>
            </a:endParaRPr>
          </a:p>
        </p:txBody>
      </p:sp>
      <p:sp>
        <p:nvSpPr>
          <p:cNvPr id="3" name="2 Alt Başlık"/>
          <p:cNvSpPr>
            <a:spLocks noGrp="1"/>
          </p:cNvSpPr>
          <p:nvPr>
            <p:ph type="subTitle" idx="1"/>
          </p:nvPr>
        </p:nvSpPr>
        <p:spPr>
          <a:xfrm>
            <a:off x="3286116" y="3286124"/>
            <a:ext cx="5572164" cy="2352676"/>
          </a:xfrm>
        </p:spPr>
        <p:txBody>
          <a:bodyPr>
            <a:noAutofit/>
          </a:bodyPr>
          <a:lstStyle/>
          <a:p>
            <a:r>
              <a:rPr lang="tr-TR" sz="6000" b="1" dirty="0">
                <a:solidFill>
                  <a:srgbClr val="FF0000"/>
                </a:solidFill>
              </a:rPr>
              <a:t>BİR KAHRAMAN DOĞUYOR</a:t>
            </a:r>
            <a:endParaRPr lang="tr-TR" sz="6000" dirty="0">
              <a:solidFill>
                <a:srgbClr val="FF0000"/>
              </a:solidFill>
            </a:endParaRPr>
          </a:p>
        </p:txBody>
      </p:sp>
      <p:pic>
        <p:nvPicPr>
          <p:cNvPr id="1026" name="Picture 2"/>
          <p:cNvPicPr>
            <a:picLocks noChangeAspect="1" noChangeArrowheads="1"/>
          </p:cNvPicPr>
          <p:nvPr/>
        </p:nvPicPr>
        <p:blipFill>
          <a:blip r:embed="rId2" cstate="print"/>
          <a:srcRect/>
          <a:stretch>
            <a:fillRect/>
          </a:stretch>
        </p:blipFill>
        <p:spPr bwMode="auto">
          <a:xfrm>
            <a:off x="214282" y="1500174"/>
            <a:ext cx="2428892" cy="4500594"/>
          </a:xfrm>
          <a:prstGeom prst="rect">
            <a:avLst/>
          </a:prstGeom>
          <a:noFill/>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250" name="Picture 2" descr="Tanzimat Fermanı - Gülhane Hatt-ı Hümâyûnu | Info Paylaşım"/>
          <p:cNvPicPr>
            <a:picLocks noChangeAspect="1" noChangeArrowheads="1"/>
          </p:cNvPicPr>
          <p:nvPr/>
        </p:nvPicPr>
        <p:blipFill>
          <a:blip r:embed="rId2" cstate="print"/>
          <a:srcRect/>
          <a:stretch>
            <a:fillRect/>
          </a:stretch>
        </p:blipFill>
        <p:spPr bwMode="auto">
          <a:xfrm>
            <a:off x="142844" y="428604"/>
            <a:ext cx="8786874" cy="6243643"/>
          </a:xfrm>
          <a:prstGeom prst="rect">
            <a:avLst/>
          </a:prstGeom>
          <a:noFill/>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357158" y="285728"/>
            <a:ext cx="8429684" cy="4524315"/>
          </a:xfrm>
          <a:prstGeom prst="rect">
            <a:avLst/>
          </a:prstGeom>
        </p:spPr>
        <p:txBody>
          <a:bodyPr wrap="square">
            <a:spAutoFit/>
          </a:bodyPr>
          <a:lstStyle/>
          <a:p>
            <a:pPr lvl="0" algn="just" eaLnBrk="0" fontAlgn="base" hangingPunct="0">
              <a:spcBef>
                <a:spcPct val="0"/>
              </a:spcBef>
              <a:spcAft>
                <a:spcPct val="0"/>
              </a:spcAft>
            </a:pPr>
            <a:r>
              <a:rPr kumimoji="0" lang="tr-TR" sz="3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1856 yılında ilan edilen </a:t>
            </a:r>
            <a:r>
              <a:rPr kumimoji="0" lang="tr-TR" sz="32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Islahat Fermanı</a:t>
            </a:r>
            <a:r>
              <a:rPr kumimoji="0" lang="tr-TR" sz="3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ile Müslüman olmayanlara daha geniş haklar verdi. Amaç Osmanlı’yı parçalamaktan kurtarmak ve yabancıların haklarını savunma bahanesiyle Osmanlı’nın iç işlerine karışan devletlere engel olmaktı. Ancak </a:t>
            </a:r>
            <a:r>
              <a:rPr kumimoji="0" lang="tr-TR" sz="32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Tanzimat ve Islahat Fermanı gayri Müslimlerin Osmanlı’dan ayrılma</a:t>
            </a:r>
            <a:r>
              <a:rPr kumimoji="0" lang="tr-TR" sz="3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tr-TR" sz="32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heveslerini azaltmadı.</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278" name="Picture 6" descr="Islahat Fermanı (1856) - Tarih Dersi"/>
          <p:cNvPicPr>
            <a:picLocks noChangeAspect="1" noChangeArrowheads="1"/>
          </p:cNvPicPr>
          <p:nvPr/>
        </p:nvPicPr>
        <p:blipFill>
          <a:blip r:embed="rId2" cstate="print"/>
          <a:srcRect/>
          <a:stretch>
            <a:fillRect/>
          </a:stretch>
        </p:blipFill>
        <p:spPr bwMode="auto">
          <a:xfrm>
            <a:off x="285720" y="285728"/>
            <a:ext cx="8572560" cy="6295999"/>
          </a:xfrm>
          <a:prstGeom prst="rect">
            <a:avLst/>
          </a:prstGeom>
          <a:noFill/>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1"/>
          <p:cNvSpPr>
            <a:spLocks noChangeArrowheads="1"/>
          </p:cNvSpPr>
          <p:nvPr/>
        </p:nvSpPr>
        <p:spPr bwMode="auto">
          <a:xfrm>
            <a:off x="214282" y="214290"/>
            <a:ext cx="8715436" cy="55092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514350" marR="0" lvl="0" indent="-514350" algn="l" defTabSz="914400" rtl="0" eaLnBrk="1" fontAlgn="base" latinLnBrk="0" hangingPunct="1">
              <a:lnSpc>
                <a:spcPct val="100000"/>
              </a:lnSpc>
              <a:spcBef>
                <a:spcPct val="0"/>
              </a:spcBef>
              <a:spcAft>
                <a:spcPct val="0"/>
              </a:spcAft>
              <a:buClrTx/>
              <a:buSzTx/>
              <a:buFontTx/>
              <a:buAutoNum type="arabicPlain" startAt="1876"/>
              <a:tabLst/>
            </a:pPr>
            <a:r>
              <a:rPr kumimoji="0" lang="tr-TR" sz="3200" b="0" i="0" u="none" strike="noStrike" cap="none" normalizeH="0" baseline="0" dirty="0" smtClean="0">
                <a:ln>
                  <a:noFill/>
                </a:ln>
                <a:solidFill>
                  <a:srgbClr val="00B050"/>
                </a:solidFill>
                <a:effectLst/>
                <a:latin typeface="Arial" pitchFamily="34" charset="0"/>
                <a:ea typeface="Times New Roman" pitchFamily="18" charset="0"/>
                <a:cs typeface="Arial" pitchFamily="34" charset="0"/>
              </a:rPr>
              <a:t>yılında  meşrutiyet  ilan  edildi. </a:t>
            </a:r>
          </a:p>
          <a:p>
            <a:pPr marL="514350" marR="0" lvl="0" indent="-514350" algn="l" defTabSz="914400" rtl="0" eaLnBrk="1" fontAlgn="base" latinLnBrk="0" hangingPunct="1">
              <a:lnSpc>
                <a:spcPct val="100000"/>
              </a:lnSpc>
              <a:spcBef>
                <a:spcPct val="0"/>
              </a:spcBef>
              <a:spcAft>
                <a:spcPct val="0"/>
              </a:spcAft>
              <a:buClrTx/>
              <a:buSzTx/>
              <a:tabLst/>
            </a:pPr>
            <a:r>
              <a:rPr kumimoji="0" lang="tr-TR" sz="3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tr-TR" sz="3200" b="1"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Kanun-i Esasi</a:t>
            </a:r>
            <a:r>
              <a:rPr kumimoji="0" lang="tr-TR" sz="3200" b="0"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 </a:t>
            </a:r>
            <a:r>
              <a:rPr kumimoji="0" lang="tr-TR" sz="3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adıyla  ilk  Osmanlı  yazılı</a:t>
            </a:r>
            <a:r>
              <a:rPr kumimoji="0" lang="tr-TR" sz="3200" b="0" i="0" u="none" strike="noStrike" cap="none" normalizeH="0" dirty="0" smtClean="0">
                <a:ln>
                  <a:noFill/>
                </a:ln>
                <a:solidFill>
                  <a:schemeClr val="tx1"/>
                </a:solidFill>
                <a:effectLst/>
                <a:latin typeface="Arial" pitchFamily="34" charset="0"/>
                <a:ea typeface="Times New Roman" pitchFamily="18" charset="0"/>
                <a:cs typeface="Arial" pitchFamily="34" charset="0"/>
              </a:rPr>
              <a:t> </a:t>
            </a:r>
            <a:r>
              <a:rPr kumimoji="0" lang="tr-TR" sz="3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anayasası  hazırlandı.</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3200" b="1" i="0" u="none" strike="noStrike" cap="none" normalizeH="0" baseline="0" dirty="0" smtClean="0">
                <a:ln>
                  <a:noFill/>
                </a:ln>
                <a:solidFill>
                  <a:srgbClr val="0070C0"/>
                </a:solidFill>
                <a:effectLst/>
                <a:latin typeface="Arial" pitchFamily="34" charset="0"/>
                <a:ea typeface="Times New Roman" pitchFamily="18" charset="0"/>
                <a:cs typeface="Arial" pitchFamily="34" charset="0"/>
              </a:rPr>
              <a:t>1.Meşrutiyet</a:t>
            </a:r>
            <a:r>
              <a:rPr kumimoji="0" lang="tr-TR" sz="32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tr-TR" sz="3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ilan edildi. Meşrutiyet yönetiminde Müslüman ve gayri Müslimler, oluşturulan Meclis-i </a:t>
            </a:r>
            <a:r>
              <a:rPr kumimoji="0" lang="tr-TR" sz="32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Mebusan</a:t>
            </a:r>
            <a:r>
              <a:rPr kumimoji="0" lang="tr-TR" sz="32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tr-TR" sz="3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sayesinde söz söyleme hakkı elde etti.</a:t>
            </a:r>
            <a:endParaRPr kumimoji="0" lang="tr-TR" sz="32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3200" b="1"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Meşrutiyet; padişahın yanında meclisin bulunduğu yönetim şeklidir. </a:t>
            </a:r>
            <a:r>
              <a:rPr kumimoji="0" lang="tr-TR" sz="3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Mecliste alınan kararlar padişaha</a:t>
            </a:r>
            <a:r>
              <a:rPr kumimoji="0" lang="tr-TR" sz="32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tr-TR" sz="3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iletilirdi fakat son söz padişaha aittir. </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2"/>
          <p:cNvPicPr>
            <a:picLocks noChangeAspect="1" noChangeArrowheads="1"/>
          </p:cNvPicPr>
          <p:nvPr/>
        </p:nvPicPr>
        <p:blipFill>
          <a:blip r:embed="rId2" cstate="print"/>
          <a:srcRect/>
          <a:stretch>
            <a:fillRect/>
          </a:stretch>
        </p:blipFill>
        <p:spPr bwMode="auto">
          <a:xfrm>
            <a:off x="714348" y="214290"/>
            <a:ext cx="7858180" cy="6215106"/>
          </a:xfrm>
          <a:prstGeom prst="rect">
            <a:avLst/>
          </a:prstGeom>
          <a:noFill/>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1"/>
          <p:cNvSpPr>
            <a:spLocks noChangeArrowheads="1"/>
          </p:cNvSpPr>
          <p:nvPr/>
        </p:nvSpPr>
        <p:spPr bwMode="auto">
          <a:xfrm>
            <a:off x="214282" y="214290"/>
            <a:ext cx="8715436" cy="206210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114300" algn="just" defTabSz="914400" rtl="0" eaLnBrk="1" fontAlgn="base" latinLnBrk="0" hangingPunct="1">
              <a:lnSpc>
                <a:spcPct val="100000"/>
              </a:lnSpc>
              <a:spcBef>
                <a:spcPct val="0"/>
              </a:spcBef>
              <a:spcAft>
                <a:spcPct val="0"/>
              </a:spcAft>
              <a:buClrTx/>
              <a:buSzTx/>
              <a:buFontTx/>
              <a:buNone/>
              <a:tabLst/>
            </a:pPr>
            <a:r>
              <a:rPr kumimoji="0" lang="tr-TR" sz="3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Çok</a:t>
            </a:r>
            <a:r>
              <a:rPr lang="tr-TR" sz="3200" dirty="0">
                <a:latin typeface="Arial" pitchFamily="34" charset="0"/>
                <a:ea typeface="Times New Roman" pitchFamily="18" charset="0"/>
                <a:cs typeface="Arial" pitchFamily="34" charset="0"/>
              </a:rPr>
              <a:t> </a:t>
            </a:r>
            <a:r>
              <a:rPr kumimoji="0" lang="tr-TR" sz="3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geçmeden padişah, kendisine ayak bağı olduğu için meşrutiyeti kaldırdı. Fakat baskılar üzerine </a:t>
            </a:r>
            <a:r>
              <a:rPr kumimoji="0" lang="tr-TR" sz="3200" b="0"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1908</a:t>
            </a:r>
            <a:r>
              <a:rPr kumimoji="0" lang="tr-TR" sz="3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’de tekrar meşrutiyet yönetimine geçildi ve</a:t>
            </a:r>
            <a:r>
              <a:rPr kumimoji="0" lang="tr-TR" sz="3200" b="0"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 2.Meşrutiyet </a:t>
            </a:r>
            <a:r>
              <a:rPr kumimoji="0" lang="tr-TR" sz="3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ilan edildi.</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p:txBody>
      </p:sp>
      <p:pic>
        <p:nvPicPr>
          <p:cNvPr id="27650" name="Picture 2" descr="II. Meşrutiyet'in İlk Yılı / 23 Temmuz 1908 – 23 Temmuz 1909 (küçük boy) |  Yapı Kredi Yayınları"/>
          <p:cNvPicPr>
            <a:picLocks noChangeAspect="1" noChangeArrowheads="1"/>
          </p:cNvPicPr>
          <p:nvPr/>
        </p:nvPicPr>
        <p:blipFill>
          <a:blip r:embed="rId2" cstate="print"/>
          <a:srcRect/>
          <a:stretch>
            <a:fillRect/>
          </a:stretch>
        </p:blipFill>
        <p:spPr bwMode="auto">
          <a:xfrm>
            <a:off x="714348" y="2285992"/>
            <a:ext cx="7786742" cy="4352908"/>
          </a:xfrm>
          <a:prstGeom prst="rect">
            <a:avLst/>
          </a:prstGeom>
          <a:noFill/>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285720" y="214291"/>
            <a:ext cx="8643998" cy="5016758"/>
          </a:xfrm>
          <a:prstGeom prst="rect">
            <a:avLst/>
          </a:prstGeom>
        </p:spPr>
        <p:txBody>
          <a:bodyPr wrap="square">
            <a:spAutoFit/>
          </a:bodyPr>
          <a:lstStyle/>
          <a:p>
            <a:pPr lvl="0" indent="114300" algn="just" eaLnBrk="0" fontAlgn="base" hangingPunct="0">
              <a:spcBef>
                <a:spcPct val="0"/>
              </a:spcBef>
              <a:spcAft>
                <a:spcPct val="0"/>
              </a:spcAft>
            </a:pPr>
            <a:r>
              <a:rPr kumimoji="0" lang="tr-TR" sz="3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Mustafa Kemal’in doğup büyüdüğü, çocukluğunun geçtiği şehir olan </a:t>
            </a:r>
            <a:r>
              <a:rPr kumimoji="0" lang="tr-TR" sz="3200" b="1"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Selanik</a:t>
            </a:r>
            <a:r>
              <a:rPr kumimoji="0" lang="tr-TR" sz="3200" b="0"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 </a:t>
            </a:r>
            <a:r>
              <a:rPr kumimoji="0" lang="tr-TR" sz="3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önemli bir </a:t>
            </a:r>
            <a:r>
              <a:rPr kumimoji="0" lang="tr-TR" sz="3200" b="1"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liman</a:t>
            </a:r>
            <a:r>
              <a:rPr kumimoji="0" lang="tr-TR" sz="3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kentiydi. Ege kıyısında bulunan Selanik’te deniz ticareti oldukça gelişmişti. Nüfusu da yoğundu. Farklı milletlerin bulunduğu bu şehirde, çeşitli dillerde gazete ve dergiler yayınlanırdı. </a:t>
            </a:r>
            <a:r>
              <a:rPr kumimoji="0" lang="tr-TR" sz="3200" b="1"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Zengin bir kültürel ortam vardı</a:t>
            </a:r>
            <a:r>
              <a:rPr kumimoji="0" lang="tr-TR" sz="3200" b="0"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 </a:t>
            </a:r>
            <a:r>
              <a:rPr kumimoji="0" lang="tr-TR" sz="3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Böyle bir</a:t>
            </a:r>
            <a:r>
              <a:rPr kumimoji="0" lang="tr-TR" sz="32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tr-TR" sz="3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ortamda büyümek O’nun gelişimine büyük katkı sağlamıştır.</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p:txBody>
      </p:sp>
      <p:pic>
        <p:nvPicPr>
          <p:cNvPr id="26626" name="Picture 2" descr="Atamızın Doğduğu Topraklardayız: Selanik | NeredenNereye Blog"/>
          <p:cNvPicPr>
            <a:picLocks noChangeAspect="1" noChangeArrowheads="1"/>
          </p:cNvPicPr>
          <p:nvPr/>
        </p:nvPicPr>
        <p:blipFill>
          <a:blip r:embed="rId2" cstate="print"/>
          <a:srcRect/>
          <a:stretch>
            <a:fillRect/>
          </a:stretch>
        </p:blipFill>
        <p:spPr bwMode="auto">
          <a:xfrm>
            <a:off x="2643174" y="4714884"/>
            <a:ext cx="4143404" cy="1928826"/>
          </a:xfrm>
          <a:prstGeom prst="rect">
            <a:avLst/>
          </a:prstGeom>
          <a:noFill/>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214282" y="214291"/>
            <a:ext cx="8786874" cy="2831544"/>
          </a:xfrm>
          <a:prstGeom prst="rect">
            <a:avLst/>
          </a:prstGeom>
        </p:spPr>
        <p:txBody>
          <a:bodyPr wrap="square">
            <a:spAutoFit/>
          </a:bodyPr>
          <a:lstStyle/>
          <a:p>
            <a:pPr indent="114300" algn="just" eaLnBrk="0" fontAlgn="base" hangingPunct="0">
              <a:spcBef>
                <a:spcPct val="0"/>
              </a:spcBef>
              <a:spcAft>
                <a:spcPct val="0"/>
              </a:spcAft>
            </a:pPr>
            <a:r>
              <a:rPr kumimoji="0" lang="tr-TR" sz="3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Atatürk’ün çocukluk yıllarındaki ülkenin kötü durumu, karışık ortamı, Balkan devletlerinin isyanları Mustafa Kemal’in askerliğe yönelmesine ve vatan-millet sevgisiyle hareket etmesine neden olmuştur.</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a:p>
            <a:pPr lvl="0" indent="114300" algn="just" eaLnBrk="0" fontAlgn="base" hangingPunct="0">
              <a:spcBef>
                <a:spcPct val="0"/>
              </a:spcBef>
              <a:spcAft>
                <a:spcPct val="0"/>
              </a:spcAft>
            </a:pPr>
            <a:endParaRPr kumimoji="0" lang="tr-TR" b="0" i="0" u="none" strike="noStrike" cap="none" normalizeH="0" baseline="0" dirty="0" smtClean="0">
              <a:ln>
                <a:noFill/>
              </a:ln>
              <a:solidFill>
                <a:schemeClr val="tx1"/>
              </a:solidFill>
              <a:effectLst/>
              <a:latin typeface="Arial" pitchFamily="34" charset="0"/>
              <a:cs typeface="Arial" pitchFamily="34" charset="0"/>
            </a:endParaRPr>
          </a:p>
        </p:txBody>
      </p:sp>
      <p:pic>
        <p:nvPicPr>
          <p:cNvPr id="25602" name="Picture 2" descr="Mustafa Kemal Atatürk'ün yasa gücündeki ilk emri! - Bursa Hakimiyet"/>
          <p:cNvPicPr>
            <a:picLocks noChangeAspect="1" noChangeArrowheads="1"/>
          </p:cNvPicPr>
          <p:nvPr/>
        </p:nvPicPr>
        <p:blipFill>
          <a:blip r:embed="rId2" cstate="print"/>
          <a:srcRect/>
          <a:stretch>
            <a:fillRect/>
          </a:stretch>
        </p:blipFill>
        <p:spPr bwMode="auto">
          <a:xfrm>
            <a:off x="1071538" y="3000372"/>
            <a:ext cx="6477000" cy="3562351"/>
          </a:xfrm>
          <a:prstGeom prst="rect">
            <a:avLst/>
          </a:prstGeom>
          <a:noFill/>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Rectangle 1"/>
          <p:cNvSpPr>
            <a:spLocks noChangeArrowheads="1"/>
          </p:cNvSpPr>
          <p:nvPr/>
        </p:nvSpPr>
        <p:spPr bwMode="auto">
          <a:xfrm>
            <a:off x="214282" y="285728"/>
            <a:ext cx="8715436" cy="501675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114300" algn="just" defTabSz="914400" rtl="0" eaLnBrk="0" fontAlgn="base" latinLnBrk="0" hangingPunct="0">
              <a:lnSpc>
                <a:spcPct val="100000"/>
              </a:lnSpc>
              <a:spcBef>
                <a:spcPct val="0"/>
              </a:spcBef>
              <a:spcAft>
                <a:spcPct val="0"/>
              </a:spcAft>
              <a:buClrTx/>
              <a:buSzTx/>
              <a:buFontTx/>
              <a:buNone/>
              <a:tabLst/>
            </a:pPr>
            <a:r>
              <a:rPr kumimoji="0" lang="tr-TR" sz="3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Ayrıca Selanik’te gördüğü üniformalı askerler O’nun askerlik mesleğine gönül vermesinde etkili olmuştur. </a:t>
            </a:r>
          </a:p>
          <a:p>
            <a:pPr marL="0" marR="0" lvl="0" indent="114300" algn="just" defTabSz="914400" rtl="0" eaLnBrk="0" fontAlgn="base" latinLnBrk="0" hangingPunct="0">
              <a:lnSpc>
                <a:spcPct val="100000"/>
              </a:lnSpc>
              <a:spcBef>
                <a:spcPct val="0"/>
              </a:spcBef>
              <a:spcAft>
                <a:spcPct val="0"/>
              </a:spcAft>
              <a:buClrTx/>
              <a:buSzTx/>
              <a:buFontTx/>
              <a:buNone/>
              <a:tabLst/>
            </a:pP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114300" algn="just" defTabSz="914400" rtl="0" eaLnBrk="0" fontAlgn="base" latinLnBrk="0" hangingPunct="0">
              <a:lnSpc>
                <a:spcPct val="100000"/>
              </a:lnSpc>
              <a:spcBef>
                <a:spcPct val="0"/>
              </a:spcBef>
              <a:spcAft>
                <a:spcPct val="0"/>
              </a:spcAft>
              <a:buClrTx/>
              <a:buSzTx/>
              <a:buFontTx/>
              <a:buNone/>
              <a:tabLst/>
            </a:pPr>
            <a:r>
              <a:rPr kumimoji="0" lang="tr-TR" sz="3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Fransız </a:t>
            </a:r>
            <a:r>
              <a:rPr kumimoji="0" lang="tr-TR" sz="32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ihtilalinden</a:t>
            </a:r>
            <a:r>
              <a:rPr kumimoji="0" lang="tr-TR" sz="3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sonra tüm dünyaya yayılan </a:t>
            </a:r>
            <a:r>
              <a:rPr kumimoji="0" lang="tr-TR" sz="3200" b="0"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milliyetçilik</a:t>
            </a:r>
            <a:r>
              <a:rPr kumimoji="0" lang="tr-TR" sz="3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akımı etkisiyle Osmanlı içindeki farklı milletler, kendi devletlerini kurma isteğiyle ayaklandılar. Osmanlı Devleti, bazı fikir akımlarını</a:t>
            </a:r>
            <a:r>
              <a:rPr lang="tr-TR" sz="3200" baseline="0" dirty="0">
                <a:latin typeface="Arial" pitchFamily="34" charset="0"/>
                <a:ea typeface="Times New Roman" pitchFamily="18" charset="0"/>
                <a:cs typeface="Arial" pitchFamily="34" charset="0"/>
              </a:rPr>
              <a:t>	</a:t>
            </a:r>
            <a:r>
              <a:rPr kumimoji="0" lang="tr-TR" sz="3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uygulayarak	parçalanmaktan kurtulmak istedi.</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p:txBody>
      </p:sp>
      <p:pic>
        <p:nvPicPr>
          <p:cNvPr id="24578" name="Picture 2" descr="Milliyetçilik sizce nedir, ne olmalıdır? - KizlarSoruyor"/>
          <p:cNvPicPr>
            <a:picLocks noChangeAspect="1" noChangeArrowheads="1"/>
          </p:cNvPicPr>
          <p:nvPr/>
        </p:nvPicPr>
        <p:blipFill>
          <a:blip r:embed="rId2" cstate="print"/>
          <a:srcRect/>
          <a:stretch>
            <a:fillRect/>
          </a:stretch>
        </p:blipFill>
        <p:spPr bwMode="auto">
          <a:xfrm>
            <a:off x="3286116" y="4786322"/>
            <a:ext cx="5429288" cy="1914522"/>
          </a:xfrm>
          <a:prstGeom prst="rect">
            <a:avLst/>
          </a:prstGeom>
          <a:noFill/>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Rectangle 1"/>
          <p:cNvSpPr>
            <a:spLocks noChangeArrowheads="1"/>
          </p:cNvSpPr>
          <p:nvPr/>
        </p:nvSpPr>
        <p:spPr bwMode="auto">
          <a:xfrm>
            <a:off x="214282" y="500042"/>
            <a:ext cx="8786874" cy="304698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tr-TR" sz="3200" b="1"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Osmanlı Devleti’ni Parçalanmaktan Korumak Amacıyla Uygulanan Fikir Akımları</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3200" b="1"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Batıcılık</a:t>
            </a:r>
            <a:r>
              <a:rPr kumimoji="0" lang="tr-TR" sz="3200" b="0"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 </a:t>
            </a:r>
            <a:r>
              <a:rPr kumimoji="0" lang="tr-TR" sz="3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Batı ülkelerinin yenilikleri örnek alınarak Osmanlı içindeki uluslar bir arada tutulmaya çalışıldı.</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p:txBody>
      </p:sp>
      <p:pic>
        <p:nvPicPr>
          <p:cNvPr id="23554" name="Picture 2" descr="I. ve II. Meşrutiyet"/>
          <p:cNvPicPr>
            <a:picLocks noChangeAspect="1" noChangeArrowheads="1"/>
          </p:cNvPicPr>
          <p:nvPr/>
        </p:nvPicPr>
        <p:blipFill>
          <a:blip r:embed="rId2" cstate="print"/>
          <a:srcRect/>
          <a:stretch>
            <a:fillRect/>
          </a:stretch>
        </p:blipFill>
        <p:spPr bwMode="auto">
          <a:xfrm>
            <a:off x="3643306" y="3143248"/>
            <a:ext cx="5072098" cy="3429024"/>
          </a:xfrm>
          <a:prstGeom prst="rect">
            <a:avLst/>
          </a:prstGeom>
          <a:noFill/>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9" name="Rectangle 1"/>
          <p:cNvSpPr>
            <a:spLocks noChangeArrowheads="1"/>
          </p:cNvSpPr>
          <p:nvPr/>
        </p:nvSpPr>
        <p:spPr bwMode="auto">
          <a:xfrm>
            <a:off x="285720" y="285728"/>
            <a:ext cx="8643998" cy="353943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3175" algn="l" defTabSz="914400" rtl="0" eaLnBrk="1" fontAlgn="base" latinLnBrk="0" hangingPunct="1">
              <a:lnSpc>
                <a:spcPct val="100000"/>
              </a:lnSpc>
              <a:spcBef>
                <a:spcPct val="0"/>
              </a:spcBef>
              <a:spcAft>
                <a:spcPct val="0"/>
              </a:spcAft>
              <a:buClrTx/>
              <a:buSzTx/>
              <a:buFontTx/>
              <a:buNone/>
              <a:tabLst>
                <a:tab pos="1223963" algn="l"/>
              </a:tabLst>
            </a:pPr>
            <a:r>
              <a:rPr kumimoji="0" lang="tr-TR" sz="32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Rönesanstan</a:t>
            </a:r>
            <a:r>
              <a:rPr kumimoji="0" lang="tr-TR" sz="3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sonra Avrupa’da din alanında görülen yenilik ve değişmelere </a:t>
            </a:r>
            <a:r>
              <a:rPr kumimoji="0" lang="tr-TR" sz="3200" b="1"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reform</a:t>
            </a:r>
            <a:r>
              <a:rPr kumimoji="0" lang="tr-TR" sz="3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denir.</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3175" algn="l" defTabSz="914400" rtl="0" eaLnBrk="0" fontAlgn="base" latinLnBrk="0" hangingPunct="0">
              <a:lnSpc>
                <a:spcPct val="100000"/>
              </a:lnSpc>
              <a:spcBef>
                <a:spcPct val="0"/>
              </a:spcBef>
              <a:spcAft>
                <a:spcPct val="0"/>
              </a:spcAft>
              <a:buClrTx/>
              <a:buSzTx/>
              <a:buFontTx/>
              <a:buChar char="•"/>
              <a:tabLst>
                <a:tab pos="1223963" algn="l"/>
              </a:tabLst>
            </a:pPr>
            <a:r>
              <a:rPr kumimoji="0" lang="tr-TR" sz="3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Rönesans ve reformun ardından </a:t>
            </a:r>
            <a:r>
              <a:rPr kumimoji="0" lang="tr-TR" sz="3200" b="1"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Avrupa’da</a:t>
            </a:r>
            <a:r>
              <a:rPr kumimoji="0" lang="tr-TR" sz="32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tr-TR" sz="3200" b="1"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tamamen aklın ve bilimin egemen olduğu</a:t>
            </a:r>
            <a:r>
              <a:rPr kumimoji="0" lang="tr-TR" sz="3200" b="0"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 </a:t>
            </a:r>
            <a:r>
              <a:rPr kumimoji="0" lang="tr-TR" sz="3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ve 16.</a:t>
            </a:r>
            <a:r>
              <a:rPr kumimoji="0" lang="tr-TR" sz="32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yy’de</a:t>
            </a:r>
            <a:r>
              <a:rPr kumimoji="0" lang="tr-TR" sz="3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Avrupa’da bilim, sanat, edebiyat, fen gibi her türlü alanda meydana gelen yenilik ve ilerlemelere </a:t>
            </a:r>
            <a:r>
              <a:rPr kumimoji="0" lang="tr-TR" sz="3200" b="1"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Rönesans</a:t>
            </a:r>
            <a:r>
              <a:rPr kumimoji="0" lang="tr-TR" sz="3200" b="0"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 </a:t>
            </a:r>
            <a:r>
              <a:rPr kumimoji="0" lang="tr-TR" sz="3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denir.</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p:txBody>
      </p:sp>
      <p:pic>
        <p:nvPicPr>
          <p:cNvPr id="36866" name="Picture 2" descr="Reform (tarih) - Wikiwand"/>
          <p:cNvPicPr>
            <a:picLocks noChangeAspect="1" noChangeArrowheads="1"/>
          </p:cNvPicPr>
          <p:nvPr/>
        </p:nvPicPr>
        <p:blipFill>
          <a:blip r:embed="rId2" cstate="print"/>
          <a:srcRect/>
          <a:stretch>
            <a:fillRect/>
          </a:stretch>
        </p:blipFill>
        <p:spPr bwMode="auto">
          <a:xfrm>
            <a:off x="500034" y="3786190"/>
            <a:ext cx="2667000" cy="2824155"/>
          </a:xfrm>
          <a:prstGeom prst="rect">
            <a:avLst/>
          </a:prstGeom>
          <a:noFill/>
        </p:spPr>
      </p:pic>
      <p:pic>
        <p:nvPicPr>
          <p:cNvPr id="36868" name="Picture 4" descr="Rönesans Nedir? Ne Zaman Nerede Ortaya Çıkmıştır? | Bilgi Birikimi"/>
          <p:cNvPicPr>
            <a:picLocks noChangeAspect="1" noChangeArrowheads="1"/>
          </p:cNvPicPr>
          <p:nvPr/>
        </p:nvPicPr>
        <p:blipFill>
          <a:blip r:embed="rId3" cstate="print"/>
          <a:srcRect/>
          <a:stretch>
            <a:fillRect/>
          </a:stretch>
        </p:blipFill>
        <p:spPr bwMode="auto">
          <a:xfrm>
            <a:off x="3500430" y="3714752"/>
            <a:ext cx="5486400" cy="2971795"/>
          </a:xfrm>
          <a:prstGeom prst="rect">
            <a:avLst/>
          </a:prstGeom>
          <a:noFill/>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285720" y="142852"/>
            <a:ext cx="8643998" cy="3046988"/>
          </a:xfrm>
          <a:prstGeom prst="rect">
            <a:avLst/>
          </a:prstGeom>
        </p:spPr>
        <p:txBody>
          <a:bodyPr wrap="square">
            <a:spAutoFit/>
          </a:bodyPr>
          <a:lstStyle/>
          <a:p>
            <a:pPr lvl="0" eaLnBrk="0" fontAlgn="base" hangingPunct="0">
              <a:spcBef>
                <a:spcPct val="0"/>
              </a:spcBef>
              <a:spcAft>
                <a:spcPct val="0"/>
              </a:spcAft>
            </a:pPr>
            <a:r>
              <a:rPr kumimoji="0" lang="tr-TR" sz="3200" b="1"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Osmanlıcılık</a:t>
            </a:r>
            <a:r>
              <a:rPr kumimoji="0" lang="tr-TR" sz="3200" b="0"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 </a:t>
            </a:r>
            <a:r>
              <a:rPr kumimoji="0" lang="tr-TR" sz="3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Osmanlı içindeki farklı milletlere bazı haklar verilerek halk, bir arada tutulmaya çalışıldı.</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a:p>
            <a:pPr lvl="0" eaLnBrk="0" fontAlgn="base" hangingPunct="0">
              <a:spcBef>
                <a:spcPct val="0"/>
              </a:spcBef>
              <a:spcAft>
                <a:spcPct val="0"/>
              </a:spcAft>
            </a:pPr>
            <a:r>
              <a:rPr kumimoji="0" lang="tr-TR" sz="3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Hepimiz biriz ve Osmanlı Devleti’nin halkıyız düşüncesi bütün milletlere anlatılmaya çalışıldı.</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p:txBody>
      </p:sp>
      <p:pic>
        <p:nvPicPr>
          <p:cNvPr id="22530" name="Picture 2" descr="OSMANLI DEVLETİ'Nİ KURTARMAYA YÖNELİK FİKİR AKIMLARI - ppt video online  indir"/>
          <p:cNvPicPr>
            <a:picLocks noChangeAspect="1" noChangeArrowheads="1"/>
          </p:cNvPicPr>
          <p:nvPr/>
        </p:nvPicPr>
        <p:blipFill>
          <a:blip r:embed="rId2" cstate="print"/>
          <a:srcRect/>
          <a:stretch>
            <a:fillRect/>
          </a:stretch>
        </p:blipFill>
        <p:spPr bwMode="auto">
          <a:xfrm>
            <a:off x="2000232" y="2643182"/>
            <a:ext cx="6429420" cy="4071966"/>
          </a:xfrm>
          <a:prstGeom prst="rect">
            <a:avLst/>
          </a:prstGeom>
          <a:noFill/>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285720" y="357166"/>
            <a:ext cx="8715436" cy="3539430"/>
          </a:xfrm>
          <a:prstGeom prst="rect">
            <a:avLst/>
          </a:prstGeom>
        </p:spPr>
        <p:txBody>
          <a:bodyPr wrap="square">
            <a:spAutoFit/>
          </a:bodyPr>
          <a:lstStyle/>
          <a:p>
            <a:pPr eaLnBrk="0" fontAlgn="base" hangingPunct="0">
              <a:spcBef>
                <a:spcPct val="0"/>
              </a:spcBef>
              <a:spcAft>
                <a:spcPct val="0"/>
              </a:spcAft>
            </a:pPr>
            <a:r>
              <a:rPr kumimoji="0" lang="tr-TR" sz="3200" b="1"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İslamcılık</a:t>
            </a:r>
            <a:r>
              <a:rPr kumimoji="0" lang="tr-TR" sz="3200" b="0"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 </a:t>
            </a:r>
            <a:r>
              <a:rPr kumimoji="0" lang="tr-TR" sz="3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Osmanlı Devleti içindeki İslam dinine inananlar bir arada tutulmaya çalışıldı. Ancak 1. Dünya</a:t>
            </a:r>
            <a:r>
              <a:rPr kumimoji="0" lang="tr-TR" sz="32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tr-TR" sz="3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savaşında Araplar, İngilizlerin yanında yer alınca bu fikir de başarılı olamadı. Bunlardan hiçbiri başarıya ulaşmayınca</a:t>
            </a:r>
            <a:r>
              <a:rPr lang="tr-TR" sz="3200" dirty="0" smtClean="0">
                <a:latin typeface="Arial" pitchFamily="34" charset="0"/>
                <a:ea typeface="Times New Roman" pitchFamily="18" charset="0"/>
                <a:cs typeface="Arial" pitchFamily="34" charset="0"/>
              </a:rPr>
              <a:t>; son olarak; </a:t>
            </a:r>
          </a:p>
          <a:p>
            <a:pPr lvl="0" eaLnBrk="0" fontAlgn="base" hangingPunct="0">
              <a:spcBef>
                <a:spcPct val="0"/>
              </a:spcBef>
              <a:spcAft>
                <a:spcPct val="0"/>
              </a:spcAft>
            </a:pPr>
            <a:r>
              <a:rPr kumimoji="0" lang="tr-TR" sz="3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p:txBody>
      </p:sp>
      <p:pic>
        <p:nvPicPr>
          <p:cNvPr id="21506" name="Picture 2" descr="OSMANLI DEVLETİ'Nİ KURTARMAYA YÖNELİK FİKİR AKIMLARI - ppt video online  indir"/>
          <p:cNvPicPr>
            <a:picLocks noChangeAspect="1" noChangeArrowheads="1"/>
          </p:cNvPicPr>
          <p:nvPr/>
        </p:nvPicPr>
        <p:blipFill>
          <a:blip r:embed="rId2" cstate="print"/>
          <a:srcRect/>
          <a:stretch>
            <a:fillRect/>
          </a:stretch>
        </p:blipFill>
        <p:spPr bwMode="auto">
          <a:xfrm>
            <a:off x="1643042" y="2928934"/>
            <a:ext cx="7215238" cy="3643338"/>
          </a:xfrm>
          <a:prstGeom prst="rect">
            <a:avLst/>
          </a:prstGeom>
          <a:noFill/>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285720" y="357166"/>
            <a:ext cx="8643998" cy="1569660"/>
          </a:xfrm>
          <a:prstGeom prst="rect">
            <a:avLst/>
          </a:prstGeom>
        </p:spPr>
        <p:txBody>
          <a:bodyPr wrap="square">
            <a:spAutoFit/>
          </a:bodyPr>
          <a:lstStyle/>
          <a:p>
            <a:pPr lvl="0" eaLnBrk="0" fontAlgn="base" hangingPunct="0">
              <a:spcBef>
                <a:spcPct val="0"/>
              </a:spcBef>
              <a:spcAft>
                <a:spcPct val="0"/>
              </a:spcAft>
            </a:pPr>
            <a:r>
              <a:rPr kumimoji="0" lang="tr-TR" sz="3200" b="1"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Türkçülük </a:t>
            </a:r>
            <a:r>
              <a:rPr kumimoji="0" lang="tr-TR" sz="3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fikri uygulamaya konuldu ve Osmanlı’yı kuran Türk milletinden devletine sahip çıkması</a:t>
            </a:r>
            <a:r>
              <a:rPr kumimoji="0" lang="tr-TR" sz="32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tr-TR" sz="3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istenmiştir.</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p:txBody>
      </p:sp>
      <p:pic>
        <p:nvPicPr>
          <p:cNvPr id="20482" name="Picture 2" descr="OSMANLI DEVLETİ'Nİ KURTARMAYA YÖNELİK FİKİR AKIMLARI - ppt video online  indir"/>
          <p:cNvPicPr>
            <a:picLocks noChangeAspect="1" noChangeArrowheads="1"/>
          </p:cNvPicPr>
          <p:nvPr/>
        </p:nvPicPr>
        <p:blipFill>
          <a:blip r:embed="rId2" cstate="print"/>
          <a:srcRect/>
          <a:stretch>
            <a:fillRect/>
          </a:stretch>
        </p:blipFill>
        <p:spPr bwMode="auto">
          <a:xfrm>
            <a:off x="214282" y="2143116"/>
            <a:ext cx="8715436" cy="4429109"/>
          </a:xfrm>
          <a:prstGeom prst="rect">
            <a:avLst/>
          </a:prstGeom>
          <a:noFill/>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Rectangle 1"/>
          <p:cNvSpPr>
            <a:spLocks noChangeArrowheads="1"/>
          </p:cNvSpPr>
          <p:nvPr/>
        </p:nvSpPr>
        <p:spPr bwMode="auto">
          <a:xfrm>
            <a:off x="214282" y="285728"/>
            <a:ext cx="8715436" cy="452431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3200" b="1" i="0" u="none" strike="noStrike" cap="none" normalizeH="0" baseline="0" dirty="0" err="1" smtClean="0">
                <a:ln>
                  <a:noFill/>
                </a:ln>
                <a:solidFill>
                  <a:srgbClr val="FF0000"/>
                </a:solidFill>
                <a:effectLst/>
                <a:latin typeface="Arial" pitchFamily="34" charset="0"/>
                <a:ea typeface="Times New Roman" pitchFamily="18" charset="0"/>
                <a:cs typeface="Arial" pitchFamily="34" charset="0"/>
              </a:rPr>
              <a:t>M.Kemal’in</a:t>
            </a:r>
            <a:r>
              <a:rPr kumimoji="0" lang="tr-TR" sz="3200" b="1"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 okuduğu okullar:</a:t>
            </a:r>
            <a:endParaRPr kumimoji="0" lang="tr-TR" sz="3200" b="0" i="0" u="none" strike="noStrike" cap="none" normalizeH="0" baseline="0" dirty="0" smtClean="0">
              <a:ln>
                <a:noFill/>
              </a:ln>
              <a:solidFill>
                <a:srgbClr val="FF0000"/>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3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-Mahalle Mektebi</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3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-Şemsi Efendi İlkokulu</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3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-Selanik Mülkiye Rüştiyesi</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3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-Selanik Askeri Rüştiyesi</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3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-Manastır Askeri İdadisi</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3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-Harp Okulu</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3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-Harp Akademisi  =&gt; 1905’te Kurmay Yüzbaşı olarak orduya katıldı.</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p:txBody>
      </p:sp>
      <p:sp>
        <p:nvSpPr>
          <p:cNvPr id="28674" name="Rectangle 2"/>
          <p:cNvSpPr>
            <a:spLocks noChangeArrowheads="1"/>
          </p:cNvSpPr>
          <p:nvPr/>
        </p:nvSpPr>
        <p:spPr bwMode="auto">
          <a:xfrm>
            <a:off x="214282" y="5429264"/>
            <a:ext cx="8643998" cy="36933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tr-TR" b="1" i="0" u="none" strike="noStrike" cap="none" normalizeH="0" baseline="0" dirty="0" smtClean="0">
                <a:ln>
                  <a:noFill/>
                </a:ln>
                <a:solidFill>
                  <a:srgbClr val="00B050"/>
                </a:solidFill>
                <a:effectLst/>
                <a:latin typeface="Arial" pitchFamily="34" charset="0"/>
                <a:ea typeface="Times New Roman" pitchFamily="18" charset="0"/>
                <a:cs typeface="Arial" pitchFamily="34" charset="0"/>
              </a:rPr>
              <a:t>İnkılap: Yenilik</a:t>
            </a:r>
            <a:r>
              <a:rPr lang="tr-TR" b="1" dirty="0">
                <a:solidFill>
                  <a:srgbClr val="00B050"/>
                </a:solidFill>
                <a:latin typeface="Arial" pitchFamily="34" charset="0"/>
                <a:ea typeface="Times New Roman" pitchFamily="18" charset="0"/>
                <a:cs typeface="Arial" pitchFamily="34" charset="0"/>
              </a:rPr>
              <a:t>	 </a:t>
            </a:r>
            <a:r>
              <a:rPr lang="tr-TR" b="1" dirty="0" smtClean="0">
                <a:solidFill>
                  <a:srgbClr val="00B050"/>
                </a:solidFill>
                <a:latin typeface="Arial" pitchFamily="34" charset="0"/>
                <a:ea typeface="Times New Roman" pitchFamily="18" charset="0"/>
                <a:cs typeface="Arial" pitchFamily="34" charset="0"/>
              </a:rPr>
              <a:t>    </a:t>
            </a:r>
            <a:r>
              <a:rPr kumimoji="0" lang="tr-TR" b="1" i="0" u="none" strike="noStrike" cap="none" normalizeH="0" baseline="0" dirty="0" smtClean="0">
                <a:ln>
                  <a:noFill/>
                </a:ln>
                <a:solidFill>
                  <a:srgbClr val="00B050"/>
                </a:solidFill>
                <a:effectLst/>
                <a:latin typeface="Arial" pitchFamily="34" charset="0"/>
                <a:ea typeface="Times New Roman" pitchFamily="18" charset="0"/>
                <a:cs typeface="Arial" pitchFamily="34" charset="0"/>
              </a:rPr>
              <a:t>Rüştiye: Ortaokul</a:t>
            </a:r>
            <a:r>
              <a:rPr lang="tr-TR" b="1" dirty="0">
                <a:solidFill>
                  <a:srgbClr val="00B050"/>
                </a:solidFill>
                <a:latin typeface="Arial" pitchFamily="34" charset="0"/>
                <a:ea typeface="Times New Roman" pitchFamily="18" charset="0"/>
                <a:cs typeface="Arial" pitchFamily="34" charset="0"/>
              </a:rPr>
              <a:t>	</a:t>
            </a:r>
            <a:r>
              <a:rPr lang="tr-TR" b="1" dirty="0" smtClean="0">
                <a:solidFill>
                  <a:srgbClr val="00B050"/>
                </a:solidFill>
                <a:latin typeface="Arial" pitchFamily="34" charset="0"/>
                <a:ea typeface="Times New Roman" pitchFamily="18" charset="0"/>
                <a:cs typeface="Arial" pitchFamily="34" charset="0"/>
              </a:rPr>
              <a:t>     </a:t>
            </a:r>
            <a:r>
              <a:rPr kumimoji="0" lang="tr-TR" b="1" i="0" u="none" strike="noStrike" cap="none" normalizeH="0" baseline="0" dirty="0" smtClean="0">
                <a:ln>
                  <a:noFill/>
                </a:ln>
                <a:solidFill>
                  <a:srgbClr val="00B050"/>
                </a:solidFill>
                <a:effectLst/>
                <a:latin typeface="Arial" pitchFamily="34" charset="0"/>
                <a:ea typeface="Times New Roman" pitchFamily="18" charset="0"/>
                <a:cs typeface="Arial" pitchFamily="34" charset="0"/>
              </a:rPr>
              <a:t>İdadi: Lise</a:t>
            </a:r>
            <a:endParaRPr kumimoji="0" lang="tr-TR" b="1" i="0" u="none" strike="noStrike" cap="none" normalizeH="0" baseline="0" dirty="0" smtClean="0">
              <a:ln>
                <a:noFill/>
              </a:ln>
              <a:solidFill>
                <a:srgbClr val="00B050"/>
              </a:solidFill>
              <a:effectLst/>
              <a:latin typeface="Arial" pitchFamily="34" charset="0"/>
              <a:cs typeface="Arial" pitchFamily="34" charset="0"/>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298" name="Picture 2" descr="Atatürk'ün okuduğu okullar | Okul, Öğretmen klasörü, Eğitim"/>
          <p:cNvPicPr>
            <a:picLocks noChangeAspect="1" noChangeArrowheads="1"/>
          </p:cNvPicPr>
          <p:nvPr/>
        </p:nvPicPr>
        <p:blipFill>
          <a:blip r:embed="rId2" cstate="print"/>
          <a:srcRect/>
          <a:stretch>
            <a:fillRect/>
          </a:stretch>
        </p:blipFill>
        <p:spPr bwMode="auto">
          <a:xfrm>
            <a:off x="642910" y="357166"/>
            <a:ext cx="7929618" cy="6072230"/>
          </a:xfrm>
          <a:prstGeom prst="rect">
            <a:avLst/>
          </a:prstGeom>
          <a:noFill/>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Rectangle 1"/>
          <p:cNvSpPr>
            <a:spLocks noChangeArrowheads="1"/>
          </p:cNvSpPr>
          <p:nvPr/>
        </p:nvSpPr>
        <p:spPr bwMode="auto">
          <a:xfrm>
            <a:off x="214282" y="214290"/>
            <a:ext cx="8715436" cy="452431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tr-TR" sz="3200" b="1"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Mustafa Kemal'in Fikir Hayatını Etkileyen Olaylar ve Kişiler</a:t>
            </a:r>
            <a:endParaRPr kumimoji="0" lang="tr-TR" sz="3200" b="0" i="0" u="none" strike="noStrike" cap="none" normalizeH="0" baseline="0" dirty="0" smtClean="0">
              <a:ln>
                <a:noFill/>
              </a:ln>
              <a:solidFill>
                <a:srgbClr val="FF0000"/>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tr-TR" sz="3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Selanik Askeri Rüştiyesi’nde Mustafa’nın derste gösterdiği başarılardan etkilenen Matematik öğretmeni </a:t>
            </a:r>
            <a:r>
              <a:rPr kumimoji="0" lang="tr-TR" sz="3200" b="0"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Yüzbaşı Mustafa Bey Ona </a:t>
            </a:r>
            <a:r>
              <a:rPr kumimoji="0" lang="tr-TR" sz="3200" b="1"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Kemal adını</a:t>
            </a:r>
            <a:r>
              <a:rPr kumimoji="0" lang="tr-TR" sz="3200" b="0"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 verdi</a:t>
            </a:r>
            <a:r>
              <a:rPr kumimoji="0" lang="tr-TR" sz="3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Mustafa Kemal'in matematiğe olan ilgisi hayatının sonraki dönemlerinde de devam etti. Yazmış olduğu </a:t>
            </a:r>
            <a:r>
              <a:rPr kumimoji="0" lang="tr-TR" sz="3200" b="0"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"geometri" </a:t>
            </a:r>
            <a:r>
              <a:rPr kumimoji="0" lang="tr-TR" sz="3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kitabi bu ilginin en güzel örneğidir.</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p:txBody>
      </p:sp>
      <p:pic>
        <p:nvPicPr>
          <p:cNvPr id="18434" name="Picture 2" descr="MUSTAFA KEMAL ATATÜRK'ÜN HAYATI HAZIRLAYAN: MURAT ÖZDEMİR HAKİMİYET  İLKOKULU 3/B SINIF ÖĞRETMENİ. - ppt indir"/>
          <p:cNvPicPr>
            <a:picLocks noChangeAspect="1" noChangeArrowheads="1"/>
          </p:cNvPicPr>
          <p:nvPr/>
        </p:nvPicPr>
        <p:blipFill>
          <a:blip r:embed="rId2" cstate="print"/>
          <a:srcRect/>
          <a:stretch>
            <a:fillRect/>
          </a:stretch>
        </p:blipFill>
        <p:spPr bwMode="auto">
          <a:xfrm>
            <a:off x="4143372" y="4214818"/>
            <a:ext cx="4572032" cy="2357407"/>
          </a:xfrm>
          <a:prstGeom prst="rect">
            <a:avLst/>
          </a:prstGeom>
          <a:noFill/>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285720" y="285729"/>
            <a:ext cx="8643998" cy="6001643"/>
          </a:xfrm>
          <a:prstGeom prst="rect">
            <a:avLst/>
          </a:prstGeom>
        </p:spPr>
        <p:txBody>
          <a:bodyPr wrap="square">
            <a:spAutoFit/>
          </a:bodyPr>
          <a:lstStyle/>
          <a:p>
            <a:pPr lvl="0" algn="just" eaLnBrk="0" fontAlgn="base" hangingPunct="0">
              <a:spcBef>
                <a:spcPct val="0"/>
              </a:spcBef>
              <a:spcAft>
                <a:spcPct val="0"/>
              </a:spcAft>
            </a:pPr>
            <a:r>
              <a:rPr kumimoji="0" lang="tr-TR" sz="3200" b="0"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Manastır Askeri İdadisi’nde okurken sınıf arkadaşı Ömer Naci sayesinde edebiyata ve hitabete ilgi duydu. </a:t>
            </a:r>
            <a:r>
              <a:rPr kumimoji="0" lang="tr-TR" sz="3200" b="0" i="0" u="none" strike="noStrike" cap="none" normalizeH="0" baseline="0" dirty="0" smtClean="0">
                <a:ln>
                  <a:noFill/>
                </a:ln>
                <a:solidFill>
                  <a:srgbClr val="92D050"/>
                </a:solidFill>
                <a:effectLst/>
                <a:latin typeface="Arial" pitchFamily="34" charset="0"/>
                <a:ea typeface="Times New Roman" pitchFamily="18" charset="0"/>
                <a:cs typeface="Arial" pitchFamily="34" charset="0"/>
              </a:rPr>
              <a:t>Fransızca özel dersleri aldı</a:t>
            </a:r>
            <a:r>
              <a:rPr kumimoji="0" lang="tr-TR" sz="3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Tarih öğretmeni Kolağası Tevfik Bey’in tarih bilgisi onda tarih bilinci uyandırmıştır. İdadide başlayan bu tarih sevgisi hayatının sonuna kadar artarak devam etmiştir</a:t>
            </a:r>
            <a:r>
              <a:rPr kumimoji="0" lang="tr-TR" sz="3200" b="0" i="0" u="none" strike="noStrike" cap="none" normalizeH="0" baseline="0" dirty="0" smtClean="0">
                <a:ln>
                  <a:noFill/>
                </a:ln>
                <a:solidFill>
                  <a:srgbClr val="00B0F0"/>
                </a:solidFill>
                <a:effectLst/>
                <a:latin typeface="Arial" pitchFamily="34" charset="0"/>
                <a:ea typeface="Times New Roman" pitchFamily="18" charset="0"/>
                <a:cs typeface="Arial" pitchFamily="34" charset="0"/>
              </a:rPr>
              <a:t>. Namık Kemal, Ziya Gökalp, Mehmet Emin Yurdakul, gibi yazarları okuyarak </a:t>
            </a:r>
            <a:r>
              <a:rPr kumimoji="0" lang="tr-TR" sz="3200" b="1"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milliyetçilik</a:t>
            </a:r>
            <a:r>
              <a:rPr kumimoji="0" lang="tr-TR" sz="3200" b="0" i="0" u="none" strike="noStrike" cap="none" normalizeH="0" baseline="0" dirty="0" smtClean="0">
                <a:ln>
                  <a:noFill/>
                </a:ln>
                <a:solidFill>
                  <a:srgbClr val="00B0F0"/>
                </a:solidFill>
                <a:effectLst/>
                <a:latin typeface="Arial" pitchFamily="34" charset="0"/>
                <a:ea typeface="Times New Roman" pitchFamily="18" charset="0"/>
                <a:cs typeface="Arial" pitchFamily="34" charset="0"/>
              </a:rPr>
              <a:t> fikri gelişmiştir.</a:t>
            </a:r>
            <a:endParaRPr kumimoji="0" lang="tr-TR" sz="3200" b="0" i="0" u="none" strike="noStrike" cap="none" normalizeH="0" baseline="0" dirty="0" smtClean="0">
              <a:ln>
                <a:noFill/>
              </a:ln>
              <a:solidFill>
                <a:srgbClr val="00B0F0"/>
              </a:solidFill>
              <a:effectLst/>
              <a:latin typeface="Arial" pitchFamily="34" charset="0"/>
              <a:cs typeface="Arial" pitchFamily="34" charset="0"/>
            </a:endParaRPr>
          </a:p>
          <a:p>
            <a:pPr lvl="0" algn="just" eaLnBrk="0" fontAlgn="base" hangingPunct="0">
              <a:spcBef>
                <a:spcPct val="0"/>
              </a:spcBef>
              <a:spcAft>
                <a:spcPct val="0"/>
              </a:spcAft>
            </a:pPr>
            <a:r>
              <a:rPr kumimoji="0" lang="tr-TR" sz="3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Harp Akademisinde okurken derslerinin yanı sıra, ülkenin içinde bulunduğu siyasi durum ve sorunları ile yakından ilgilendi.</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Rectangle 1"/>
          <p:cNvSpPr>
            <a:spLocks noChangeArrowheads="1"/>
          </p:cNvSpPr>
          <p:nvPr/>
        </p:nvSpPr>
        <p:spPr bwMode="auto">
          <a:xfrm>
            <a:off x="214282" y="214290"/>
            <a:ext cx="8786874" cy="600164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tr-TR" sz="3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Mustafa Kemal’in, Fransız </a:t>
            </a:r>
            <a:r>
              <a:rPr kumimoji="0" lang="tr-TR" sz="32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İhtilali’ni</a:t>
            </a:r>
            <a:r>
              <a:rPr kumimoji="0" lang="tr-TR" sz="3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hazırlayan düşünürler arasında en çok yararlandığı kişi </a:t>
            </a:r>
            <a:r>
              <a:rPr kumimoji="0" lang="tr-TR" sz="3200" b="0" i="0" u="none" strike="noStrike" cap="none" normalizeH="0" baseline="0" dirty="0" smtClean="0">
                <a:ln>
                  <a:noFill/>
                </a:ln>
                <a:solidFill>
                  <a:srgbClr val="92D050"/>
                </a:solidFill>
                <a:effectLst/>
                <a:latin typeface="Arial" pitchFamily="34" charset="0"/>
                <a:ea typeface="Times New Roman" pitchFamily="18" charset="0"/>
                <a:cs typeface="Arial" pitchFamily="34" charset="0"/>
              </a:rPr>
              <a:t>J.J.Rousseau’</a:t>
            </a:r>
            <a:r>
              <a:rPr kumimoji="0" lang="tr-TR" sz="3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dur (</a:t>
            </a:r>
            <a:r>
              <a:rPr kumimoji="0" lang="tr-TR" sz="32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Russo</a:t>
            </a:r>
            <a:r>
              <a:rPr kumimoji="0" lang="tr-TR" sz="3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Bütün eserlerini incelediği bu Fransız düşünürünün özgürlükçü ve cumhuriyetçi fikirleri Mustafa Kemal için önemliydi. Onun cumhuriyet yönetimi ile ilgili düşüncelerini İslam ve Türk toplum geleneği ve devlet anlayışı ile bağdaşabilir bulmuştu. Rousseau derecesinde etkili olmasa da </a:t>
            </a:r>
            <a:r>
              <a:rPr kumimoji="0" lang="tr-TR" sz="3200" b="0" i="0" u="none" strike="noStrike" cap="none" normalizeH="0" baseline="0" dirty="0" err="1" smtClean="0">
                <a:ln>
                  <a:noFill/>
                </a:ln>
                <a:solidFill>
                  <a:srgbClr val="92D050"/>
                </a:solidFill>
                <a:effectLst/>
                <a:latin typeface="Arial" pitchFamily="34" charset="0"/>
                <a:ea typeface="Times New Roman" pitchFamily="18" charset="0"/>
                <a:cs typeface="Arial" pitchFamily="34" charset="0"/>
              </a:rPr>
              <a:t>Montes</a:t>
            </a:r>
            <a:r>
              <a:rPr kumimoji="0" lang="tr-TR" sz="3200" b="0" i="0" u="none" strike="noStrike" cap="none" normalizeH="0" baseline="0" dirty="0" err="1" smtClean="0">
                <a:ln>
                  <a:noFill/>
                </a:ln>
                <a:solidFill>
                  <a:srgbClr val="92D050"/>
                </a:solidFill>
                <a:effectLst/>
                <a:latin typeface="Arial" pitchFamily="34" charset="0"/>
                <a:ea typeface="Calibri" pitchFamily="34" charset="0"/>
                <a:cs typeface="Arial" pitchFamily="34" charset="0"/>
              </a:rPr>
              <a:t>q</a:t>
            </a:r>
            <a:r>
              <a:rPr kumimoji="0" lang="tr-TR" sz="3200" b="0" i="0" u="none" strike="noStrike" cap="none" normalizeH="0" baseline="0" dirty="0" err="1" smtClean="0">
                <a:ln>
                  <a:noFill/>
                </a:ln>
                <a:solidFill>
                  <a:srgbClr val="92D050"/>
                </a:solidFill>
                <a:effectLst/>
                <a:latin typeface="Arial" pitchFamily="34" charset="0"/>
                <a:ea typeface="Times New Roman" pitchFamily="18" charset="0"/>
                <a:cs typeface="Arial" pitchFamily="34" charset="0"/>
              </a:rPr>
              <a:t>ieu’nun</a:t>
            </a:r>
            <a:r>
              <a:rPr kumimoji="0" lang="tr-TR" sz="3200" b="0" i="0" u="none" strike="noStrike" cap="none" normalizeH="0" baseline="0" dirty="0" smtClean="0">
                <a:ln>
                  <a:noFill/>
                </a:ln>
                <a:solidFill>
                  <a:srgbClr val="92D050"/>
                </a:solidFill>
                <a:effectLst/>
                <a:latin typeface="Arial" pitchFamily="34" charset="0"/>
                <a:ea typeface="Times New Roman" pitchFamily="18" charset="0"/>
                <a:cs typeface="Arial" pitchFamily="34" charset="0"/>
              </a:rPr>
              <a:t> (</a:t>
            </a:r>
            <a:r>
              <a:rPr kumimoji="0" lang="tr-TR" sz="3200" b="0" i="0" u="none" strike="noStrike" cap="none" normalizeH="0" baseline="0" dirty="0" err="1" smtClean="0">
                <a:ln>
                  <a:noFill/>
                </a:ln>
                <a:solidFill>
                  <a:srgbClr val="92D050"/>
                </a:solidFill>
                <a:effectLst/>
                <a:latin typeface="Arial" pitchFamily="34" charset="0"/>
                <a:ea typeface="Times New Roman" pitchFamily="18" charset="0"/>
                <a:cs typeface="Arial" pitchFamily="34" charset="0"/>
              </a:rPr>
              <a:t>Montesku</a:t>
            </a:r>
            <a:r>
              <a:rPr kumimoji="0" lang="tr-TR" sz="3200" b="0" i="0" u="none" strike="noStrike" cap="none" normalizeH="0" baseline="0" dirty="0" smtClean="0">
                <a:ln>
                  <a:noFill/>
                </a:ln>
                <a:solidFill>
                  <a:srgbClr val="92D050"/>
                </a:solidFill>
                <a:effectLst/>
                <a:latin typeface="Arial" pitchFamily="34" charset="0"/>
                <a:ea typeface="Times New Roman" pitchFamily="18" charset="0"/>
                <a:cs typeface="Arial" pitchFamily="34" charset="0"/>
              </a:rPr>
              <a:t>) </a:t>
            </a:r>
            <a:r>
              <a:rPr kumimoji="0" lang="tr-TR" sz="3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“Kanunların Ruhu” eserini ayrıntılı olarak incelemiş ve yararlanmıştır. </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428596" y="428604"/>
            <a:ext cx="8501122" cy="3539430"/>
          </a:xfrm>
          <a:prstGeom prst="rect">
            <a:avLst/>
          </a:prstGeom>
        </p:spPr>
        <p:txBody>
          <a:bodyPr wrap="square">
            <a:spAutoFit/>
          </a:bodyPr>
          <a:lstStyle/>
          <a:p>
            <a:pPr lvl="0" algn="just" fontAlgn="base">
              <a:spcBef>
                <a:spcPct val="0"/>
              </a:spcBef>
              <a:spcAft>
                <a:spcPct val="0"/>
              </a:spcAft>
            </a:pPr>
            <a:r>
              <a:rPr kumimoji="0" lang="tr-TR" sz="3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Bu eserin cumhuriyetin bir “erdem re</a:t>
            </a:r>
            <a:r>
              <a:rPr kumimoji="0" lang="tr-TR" sz="3200" b="0" i="0" u="none" strike="noStrike" cap="none" normalizeH="0" baseline="0" dirty="0" smtClean="0">
                <a:ln>
                  <a:noFill/>
                </a:ln>
                <a:solidFill>
                  <a:schemeClr val="tx1"/>
                </a:solidFill>
                <a:effectLst/>
                <a:latin typeface="Arial" pitchFamily="34" charset="0"/>
                <a:ea typeface="Calibri" pitchFamily="34" charset="0"/>
                <a:cs typeface="Arial" pitchFamily="34" charset="0"/>
              </a:rPr>
              <a:t>j</a:t>
            </a:r>
            <a:r>
              <a:rPr kumimoji="0" lang="tr-TR" sz="3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imi” olduğunu anlatan bölümleri üzerinde özellikle durmuştur.</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a:p>
            <a:pPr lvl="0" algn="just" eaLnBrk="0" fontAlgn="base" hangingPunct="0">
              <a:spcBef>
                <a:spcPct val="0"/>
              </a:spcBef>
              <a:spcAft>
                <a:spcPct val="0"/>
              </a:spcAft>
            </a:pPr>
            <a:r>
              <a:rPr kumimoji="0" lang="tr-TR" sz="3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Mustafa Kemal Fransız düşünürleri dışında Amerika Birleşik Devletleri’nin ilk başkanlarından George </a:t>
            </a:r>
            <a:r>
              <a:rPr kumimoji="0" lang="tr-TR" sz="3200" b="0" i="0" u="none" strike="noStrike" cap="none" normalizeH="0" baseline="0" dirty="0" smtClean="0">
                <a:ln>
                  <a:noFill/>
                </a:ln>
                <a:solidFill>
                  <a:schemeClr val="tx1"/>
                </a:solidFill>
                <a:effectLst/>
                <a:latin typeface="Arial" pitchFamily="34" charset="0"/>
                <a:ea typeface="Calibri" pitchFamily="34" charset="0"/>
                <a:cs typeface="Arial" pitchFamily="34" charset="0"/>
              </a:rPr>
              <a:t>W</a:t>
            </a:r>
            <a:r>
              <a:rPr kumimoji="0" lang="tr-TR" sz="3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ashington ve Abraham </a:t>
            </a:r>
            <a:r>
              <a:rPr kumimoji="0" lang="tr-TR" sz="32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Lincoln’den</a:t>
            </a:r>
            <a:r>
              <a:rPr kumimoji="0" lang="tr-TR" sz="3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de esinlenmiştir.</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Rectangle 1"/>
          <p:cNvSpPr>
            <a:spLocks noChangeArrowheads="1"/>
          </p:cNvSpPr>
          <p:nvPr/>
        </p:nvSpPr>
        <p:spPr bwMode="auto">
          <a:xfrm>
            <a:off x="214282" y="285728"/>
            <a:ext cx="8786874" cy="55092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76200" algn="just" defTabSz="914400" rtl="0" eaLnBrk="1" fontAlgn="base" latinLnBrk="0" hangingPunct="1">
              <a:lnSpc>
                <a:spcPct val="100000"/>
              </a:lnSpc>
              <a:spcBef>
                <a:spcPct val="0"/>
              </a:spcBef>
              <a:spcAft>
                <a:spcPct val="0"/>
              </a:spcAft>
              <a:buClrTx/>
              <a:buSzTx/>
              <a:buFontTx/>
              <a:buNone/>
              <a:tabLst/>
            </a:pPr>
            <a:r>
              <a:rPr kumimoji="0" lang="tr-TR" sz="3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Atatürk’ün yaşadığı </a:t>
            </a:r>
            <a:r>
              <a:rPr kumimoji="0" lang="tr-TR" sz="3200" b="1" i="0" u="sng" strike="noStrike" cap="none" normalizeH="0" baseline="0" dirty="0" smtClean="0">
                <a:ln>
                  <a:noFill/>
                </a:ln>
                <a:solidFill>
                  <a:srgbClr val="FF0000"/>
                </a:solidFill>
                <a:effectLst/>
                <a:latin typeface="Arial" pitchFamily="34" charset="0"/>
                <a:ea typeface="Times New Roman" pitchFamily="18" charset="0"/>
                <a:cs typeface="Arial" pitchFamily="34" charset="0"/>
              </a:rPr>
              <a:t>Selanik</a:t>
            </a:r>
            <a:r>
              <a:rPr kumimoji="0" lang="tr-TR" sz="3200" b="0"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a:t>
            </a:r>
            <a:r>
              <a:rPr kumimoji="0" lang="tr-TR" sz="3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in çok uluslu yapısı sayesinde zengin bir kültürel ortamının olması, ticari bir kent olması, deniz ve demir yolu ulaşımı sayesinde pek çok yerle bağlantısının olması ve bu sayede kültürel etkileşime son derece açık olması, </a:t>
            </a:r>
            <a:r>
              <a:rPr kumimoji="0" lang="tr-TR" sz="3200" b="0" i="0" u="sng" strike="noStrike" cap="none" normalizeH="0" baseline="0" dirty="0" smtClean="0">
                <a:ln>
                  <a:noFill/>
                </a:ln>
                <a:solidFill>
                  <a:srgbClr val="FF0000"/>
                </a:solidFill>
                <a:effectLst/>
                <a:latin typeface="Arial" pitchFamily="34" charset="0"/>
                <a:ea typeface="Times New Roman" pitchFamily="18" charset="0"/>
                <a:cs typeface="Arial" pitchFamily="34" charset="0"/>
              </a:rPr>
              <a:t>Manastır</a:t>
            </a:r>
            <a:r>
              <a:rPr kumimoji="0" lang="tr-TR" sz="3200" b="0"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a:t>
            </a:r>
            <a:r>
              <a:rPr kumimoji="0" lang="tr-TR" sz="3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da idadide (lisede) okurken Türk tarihi ile siyasi ve askeri konulara eğilmesi, çeşitli aydınlar ve yazarlara ait eserler okuması, </a:t>
            </a:r>
            <a:r>
              <a:rPr kumimoji="0" lang="tr-TR" sz="3200" b="0" i="0" u="sng" strike="noStrike" cap="none" normalizeH="0" baseline="0" dirty="0" smtClean="0">
                <a:ln>
                  <a:noFill/>
                </a:ln>
                <a:solidFill>
                  <a:srgbClr val="FF0000"/>
                </a:solidFill>
                <a:effectLst/>
                <a:latin typeface="Arial" pitchFamily="34" charset="0"/>
                <a:ea typeface="Times New Roman" pitchFamily="18" charset="0"/>
                <a:cs typeface="Arial" pitchFamily="34" charset="0"/>
              </a:rPr>
              <a:t>Sofya ve İstanbul</a:t>
            </a:r>
            <a:r>
              <a:rPr kumimoji="0" lang="tr-TR" sz="3200" b="0"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 </a:t>
            </a:r>
            <a:r>
              <a:rPr kumimoji="0" lang="tr-TR" sz="3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’un kültürel ortamı ve önemli bir merkez olması, O’nun gelişimine büyük katkı sağlamıştır. </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357158" y="428604"/>
            <a:ext cx="8572560" cy="3539430"/>
          </a:xfrm>
          <a:prstGeom prst="rect">
            <a:avLst/>
          </a:prstGeom>
        </p:spPr>
        <p:txBody>
          <a:bodyPr wrap="square">
            <a:spAutoFit/>
          </a:bodyPr>
          <a:lstStyle/>
          <a:p>
            <a:pPr lvl="0" indent="3175" eaLnBrk="0" fontAlgn="base" hangingPunct="0">
              <a:spcBef>
                <a:spcPct val="0"/>
              </a:spcBef>
              <a:spcAft>
                <a:spcPct val="0"/>
              </a:spcAft>
              <a:tabLst>
                <a:tab pos="1223963" algn="l"/>
              </a:tabLst>
            </a:pPr>
            <a:r>
              <a:rPr kumimoji="0" lang="tr-TR" sz="3200" b="1"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Buluşların, yeniliklerin hız kazandığı ve doğu ülkelerinin bilim, sanat, fen, teknoloji gibi alanlarda geçildiği </a:t>
            </a:r>
            <a:r>
              <a:rPr kumimoji="0" lang="tr-TR" sz="3200" b="1" i="0" u="none" strike="noStrike" cap="none" normalizeH="0" baseline="0" dirty="0" smtClean="0">
                <a:ln>
                  <a:noFill/>
                </a:ln>
                <a:solidFill>
                  <a:srgbClr val="00B050"/>
                </a:solidFill>
                <a:effectLst/>
                <a:latin typeface="Arial" pitchFamily="34" charset="0"/>
                <a:ea typeface="Times New Roman" pitchFamily="18" charset="0"/>
                <a:cs typeface="Arial" pitchFamily="34" charset="0"/>
              </a:rPr>
              <a:t>Aydınlanma çağı </a:t>
            </a:r>
            <a:r>
              <a:rPr kumimoji="0" lang="tr-TR" sz="3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yaşanmıştır. Osmanlı Devleti, Rönesans</a:t>
            </a:r>
            <a:r>
              <a:rPr kumimoji="0" lang="tr-TR" sz="32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tr-TR" sz="3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ve reform</a:t>
            </a:r>
            <a:r>
              <a:rPr kumimoji="0" lang="tr-TR" sz="32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tr-TR" sz="3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hareketleriyle ilerleme kaydeden Avrupa ülkelerindeki gelişmeleri örnek almamış, kendi  gücünü yeterli görmüştür.</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p:txBody>
      </p:sp>
      <p:pic>
        <p:nvPicPr>
          <p:cNvPr id="35842" name="Picture 2" descr="Aydınlanma Çağı (Felsefesi) Nedir? Önde Gelen Temsilcileri Kimlerdir? – Nkfu"/>
          <p:cNvPicPr>
            <a:picLocks noChangeAspect="1" noChangeArrowheads="1"/>
          </p:cNvPicPr>
          <p:nvPr/>
        </p:nvPicPr>
        <p:blipFill>
          <a:blip r:embed="rId2" cstate="print"/>
          <a:srcRect/>
          <a:stretch>
            <a:fillRect/>
          </a:stretch>
        </p:blipFill>
        <p:spPr bwMode="auto">
          <a:xfrm>
            <a:off x="1142976" y="3929066"/>
            <a:ext cx="6686550" cy="2728901"/>
          </a:xfrm>
          <a:prstGeom prst="rect">
            <a:avLst/>
          </a:prstGeom>
          <a:noFill/>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214282" y="500042"/>
            <a:ext cx="8572560" cy="2062103"/>
          </a:xfrm>
          <a:prstGeom prst="rect">
            <a:avLst/>
          </a:prstGeom>
        </p:spPr>
        <p:txBody>
          <a:bodyPr wrap="square">
            <a:spAutoFit/>
          </a:bodyPr>
          <a:lstStyle/>
          <a:p>
            <a:pPr lvl="0" indent="76200" algn="just" fontAlgn="base">
              <a:spcBef>
                <a:spcPct val="0"/>
              </a:spcBef>
              <a:spcAft>
                <a:spcPct val="0"/>
              </a:spcAft>
            </a:pPr>
            <a:r>
              <a:rPr kumimoji="0" lang="tr-TR" sz="3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Selanik, Manastır ve İstanbul’da çocukluk, gençlik ve öğrenim hayatını geçiren Mustafa Kemal, Kurtuluş Savaşı başlayıncaya kadar Ankara’ya hiç gelmemiştir.</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p:txBody>
      </p:sp>
      <p:pic>
        <p:nvPicPr>
          <p:cNvPr id="13314" name="Picture 2" descr="Atatürk'ün Çocukluk Yılları – Nkfu"/>
          <p:cNvPicPr>
            <a:picLocks noChangeAspect="1" noChangeArrowheads="1"/>
          </p:cNvPicPr>
          <p:nvPr/>
        </p:nvPicPr>
        <p:blipFill>
          <a:blip r:embed="rId2" cstate="print"/>
          <a:srcRect/>
          <a:stretch>
            <a:fillRect/>
          </a:stretch>
        </p:blipFill>
        <p:spPr bwMode="auto">
          <a:xfrm>
            <a:off x="785786" y="2786058"/>
            <a:ext cx="7786742" cy="3786214"/>
          </a:xfrm>
          <a:prstGeom prst="rect">
            <a:avLst/>
          </a:prstGeom>
          <a:noFill/>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Rectangle 1"/>
          <p:cNvSpPr>
            <a:spLocks noChangeArrowheads="1"/>
          </p:cNvSpPr>
          <p:nvPr/>
        </p:nvSpPr>
        <p:spPr bwMode="auto">
          <a:xfrm>
            <a:off x="285720" y="285728"/>
            <a:ext cx="8501122" cy="649408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3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Mustafa Kemal, Balkan Savaşları sonrasında </a:t>
            </a:r>
            <a:r>
              <a:rPr kumimoji="0" lang="tr-TR" sz="3200" b="0"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1913'te </a:t>
            </a:r>
            <a:r>
              <a:rPr kumimoji="0" lang="tr-TR" sz="3200" b="1"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Sofya</a:t>
            </a:r>
            <a:r>
              <a:rPr kumimoji="0" lang="tr-TR" sz="3200" b="0"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 Askeri Ataşeliği’ne </a:t>
            </a:r>
            <a:r>
              <a:rPr kumimoji="0" lang="tr-TR" sz="3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atanmıştır. O günlerde Sofya'da sosyal hayat çok canlıydı. Üst düzey yetkililerin katıldığı danslı, yemekli toplantılarda Mustafa Kemal, </a:t>
            </a:r>
            <a:r>
              <a:rPr kumimoji="0" lang="tr-TR" sz="3200" b="1"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Avrupa</a:t>
            </a:r>
            <a:r>
              <a:rPr kumimoji="0" lang="tr-TR" sz="3200" b="0"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 </a:t>
            </a:r>
            <a:r>
              <a:rPr kumimoji="0" lang="tr-TR" sz="3200" b="1"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devletlerinin temsilcileriyle doğrudan görüşme ve fikirlerini paylaşma imkânı buldu</a:t>
            </a:r>
            <a:r>
              <a:rPr kumimoji="0" lang="tr-TR" sz="3200" b="0"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a:t>
            </a:r>
            <a:endParaRPr kumimoji="0" lang="tr-TR" sz="3200" b="0" i="0" u="none" strike="noStrike" cap="none" normalizeH="0" baseline="0" dirty="0" smtClean="0">
              <a:ln>
                <a:noFill/>
              </a:ln>
              <a:solidFill>
                <a:srgbClr val="FF0000"/>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3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Mustafa Kemal'in İstanbul’da bulunduğu Beyoğlu (</a:t>
            </a:r>
            <a:r>
              <a:rPr kumimoji="0" lang="tr-TR" sz="32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Pera</a:t>
            </a:r>
            <a:r>
              <a:rPr kumimoji="0" lang="tr-TR" sz="3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ve Galata civarı, şehrin Batı’ya açılan yüzüydü.</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3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Avrupa elçiliklerinin yoğun olduğu bir semtti. Sosyal ve kültürel yönden hareketli bir semttir.</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Rectangle 1"/>
          <p:cNvSpPr>
            <a:spLocks noChangeArrowheads="1"/>
          </p:cNvSpPr>
          <p:nvPr/>
        </p:nvSpPr>
        <p:spPr bwMode="auto">
          <a:xfrm>
            <a:off x="214282" y="142852"/>
            <a:ext cx="8715436" cy="649408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Char char="•"/>
              <a:tabLst>
                <a:tab pos="88900" algn="l"/>
              </a:tabLst>
            </a:pPr>
            <a:r>
              <a:rPr kumimoji="0" lang="tr-TR" sz="3200" b="1" i="0" u="none" strike="noStrike" cap="none" normalizeH="0" baseline="0" dirty="0" err="1" smtClean="0">
                <a:ln>
                  <a:noFill/>
                </a:ln>
                <a:solidFill>
                  <a:srgbClr val="FF0000"/>
                </a:solidFill>
                <a:effectLst/>
                <a:latin typeface="Arial" pitchFamily="34" charset="0"/>
                <a:ea typeface="Times New Roman" pitchFamily="18" charset="0"/>
                <a:cs typeface="Arial" pitchFamily="34" charset="0"/>
              </a:rPr>
              <a:t>M.Kemal’in</a:t>
            </a:r>
            <a:r>
              <a:rPr kumimoji="0" lang="tr-TR" sz="3200" b="1"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 Askerlik Hayatı</a:t>
            </a:r>
            <a:endParaRPr kumimoji="0" lang="tr-TR" sz="3200" b="0" i="0" u="none" strike="noStrike" cap="none" normalizeH="0" baseline="0" dirty="0" smtClean="0">
              <a:ln>
                <a:noFill/>
              </a:ln>
              <a:solidFill>
                <a:srgbClr val="FF0000"/>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tab pos="88900" algn="l"/>
              </a:tabLst>
            </a:pPr>
            <a:r>
              <a:rPr kumimoji="0" lang="tr-TR" sz="3200" b="1" i="0" u="none" strike="noStrike" cap="none" normalizeH="0" baseline="0" dirty="0" err="1" smtClean="0">
                <a:ln>
                  <a:noFill/>
                </a:ln>
                <a:solidFill>
                  <a:srgbClr val="00B0F0"/>
                </a:solidFill>
                <a:effectLst/>
                <a:latin typeface="Arial" pitchFamily="34" charset="0"/>
                <a:ea typeface="Times New Roman" pitchFamily="18" charset="0"/>
                <a:cs typeface="Arial" pitchFamily="34" charset="0"/>
              </a:rPr>
              <a:t>M.Kemal’in</a:t>
            </a:r>
            <a:r>
              <a:rPr kumimoji="0" lang="tr-TR" sz="3200" b="1" i="0" u="none" strike="noStrike" cap="none" normalizeH="0" baseline="0" dirty="0" smtClean="0">
                <a:ln>
                  <a:noFill/>
                </a:ln>
                <a:solidFill>
                  <a:srgbClr val="00B0F0"/>
                </a:solidFill>
                <a:effectLst/>
                <a:latin typeface="Arial" pitchFamily="34" charset="0"/>
                <a:ea typeface="Times New Roman" pitchFamily="18" charset="0"/>
                <a:cs typeface="Arial" pitchFamily="34" charset="0"/>
              </a:rPr>
              <a:t> ilk görev yeri Şam</a:t>
            </a:r>
            <a:r>
              <a:rPr kumimoji="0" lang="tr-TR" sz="3200" b="0" i="0" u="none" strike="noStrike" cap="none" normalizeH="0" baseline="0" dirty="0" smtClean="0">
                <a:ln>
                  <a:noFill/>
                </a:ln>
                <a:solidFill>
                  <a:srgbClr val="00B0F0"/>
                </a:solidFill>
                <a:effectLst/>
                <a:latin typeface="Arial" pitchFamily="34" charset="0"/>
                <a:ea typeface="Times New Roman" pitchFamily="18" charset="0"/>
                <a:cs typeface="Arial" pitchFamily="34" charset="0"/>
              </a:rPr>
              <a:t>’dır. </a:t>
            </a:r>
            <a:r>
              <a:rPr kumimoji="0" lang="tr-TR" sz="3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Burada Vatan ve Hürriyet Cemiyeti’nin kurulmasına katkıda bulundu.</a:t>
            </a:r>
            <a:r>
              <a:rPr kumimoji="0" lang="tr-TR" sz="32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tr-TR" sz="3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Askerlik görevi devam ederken siyasi fikirlerini de insanlarla paylaştı. Daha sonra Manastır’da ve Selanik’te görev yaptı. Selanik’te İttihat ve Terakki Cemiyeti’nin çalışmalarına katıldı. Mustafa Kemal, İstanbul’da meşrutiyeti istemeyenlerin çıkardığı isyanı Selanik’ten bastırmaya gelen Hareket ordusunda bir subaydı. </a:t>
            </a:r>
            <a:r>
              <a:rPr kumimoji="0" lang="tr-TR" sz="3200" b="1"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M.</a:t>
            </a:r>
            <a:r>
              <a:rPr kumimoji="0" lang="tr-TR" sz="3200" b="0"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 </a:t>
            </a:r>
            <a:r>
              <a:rPr kumimoji="0" lang="tr-TR" sz="3200" b="1"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Kemal tarihte ilk olarak 31 Mart Vakası olarak adlandırılan bu olayla karşımıza çıkar</a:t>
            </a:r>
            <a:r>
              <a:rPr kumimoji="0" lang="tr-TR" sz="3200" b="0"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a:t>
            </a:r>
            <a:endParaRPr kumimoji="0" lang="tr-TR" sz="3200" b="0" i="0" u="none" strike="noStrike" cap="none" normalizeH="0" baseline="0" dirty="0" smtClean="0">
              <a:ln>
                <a:noFill/>
              </a:ln>
              <a:solidFill>
                <a:srgbClr val="FF0000"/>
              </a:solidFill>
              <a:effectLst/>
              <a:latin typeface="Arial" pitchFamily="34" charset="0"/>
              <a:cs typeface="Arial" pitchFamily="34" charset="0"/>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Rectangle 1"/>
          <p:cNvSpPr>
            <a:spLocks noChangeArrowheads="1"/>
          </p:cNvSpPr>
          <p:nvPr/>
        </p:nvSpPr>
        <p:spPr bwMode="auto">
          <a:xfrm>
            <a:off x="214282" y="142852"/>
            <a:ext cx="8643998" cy="526297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3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Mustafa Kemal’in askerlikle ilgili yeteneklerini gösterdiği olaylardan biri de 1910’da Fransa’da gerçekleşen </a:t>
            </a:r>
            <a:r>
              <a:rPr kumimoji="0" lang="tr-TR" sz="3200" b="1" i="0" u="none" strike="noStrike" cap="none" normalizeH="0" baseline="0" dirty="0" err="1" smtClean="0">
                <a:ln>
                  <a:noFill/>
                </a:ln>
                <a:solidFill>
                  <a:srgbClr val="FF0000"/>
                </a:solidFill>
                <a:effectLst/>
                <a:latin typeface="Arial" pitchFamily="34" charset="0"/>
                <a:ea typeface="Times New Roman" pitchFamily="18" charset="0"/>
                <a:cs typeface="Arial" pitchFamily="34" charset="0"/>
              </a:rPr>
              <a:t>Picardie</a:t>
            </a:r>
            <a:r>
              <a:rPr kumimoji="0" lang="tr-TR" sz="3200" b="1"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 (</a:t>
            </a:r>
            <a:r>
              <a:rPr kumimoji="0" lang="tr-TR" sz="3200" b="1" i="0" u="none" strike="noStrike" cap="none" normalizeH="0" baseline="0" dirty="0" err="1" smtClean="0">
                <a:ln>
                  <a:noFill/>
                </a:ln>
                <a:solidFill>
                  <a:srgbClr val="FF0000"/>
                </a:solidFill>
                <a:effectLst/>
                <a:latin typeface="Arial" pitchFamily="34" charset="0"/>
                <a:ea typeface="Times New Roman" pitchFamily="18" charset="0"/>
                <a:cs typeface="Arial" pitchFamily="34" charset="0"/>
              </a:rPr>
              <a:t>Pikardi</a:t>
            </a:r>
            <a:r>
              <a:rPr kumimoji="0" lang="tr-TR" sz="3200" b="1"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 Manevraları</a:t>
            </a:r>
            <a:r>
              <a:rPr kumimoji="0" lang="tr-TR" sz="3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’dır. İngiliz ve Fransız birliklerinin düzenlediği bu manevralara Osmanlı</a:t>
            </a:r>
            <a:r>
              <a:rPr kumimoji="0" lang="tr-TR" sz="32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tr-TR" sz="3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ordusunu temsilen katılmış, bilgisiyle yabancı subayların dikkatini çekmişti.</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4000" b="0" i="0" u="none" strike="noStrike" cap="none" normalizeH="0" baseline="0" dirty="0" err="1" smtClean="0">
                <a:ln>
                  <a:noFill/>
                </a:ln>
                <a:solidFill>
                  <a:schemeClr val="tx1">
                    <a:lumMod val="75000"/>
                    <a:lumOff val="25000"/>
                  </a:schemeClr>
                </a:solidFill>
                <a:effectLst/>
                <a:latin typeface="Arial" pitchFamily="34" charset="0"/>
                <a:ea typeface="Times New Roman" pitchFamily="18" charset="0"/>
                <a:cs typeface="Arial" pitchFamily="34" charset="0"/>
              </a:rPr>
              <a:t>M.Kemal’in</a:t>
            </a:r>
            <a:r>
              <a:rPr kumimoji="0" lang="tr-TR" sz="4000" b="0" i="0" u="none" strike="noStrike" cap="none" normalizeH="0" baseline="0" dirty="0" smtClean="0">
                <a:ln>
                  <a:noFill/>
                </a:ln>
                <a:solidFill>
                  <a:schemeClr val="tx1">
                    <a:lumMod val="75000"/>
                    <a:lumOff val="25000"/>
                  </a:schemeClr>
                </a:solidFill>
                <a:effectLst/>
                <a:latin typeface="Arial" pitchFamily="34" charset="0"/>
                <a:ea typeface="Times New Roman" pitchFamily="18" charset="0"/>
                <a:cs typeface="Arial" pitchFamily="34" charset="0"/>
              </a:rPr>
              <a:t> </a:t>
            </a:r>
            <a:r>
              <a:rPr kumimoji="0" lang="tr-TR" sz="4000" b="1"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ilk askeri başarısı Trablusgarp Savaşı</a:t>
            </a:r>
            <a:r>
              <a:rPr kumimoji="0" lang="tr-TR" sz="4000" b="0"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a:t>
            </a:r>
            <a:r>
              <a:rPr kumimoji="0" lang="tr-TR" sz="4000" b="0" i="0" u="none" strike="noStrike" cap="none" normalizeH="0" baseline="0" dirty="0" smtClean="0">
                <a:ln>
                  <a:noFill/>
                </a:ln>
                <a:solidFill>
                  <a:schemeClr val="tx1">
                    <a:lumMod val="75000"/>
                    <a:lumOff val="25000"/>
                  </a:schemeClr>
                </a:solidFill>
                <a:effectLst/>
                <a:latin typeface="Arial" pitchFamily="34" charset="0"/>
                <a:ea typeface="Times New Roman" pitchFamily="18" charset="0"/>
                <a:cs typeface="Arial" pitchFamily="34" charset="0"/>
              </a:rPr>
              <a:t>dır</a:t>
            </a:r>
            <a:r>
              <a:rPr kumimoji="0" lang="tr-TR" sz="4000" b="0"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 </a:t>
            </a:r>
            <a:endParaRPr kumimoji="0" lang="tr-TR" sz="4000" b="0" i="0" u="none" strike="noStrike" cap="none" normalizeH="0" baseline="0" dirty="0" smtClean="0">
              <a:ln>
                <a:noFill/>
              </a:ln>
              <a:solidFill>
                <a:srgbClr val="FF0000"/>
              </a:solidFill>
              <a:effectLst/>
              <a:latin typeface="Arial" pitchFamily="34" charset="0"/>
              <a:cs typeface="Arial" pitchFamily="34" charset="0"/>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322" name="Picture 2" descr="OSMANLI İMP.LUGU GİRİT ve İTALYA TRABLUSGARP SAVAŞI V | kafkasyildizi  (MEHMET ÇAĞAR )"/>
          <p:cNvPicPr>
            <a:picLocks noChangeAspect="1" noChangeArrowheads="1"/>
          </p:cNvPicPr>
          <p:nvPr/>
        </p:nvPicPr>
        <p:blipFill>
          <a:blip r:embed="rId2" cstate="print"/>
          <a:srcRect/>
          <a:stretch>
            <a:fillRect/>
          </a:stretch>
        </p:blipFill>
        <p:spPr bwMode="auto">
          <a:xfrm>
            <a:off x="285720" y="285728"/>
            <a:ext cx="5072098" cy="6357982"/>
          </a:xfrm>
          <a:prstGeom prst="rect">
            <a:avLst/>
          </a:prstGeom>
          <a:noFill/>
        </p:spPr>
      </p:pic>
      <p:pic>
        <p:nvPicPr>
          <p:cNvPr id="56324" name="Picture 4" descr="Trablusgarp Nerededir? » Bilgiustam"/>
          <p:cNvPicPr>
            <a:picLocks noChangeAspect="1" noChangeArrowheads="1"/>
          </p:cNvPicPr>
          <p:nvPr/>
        </p:nvPicPr>
        <p:blipFill>
          <a:blip r:embed="rId3" cstate="print"/>
          <a:srcRect/>
          <a:stretch>
            <a:fillRect/>
          </a:stretch>
        </p:blipFill>
        <p:spPr bwMode="auto">
          <a:xfrm>
            <a:off x="5357818" y="285728"/>
            <a:ext cx="3629029" cy="6296052"/>
          </a:xfrm>
          <a:prstGeom prst="rect">
            <a:avLst/>
          </a:prstGeom>
          <a:noFill/>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Rectangle 1"/>
          <p:cNvSpPr>
            <a:spLocks noChangeArrowheads="1"/>
          </p:cNvSpPr>
          <p:nvPr/>
        </p:nvSpPr>
        <p:spPr bwMode="auto">
          <a:xfrm>
            <a:off x="0" y="214290"/>
            <a:ext cx="9001156" cy="600164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76200" algn="just" defTabSz="914400" rtl="0" eaLnBrk="1" fontAlgn="base" latinLnBrk="0" hangingPunct="1">
              <a:lnSpc>
                <a:spcPct val="100000"/>
              </a:lnSpc>
              <a:spcBef>
                <a:spcPct val="0"/>
              </a:spcBef>
              <a:spcAft>
                <a:spcPct val="0"/>
              </a:spcAft>
              <a:buClrTx/>
              <a:buSzTx/>
              <a:buFontTx/>
              <a:buNone/>
              <a:tabLst/>
            </a:pPr>
            <a:r>
              <a:rPr kumimoji="0" lang="tr-TR" sz="3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1.Dünya Savaşı öncesi İtalya’nın Trablusgarp’a saldırması üzerine Mustafa Kemal Trablusgarp’a giderek halkla birlikte </a:t>
            </a:r>
            <a:r>
              <a:rPr kumimoji="0" lang="tr-TR" sz="32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İtalyanlar’a</a:t>
            </a:r>
            <a:r>
              <a:rPr kumimoji="0" lang="tr-TR" sz="3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karşı mücadele etmiştir. Ancak Balkan Savaşları çıkınca İtalyanlarla </a:t>
            </a:r>
            <a:r>
              <a:rPr kumimoji="0" lang="tr-TR" sz="3200" b="0" i="0" u="none" strike="noStrike" cap="none" normalizeH="0" baseline="0" dirty="0" err="1" smtClean="0">
                <a:ln>
                  <a:noFill/>
                </a:ln>
                <a:solidFill>
                  <a:srgbClr val="FF0000"/>
                </a:solidFill>
                <a:effectLst/>
                <a:latin typeface="Arial" pitchFamily="34" charset="0"/>
                <a:ea typeface="Times New Roman" pitchFamily="18" charset="0"/>
                <a:cs typeface="Arial" pitchFamily="34" charset="0"/>
              </a:rPr>
              <a:t>Uşi</a:t>
            </a:r>
            <a:r>
              <a:rPr kumimoji="0" lang="tr-TR" sz="3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anlaşması imzalandı ve </a:t>
            </a:r>
            <a:r>
              <a:rPr kumimoji="0" lang="tr-TR" sz="3200" b="1"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Kuzey</a:t>
            </a:r>
            <a:r>
              <a:rPr kumimoji="0" lang="tr-TR" sz="3200" b="0"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 </a:t>
            </a:r>
            <a:r>
              <a:rPr kumimoji="0" lang="tr-TR" sz="3200" b="1"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Afrika’daki son toprağımız</a:t>
            </a:r>
            <a:r>
              <a:rPr kumimoji="0" lang="tr-TR" sz="3200" b="0"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 </a:t>
            </a:r>
            <a:r>
              <a:rPr kumimoji="0" lang="tr-TR" sz="3200" b="1"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olan Trablusgarp elden çıktı </a:t>
            </a:r>
            <a:r>
              <a:rPr kumimoji="0" lang="tr-TR" sz="3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ayrıca Ege’deki On iki ada geçici olarak İtalyanlara bırakıldı. Balkan</a:t>
            </a:r>
            <a:r>
              <a:rPr kumimoji="0" lang="tr-TR" sz="32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tr-TR" sz="3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milletlerinin Ege adalarımıza saldıracağı endişesiyle bu adalar İtalyanlara bırakıldı. Bu durum Osmanlı’nın kendini koruyamayacak güçte olduğunu göstermektedir. </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285720" y="428604"/>
            <a:ext cx="8572560" cy="4370427"/>
          </a:xfrm>
          <a:prstGeom prst="rect">
            <a:avLst/>
          </a:prstGeom>
        </p:spPr>
        <p:txBody>
          <a:bodyPr wrap="square">
            <a:spAutoFit/>
          </a:bodyPr>
          <a:lstStyle/>
          <a:p>
            <a:pPr lvl="0" indent="76200" algn="just" fontAlgn="base">
              <a:spcBef>
                <a:spcPct val="0"/>
              </a:spcBef>
              <a:spcAft>
                <a:spcPct val="0"/>
              </a:spcAft>
            </a:pPr>
            <a:r>
              <a:rPr kumimoji="0" lang="tr-TR" sz="3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Mustafa Kemal, Balkan Savaşları’nda da görev almıştır. </a:t>
            </a:r>
            <a:r>
              <a:rPr kumimoji="0" lang="tr-TR" sz="3200" b="1"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M. Kemal’in askerlik yeteneğinin ön plana çıktığı, dünyada ses getirdiği olay</a:t>
            </a:r>
            <a:r>
              <a:rPr kumimoji="0" lang="tr-TR" sz="3200" b="0"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 </a:t>
            </a:r>
            <a:r>
              <a:rPr kumimoji="0" lang="tr-TR" sz="3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1. Dünya Savaşı’nın </a:t>
            </a:r>
            <a:r>
              <a:rPr kumimoji="0" lang="tr-TR" sz="5400" b="1" i="0" u="none" strike="noStrike" cap="none" normalizeH="0" baseline="0" dirty="0" smtClean="0">
                <a:ln>
                  <a:noFill/>
                </a:ln>
                <a:solidFill>
                  <a:srgbClr val="0070C0"/>
                </a:solidFill>
                <a:effectLst/>
                <a:latin typeface="Arial" pitchFamily="34" charset="0"/>
                <a:ea typeface="Times New Roman" pitchFamily="18" charset="0"/>
                <a:cs typeface="Arial" pitchFamily="34" charset="0"/>
              </a:rPr>
              <a:t>Çanakkale</a:t>
            </a:r>
            <a:r>
              <a:rPr kumimoji="0" lang="tr-TR" sz="5400" b="0" i="0" u="none" strike="noStrike" cap="none" normalizeH="0" baseline="0" dirty="0" smtClean="0">
                <a:ln>
                  <a:noFill/>
                </a:ln>
                <a:solidFill>
                  <a:srgbClr val="0070C0"/>
                </a:solidFill>
                <a:effectLst/>
                <a:latin typeface="Arial" pitchFamily="34" charset="0"/>
                <a:ea typeface="Times New Roman" pitchFamily="18" charset="0"/>
                <a:cs typeface="Arial" pitchFamily="34" charset="0"/>
              </a:rPr>
              <a:t> </a:t>
            </a:r>
            <a:r>
              <a:rPr kumimoji="0" lang="tr-TR" sz="3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cephesinde gösterdiği başarılardır. Bu başarı sayesinde Türk milleti ona güvenmiş ve Kurtuluş Savaşı’nın lideri olmuştur.</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p:txBody>
      </p:sp>
      <p:pic>
        <p:nvPicPr>
          <p:cNvPr id="8194" name="Picture 2" descr="Çanakkale Savaşı (1915-1916) | Tarihi Olaylar"/>
          <p:cNvPicPr>
            <a:picLocks noChangeAspect="1" noChangeArrowheads="1"/>
          </p:cNvPicPr>
          <p:nvPr/>
        </p:nvPicPr>
        <p:blipFill>
          <a:blip r:embed="rId2" cstate="print"/>
          <a:srcRect/>
          <a:stretch>
            <a:fillRect/>
          </a:stretch>
        </p:blipFill>
        <p:spPr bwMode="auto">
          <a:xfrm>
            <a:off x="2285984" y="4357694"/>
            <a:ext cx="4452913" cy="2319312"/>
          </a:xfrm>
          <a:prstGeom prst="rect">
            <a:avLst/>
          </a:prstGeom>
          <a:noFill/>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Rectangle 1"/>
          <p:cNvSpPr>
            <a:spLocks noChangeArrowheads="1"/>
          </p:cNvSpPr>
          <p:nvPr/>
        </p:nvSpPr>
        <p:spPr bwMode="auto">
          <a:xfrm>
            <a:off x="214282" y="357166"/>
            <a:ext cx="8715436" cy="600164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tr-TR" sz="3200" b="1" i="0" u="sng" strike="noStrike" cap="none" normalizeH="0" baseline="0" dirty="0" smtClean="0">
                <a:ln>
                  <a:noFill/>
                </a:ln>
                <a:solidFill>
                  <a:srgbClr val="FF0000"/>
                </a:solidFill>
                <a:effectLst/>
                <a:latin typeface="Arial" pitchFamily="34" charset="0"/>
                <a:ea typeface="Times New Roman" pitchFamily="18" charset="0"/>
                <a:cs typeface="Arial" pitchFamily="34" charset="0"/>
              </a:rPr>
              <a:t>1.Dünya Savaşı ’</a:t>
            </a:r>
            <a:r>
              <a:rPr kumimoji="0" lang="tr-TR" sz="3200" b="1" i="0" u="sng" strike="noStrike" cap="none" normalizeH="0" baseline="0" dirty="0" err="1" smtClean="0">
                <a:ln>
                  <a:noFill/>
                </a:ln>
                <a:solidFill>
                  <a:srgbClr val="FF0000"/>
                </a:solidFill>
                <a:effectLst/>
                <a:latin typeface="Arial" pitchFamily="34" charset="0"/>
                <a:ea typeface="Times New Roman" pitchFamily="18" charset="0"/>
                <a:cs typeface="Arial" pitchFamily="34" charset="0"/>
              </a:rPr>
              <a:t>nda</a:t>
            </a:r>
            <a:r>
              <a:rPr kumimoji="0" lang="tr-TR" sz="3200" b="1" i="0" u="sng" strike="noStrike" cap="none" normalizeH="0" baseline="0" dirty="0" smtClean="0">
                <a:ln>
                  <a:noFill/>
                </a:ln>
                <a:solidFill>
                  <a:srgbClr val="FF0000"/>
                </a:solidFill>
                <a:effectLst/>
                <a:latin typeface="Arial" pitchFamily="34" charset="0"/>
                <a:ea typeface="Times New Roman" pitchFamily="18" charset="0"/>
                <a:cs typeface="Arial" pitchFamily="34" charset="0"/>
              </a:rPr>
              <a:t> Mustafa Kemal’in Savaştığı Cepheler </a:t>
            </a:r>
          </a:p>
          <a:p>
            <a:pPr marL="0" marR="0" lvl="0" indent="0" algn="just" defTabSz="914400" rtl="0" eaLnBrk="1" fontAlgn="base" latinLnBrk="0" hangingPunct="1">
              <a:lnSpc>
                <a:spcPct val="100000"/>
              </a:lnSpc>
              <a:spcBef>
                <a:spcPct val="0"/>
              </a:spcBef>
              <a:spcAft>
                <a:spcPct val="0"/>
              </a:spcAft>
              <a:buClrTx/>
              <a:buSzTx/>
              <a:buFontTx/>
              <a:buNone/>
              <a:tabLst/>
            </a:pPr>
            <a:endParaRPr lang="tr-TR" sz="3200" b="1" u="sng" dirty="0">
              <a:latin typeface="Arial" pitchFamily="34" charset="0"/>
              <a:ea typeface="Times New Roman" pitchFamily="18" charset="0"/>
              <a:cs typeface="Arial" pitchFamily="34" charset="0"/>
            </a:endParaRPr>
          </a:p>
          <a:p>
            <a:pPr marL="0" marR="0" lvl="0" indent="0" algn="just" defTabSz="914400" rtl="0" eaLnBrk="1" fontAlgn="base" latinLnBrk="0" hangingPunct="1">
              <a:lnSpc>
                <a:spcPct val="100000"/>
              </a:lnSpc>
              <a:spcBef>
                <a:spcPct val="0"/>
              </a:spcBef>
              <a:spcAft>
                <a:spcPct val="0"/>
              </a:spcAft>
              <a:buClrTx/>
              <a:buSzTx/>
              <a:buFontTx/>
              <a:buNone/>
              <a:tabLst/>
            </a:pPr>
            <a:r>
              <a:rPr kumimoji="0" lang="tr-TR" sz="3200" b="1"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ÇANAKKALE CEPHESİ</a:t>
            </a:r>
            <a:endParaRPr kumimoji="0" lang="tr-TR" sz="3200" b="0" i="0" u="none" strike="noStrike" cap="none" normalizeH="0" baseline="0" dirty="0" smtClean="0">
              <a:ln>
                <a:noFill/>
              </a:ln>
              <a:solidFill>
                <a:srgbClr val="FF0000"/>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tr-TR" sz="3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İngiliz ve Fransızlar, müttefikleri olan Rusya’ya boğazlar yoluyla yardım etmek istemeleri sebebiyle açılan Çanakkale Cephesi, Türk Ordusunun kesin zaferiyle sonuçlanmıştır. 18 Mart 1915’te Çanakkale Boğazını geçmeye kalkan İngiliz ve Fransız donanması ağır kayıplar verince Gelibolu Yarımadası’na asker çıkarmaya karar verdiler. </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346" name="Picture 2" descr="Çanakkale Cephesi"/>
          <p:cNvPicPr>
            <a:picLocks noChangeAspect="1" noChangeArrowheads="1"/>
          </p:cNvPicPr>
          <p:nvPr/>
        </p:nvPicPr>
        <p:blipFill>
          <a:blip r:embed="rId2" cstate="print"/>
          <a:srcRect/>
          <a:stretch>
            <a:fillRect/>
          </a:stretch>
        </p:blipFill>
        <p:spPr bwMode="auto">
          <a:xfrm>
            <a:off x="214282" y="142852"/>
            <a:ext cx="8572560" cy="6429420"/>
          </a:xfrm>
          <a:prstGeom prst="rect">
            <a:avLst/>
          </a:prstGeom>
          <a:noFill/>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214282" y="428604"/>
            <a:ext cx="8643998" cy="3539430"/>
          </a:xfrm>
          <a:prstGeom prst="rect">
            <a:avLst/>
          </a:prstGeom>
        </p:spPr>
        <p:txBody>
          <a:bodyPr wrap="square">
            <a:spAutoFit/>
          </a:bodyPr>
          <a:lstStyle/>
          <a:p>
            <a:pPr lvl="0" algn="just" eaLnBrk="0" fontAlgn="base" hangingPunct="0">
              <a:spcBef>
                <a:spcPct val="0"/>
              </a:spcBef>
              <a:spcAft>
                <a:spcPct val="0"/>
              </a:spcAft>
            </a:pPr>
            <a:r>
              <a:rPr kumimoji="0" lang="tr-TR" sz="3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Bu cephede Türk ordularını yöneten Alman komutanların başarısız savunmalarından sonra aldığı önemli askerlik görevlerini en iyi şekilde yerine getiren Mustafa Kemal, düşmanın nereden çıkarma yapacağını önceden bilmiş, azimli ve korkusuz olduğunu, askerlik yeteneğini herkese göstermiştir.</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p:txBody>
      </p:sp>
      <p:pic>
        <p:nvPicPr>
          <p:cNvPr id="6146" name="Picture 2" descr="test çöz"/>
          <p:cNvPicPr>
            <a:picLocks noChangeAspect="1" noChangeArrowheads="1"/>
          </p:cNvPicPr>
          <p:nvPr/>
        </p:nvPicPr>
        <p:blipFill>
          <a:blip r:embed="rId2" cstate="print"/>
          <a:srcRect/>
          <a:stretch>
            <a:fillRect/>
          </a:stretch>
        </p:blipFill>
        <p:spPr bwMode="auto">
          <a:xfrm>
            <a:off x="2643174" y="3929066"/>
            <a:ext cx="5429288" cy="2714627"/>
          </a:xfrm>
          <a:prstGeom prst="rect">
            <a:avLst/>
          </a:prstGeom>
          <a:noFill/>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Rectangle 1"/>
          <p:cNvSpPr>
            <a:spLocks noChangeArrowheads="1"/>
          </p:cNvSpPr>
          <p:nvPr/>
        </p:nvSpPr>
        <p:spPr bwMode="auto">
          <a:xfrm>
            <a:off x="214282" y="142852"/>
            <a:ext cx="8786874" cy="526297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28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1800’lü yıllarda İngiltere’de buhar gücünün </a:t>
            </a:r>
            <a:r>
              <a:rPr kumimoji="0" lang="tr-TR" sz="28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makinalar</a:t>
            </a:r>
            <a:r>
              <a:rPr kumimoji="0" lang="tr-TR" sz="28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da kullanılmasıyla </a:t>
            </a:r>
            <a:r>
              <a:rPr kumimoji="0" lang="tr-TR" sz="2800" b="1"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Sanayi</a:t>
            </a:r>
            <a:r>
              <a:rPr kumimoji="0" lang="tr-TR" sz="2800" b="0"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 </a:t>
            </a:r>
            <a:r>
              <a:rPr kumimoji="0" lang="tr-TR" sz="2800" b="1"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İnkılabı</a:t>
            </a:r>
            <a:r>
              <a:rPr kumimoji="0" lang="tr-TR" sz="2800" b="0"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 </a:t>
            </a:r>
            <a:r>
              <a:rPr kumimoji="0" lang="tr-TR" sz="28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başladı. Avrupa’da el tezgahları kapandı. Fabrikalarda ucuza çok miktarda mal üretimi yapıldı ve Avrupalılar zenginleşti.</a:t>
            </a:r>
            <a:endParaRPr kumimoji="0" lang="tr-TR"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28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Fabrikalara hammadde ihtiyacının karşılanması için Avrupa ülkeleri geri kalmış, zayıf ülkelerin mallarına göz diktiler ve Avrupa ülkeleri bu zayıf ülkelerin elindeki malları alarak onları</a:t>
            </a:r>
            <a:r>
              <a:rPr kumimoji="0" lang="tr-TR" sz="2800" b="0"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 </a:t>
            </a:r>
            <a:r>
              <a:rPr kumimoji="0" lang="tr-TR" sz="2800" b="1"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sömürge</a:t>
            </a:r>
            <a:r>
              <a:rPr kumimoji="0" lang="tr-TR" sz="2800" b="0"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 </a:t>
            </a:r>
            <a:r>
              <a:rPr kumimoji="0" lang="tr-TR" sz="28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durumuna getirdiler. Büyük devletlerin zayıf devletleri himaye etme yarışı yani </a:t>
            </a:r>
            <a:r>
              <a:rPr kumimoji="0" lang="tr-TR" sz="2800" b="1"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sömürgecilik yarışı</a:t>
            </a:r>
            <a:r>
              <a:rPr kumimoji="0" lang="tr-TR" sz="2800" b="0"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 </a:t>
            </a:r>
            <a:r>
              <a:rPr kumimoji="0" lang="tr-TR" sz="28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başladı.</a:t>
            </a:r>
            <a:endParaRPr kumimoji="0" lang="tr-TR"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2800" b="0" i="0" u="none" strike="noStrike" cap="none" normalizeH="0" baseline="0" dirty="0" smtClean="0">
                <a:ln>
                  <a:noFill/>
                </a:ln>
                <a:solidFill>
                  <a:srgbClr val="00B050"/>
                </a:solidFill>
                <a:effectLst/>
                <a:latin typeface="Arial" pitchFamily="34" charset="0"/>
                <a:ea typeface="Times New Roman" pitchFamily="18" charset="0"/>
                <a:cs typeface="Arial" pitchFamily="34" charset="0"/>
              </a:rPr>
              <a:t>Matbaanın bulunması ile hak ve özgürlükler tüm dünyaya yayıldı.</a:t>
            </a:r>
            <a:endParaRPr kumimoji="0" lang="tr-TR" sz="2800" b="0" i="0" u="none" strike="noStrike" cap="none" normalizeH="0" baseline="0" dirty="0" smtClean="0">
              <a:ln>
                <a:noFill/>
              </a:ln>
              <a:solidFill>
                <a:srgbClr val="00B050"/>
              </a:solidFill>
              <a:effectLst/>
              <a:latin typeface="Arial" pitchFamily="34" charset="0"/>
              <a:cs typeface="Arial" pitchFamily="34" charset="0"/>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Rectangle 1"/>
          <p:cNvSpPr>
            <a:spLocks noChangeArrowheads="1"/>
          </p:cNvSpPr>
          <p:nvPr/>
        </p:nvSpPr>
        <p:spPr bwMode="auto">
          <a:xfrm>
            <a:off x="214282" y="500042"/>
            <a:ext cx="8715436" cy="403187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tr-TR" sz="3200" b="1"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KAFKASYA CEPHESİ (DOĞU CEPHESİ)</a:t>
            </a:r>
            <a:endParaRPr kumimoji="0" lang="tr-TR" sz="3200" b="0" i="0" u="none" strike="noStrike" cap="none" normalizeH="0" baseline="0" dirty="0" smtClean="0">
              <a:ln>
                <a:noFill/>
              </a:ln>
              <a:solidFill>
                <a:srgbClr val="FF0000"/>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tr-TR" sz="3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Öncelikle Enver Paşa’nın Rusya’ya taarruzu ile başlayan Kafkas harekatı iklim koşullarının elverişsiz olması sebebiyle Osmanlı Devleti’nin başarısızlığıyla sonuçlanmış ve Rusya bazı bölgeleri Doğu Anadolu’da ele geçirmiştir. Atatürk’ün girişimleriyle doğuda Muş ve Bitlis Ruslardan geri alınmıştır.</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p:txBody>
      </p:sp>
      <p:pic>
        <p:nvPicPr>
          <p:cNvPr id="5122" name="Picture 2" descr="Kafkas cephesinin sebepleri ve sonuçları nelerdir? - Eğitim Haberleri"/>
          <p:cNvPicPr>
            <a:picLocks noChangeAspect="1" noChangeArrowheads="1"/>
          </p:cNvPicPr>
          <p:nvPr/>
        </p:nvPicPr>
        <p:blipFill>
          <a:blip r:embed="rId2" cstate="print"/>
          <a:srcRect/>
          <a:stretch>
            <a:fillRect/>
          </a:stretch>
        </p:blipFill>
        <p:spPr bwMode="auto">
          <a:xfrm>
            <a:off x="4929190" y="4071942"/>
            <a:ext cx="3905224" cy="2528866"/>
          </a:xfrm>
          <a:prstGeom prst="rect">
            <a:avLst/>
          </a:prstGeom>
          <a:noFill/>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8370" name="Picture 2" descr="kafkas cephesi - uludağ sözlük"/>
          <p:cNvPicPr>
            <a:picLocks noChangeAspect="1" noChangeArrowheads="1"/>
          </p:cNvPicPr>
          <p:nvPr/>
        </p:nvPicPr>
        <p:blipFill>
          <a:blip r:embed="rId2" cstate="print"/>
          <a:srcRect/>
          <a:stretch>
            <a:fillRect/>
          </a:stretch>
        </p:blipFill>
        <p:spPr bwMode="auto">
          <a:xfrm>
            <a:off x="214283" y="285728"/>
            <a:ext cx="8501122" cy="6334129"/>
          </a:xfrm>
          <a:prstGeom prst="rect">
            <a:avLst/>
          </a:prstGeom>
          <a:noFill/>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Rectangle 1"/>
          <p:cNvSpPr>
            <a:spLocks noChangeArrowheads="1"/>
          </p:cNvSpPr>
          <p:nvPr/>
        </p:nvSpPr>
        <p:spPr bwMode="auto">
          <a:xfrm>
            <a:off x="214282" y="214290"/>
            <a:ext cx="8715436" cy="304698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tr-TR" sz="3200" b="1"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SURİYE-FİLİSTİN CEPHESİ (SİNA-FİLİSTİN CEPHESİ)</a:t>
            </a:r>
            <a:endParaRPr kumimoji="0" lang="tr-TR" sz="3200" b="0" i="0" u="none" strike="noStrike" cap="none" normalizeH="0" baseline="0" dirty="0" smtClean="0">
              <a:ln>
                <a:noFill/>
              </a:ln>
              <a:solidFill>
                <a:srgbClr val="FF0000"/>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tr-TR" sz="3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İngilizlerin Suriye-Filistin bölgesindeki işgali bölgede bulunan 7. Ordu Komutanı Mustafa Kemal Atatürk tarafından durdurulmak istenmiştir.</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p:txBody>
      </p:sp>
      <p:pic>
        <p:nvPicPr>
          <p:cNvPr id="4098" name="Picture 2" descr="Suriye Cephesi - 8. Sınıf - 8. Sınıf - Konu Anlatımı | Vitamin"/>
          <p:cNvPicPr>
            <a:picLocks noChangeAspect="1" noChangeArrowheads="1"/>
          </p:cNvPicPr>
          <p:nvPr/>
        </p:nvPicPr>
        <p:blipFill>
          <a:blip r:embed="rId2" cstate="print"/>
          <a:srcRect/>
          <a:stretch>
            <a:fillRect/>
          </a:stretch>
        </p:blipFill>
        <p:spPr bwMode="auto">
          <a:xfrm>
            <a:off x="2428860" y="2714620"/>
            <a:ext cx="6381750" cy="3876676"/>
          </a:xfrm>
          <a:prstGeom prst="rect">
            <a:avLst/>
          </a:prstGeom>
          <a:noFill/>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9394" name="Picture 2" descr="Kafkas,kanal,Irak,Hicaz-Yemen,Çanakkale,Suriye-Filistin cephelerinin  kronolik sırlamasi acil!! - Eodev.com"/>
          <p:cNvPicPr>
            <a:picLocks noChangeAspect="1" noChangeArrowheads="1"/>
          </p:cNvPicPr>
          <p:nvPr/>
        </p:nvPicPr>
        <p:blipFill>
          <a:blip r:embed="rId2" cstate="print"/>
          <a:srcRect/>
          <a:stretch>
            <a:fillRect/>
          </a:stretch>
        </p:blipFill>
        <p:spPr bwMode="auto">
          <a:xfrm>
            <a:off x="0" y="357166"/>
            <a:ext cx="8929718" cy="6129310"/>
          </a:xfrm>
          <a:prstGeom prst="rect">
            <a:avLst/>
          </a:prstGeom>
          <a:noFill/>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Rectangle 1"/>
          <p:cNvSpPr>
            <a:spLocks noChangeArrowheads="1"/>
          </p:cNvSpPr>
          <p:nvPr/>
        </p:nvSpPr>
        <p:spPr bwMode="auto">
          <a:xfrm>
            <a:off x="214282" y="285728"/>
            <a:ext cx="8643998" cy="501675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38100" algn="ctr" defTabSz="914400" rtl="0" eaLnBrk="1" fontAlgn="base" latinLnBrk="0" hangingPunct="1">
              <a:lnSpc>
                <a:spcPct val="100000"/>
              </a:lnSpc>
              <a:spcBef>
                <a:spcPct val="0"/>
              </a:spcBef>
              <a:spcAft>
                <a:spcPct val="0"/>
              </a:spcAft>
              <a:buClrTx/>
              <a:buSzTx/>
              <a:buFontTx/>
              <a:buNone/>
              <a:tabLst/>
            </a:pPr>
            <a:r>
              <a:rPr kumimoji="0" lang="tr-TR" sz="3200" b="1"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ATATÜRK’ÜN KİŞİSEL ÖZELLİKLERİ</a:t>
            </a:r>
            <a:endParaRPr kumimoji="0" lang="tr-TR" sz="3200" b="0" i="0" u="none" strike="noStrike" cap="none" normalizeH="0" baseline="0" dirty="0" smtClean="0">
              <a:ln>
                <a:noFill/>
              </a:ln>
              <a:solidFill>
                <a:srgbClr val="FF0000"/>
              </a:solidFill>
              <a:effectLst/>
              <a:latin typeface="Arial" pitchFamily="34" charset="0"/>
              <a:cs typeface="Arial" pitchFamily="34" charset="0"/>
            </a:endParaRPr>
          </a:p>
          <a:p>
            <a:pPr marL="0" marR="0" lvl="0" indent="38100" algn="just" defTabSz="914400" rtl="0" eaLnBrk="0" fontAlgn="base" latinLnBrk="0" hangingPunct="0">
              <a:lnSpc>
                <a:spcPct val="100000"/>
              </a:lnSpc>
              <a:spcBef>
                <a:spcPct val="0"/>
              </a:spcBef>
              <a:spcAft>
                <a:spcPct val="0"/>
              </a:spcAft>
              <a:buClrTx/>
              <a:buSzTx/>
              <a:buFontTx/>
              <a:buNone/>
              <a:tabLst/>
            </a:pPr>
            <a:r>
              <a:rPr kumimoji="0" lang="tr-TR" sz="3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Vatan ve milletine olan düşkünlüğü, İdealistliği, Hakikati Arama Gücü, Yaratıcı Zihniyeti, Sabır ve Disiplin Anlayışı, İleri Görüşlülüğü, İyi Kalpliliği, Teşkilatçılık, Açık Sözlülüğü, İnsan ve Millet Sevgisi, Yersiz Acıma Gücünü Kontrol, Mantıklılığı, Çok Cepheliliği, Eğitimciliği, Sanatseverliği, Yöneticiliği, Rehberliği, Gurura Yer Vermemesi, Ümitsizliğe Ver Vermemesi, Metotlu Çalışması …</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0420" name="Picture 4" descr="Atatürk'ün kişisel özellikleri | Eğitim, Sınıf"/>
          <p:cNvPicPr>
            <a:picLocks noChangeAspect="1" noChangeArrowheads="1"/>
          </p:cNvPicPr>
          <p:nvPr/>
        </p:nvPicPr>
        <p:blipFill>
          <a:blip r:embed="rId2" cstate="print"/>
          <a:srcRect/>
          <a:stretch>
            <a:fillRect/>
          </a:stretch>
        </p:blipFill>
        <p:spPr bwMode="auto">
          <a:xfrm>
            <a:off x="214282" y="428604"/>
            <a:ext cx="8715436" cy="6143668"/>
          </a:xfrm>
          <a:prstGeom prst="rect">
            <a:avLst/>
          </a:prstGeom>
          <a:noFill/>
        </p:spPr>
      </p:pic>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285720" y="357166"/>
            <a:ext cx="8286808" cy="4031873"/>
          </a:xfrm>
          <a:prstGeom prst="rect">
            <a:avLst/>
          </a:prstGeom>
        </p:spPr>
        <p:txBody>
          <a:bodyPr wrap="square">
            <a:spAutoFit/>
          </a:bodyPr>
          <a:lstStyle/>
          <a:p>
            <a:pPr lvl="0" indent="38100" algn="just" eaLnBrk="0" fontAlgn="base" hangingPunct="0">
              <a:spcBef>
                <a:spcPct val="0"/>
              </a:spcBef>
              <a:spcAft>
                <a:spcPct val="0"/>
              </a:spcAft>
            </a:pPr>
            <a:r>
              <a:rPr kumimoji="0" lang="tr-TR" sz="3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Trablusgarp savaşı sırasında yerel halkı İtalyanlara karşı örgütleyip başarılar kazanması </a:t>
            </a:r>
            <a:r>
              <a:rPr kumimoji="0" lang="tr-TR" sz="32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M.Kemal’in</a:t>
            </a:r>
            <a:r>
              <a:rPr kumimoji="0" lang="tr-TR" sz="3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tr-TR" sz="3200" b="1"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teşkilatçılık</a:t>
            </a:r>
            <a:r>
              <a:rPr kumimoji="0" lang="tr-TR" sz="32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tr-TR" sz="3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özelliğine örnektir.</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a:p>
            <a:pPr lvl="0" indent="38100" algn="just" eaLnBrk="0" fontAlgn="base" hangingPunct="0">
              <a:spcBef>
                <a:spcPct val="0"/>
              </a:spcBef>
              <a:spcAft>
                <a:spcPct val="0"/>
              </a:spcAft>
            </a:pPr>
            <a:r>
              <a:rPr kumimoji="0" lang="tr-TR" sz="3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Çanakkale savaşında düşmanın önceden nereden çıkarma yapacağını bilmesi </a:t>
            </a:r>
            <a:r>
              <a:rPr kumimoji="0" lang="tr-TR" sz="32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M.Kemal’in</a:t>
            </a:r>
            <a:r>
              <a:rPr kumimoji="0" lang="tr-TR" sz="3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tr-TR" sz="3200" b="0"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ileri görüşlülüğü </a:t>
            </a:r>
            <a:r>
              <a:rPr kumimoji="0" lang="tr-TR" sz="3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ve </a:t>
            </a:r>
            <a:r>
              <a:rPr kumimoji="0" lang="tr-TR" sz="3200" b="0"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askeri</a:t>
            </a:r>
            <a:r>
              <a:rPr kumimoji="0" lang="tr-TR" sz="3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tr-TR" sz="3200" b="0"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yeteneği</a:t>
            </a:r>
            <a:r>
              <a:rPr kumimoji="0" lang="tr-TR" sz="3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ne örnektir.</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p:txBody>
      </p:sp>
      <p:pic>
        <p:nvPicPr>
          <p:cNvPr id="2050" name="Picture 2" descr="Atatürk 'ün kişisel özelliklerinden birini anlatan bir fotoğraf bulup  kutucuğa yapıştırınız. | Forum Sayfa Cevapları"/>
          <p:cNvPicPr>
            <a:picLocks noChangeAspect="1" noChangeArrowheads="1"/>
          </p:cNvPicPr>
          <p:nvPr/>
        </p:nvPicPr>
        <p:blipFill>
          <a:blip r:embed="rId2" cstate="print"/>
          <a:srcRect/>
          <a:stretch>
            <a:fillRect/>
          </a:stretch>
        </p:blipFill>
        <p:spPr bwMode="auto">
          <a:xfrm>
            <a:off x="4143372" y="3929066"/>
            <a:ext cx="4714908" cy="2571768"/>
          </a:xfrm>
          <a:prstGeom prst="rect">
            <a:avLst/>
          </a:prstGeom>
          <a:noFill/>
        </p:spPr>
      </p:pic>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1428736"/>
            <a:ext cx="3008313" cy="1071570"/>
          </a:xfrm>
        </p:spPr>
        <p:txBody>
          <a:bodyPr>
            <a:normAutofit fontScale="90000"/>
          </a:bodyPr>
          <a:lstStyle/>
          <a:p>
            <a:pPr algn="ctr"/>
            <a:r>
              <a:rPr lang="tr-TR" dirty="0" smtClean="0">
                <a:solidFill>
                  <a:srgbClr val="FF0000"/>
                </a:solidFill>
              </a:rPr>
              <a:t>    </a:t>
            </a:r>
            <a:r>
              <a:rPr lang="tr-TR" sz="2400" dirty="0" smtClean="0">
                <a:solidFill>
                  <a:srgbClr val="FF0000"/>
                </a:solidFill>
              </a:rPr>
              <a:t>EROL OKUTAN</a:t>
            </a:r>
            <a:br>
              <a:rPr lang="tr-TR" sz="2400" dirty="0" smtClean="0">
                <a:solidFill>
                  <a:srgbClr val="FF0000"/>
                </a:solidFill>
              </a:rPr>
            </a:br>
            <a:r>
              <a:rPr lang="tr-TR" sz="2400" dirty="0" smtClean="0">
                <a:solidFill>
                  <a:srgbClr val="FF0000"/>
                </a:solidFill>
              </a:rPr>
              <a:t>Sosyal Bilgiler Öğretmeni</a:t>
            </a:r>
            <a:endParaRPr lang="tr-TR" sz="2400" dirty="0">
              <a:solidFill>
                <a:srgbClr val="FF0000"/>
              </a:solidFill>
            </a:endParaRPr>
          </a:p>
        </p:txBody>
      </p:sp>
      <p:sp>
        <p:nvSpPr>
          <p:cNvPr id="4" name="3 Metin Yer Tutucusu"/>
          <p:cNvSpPr>
            <a:spLocks noGrp="1"/>
          </p:cNvSpPr>
          <p:nvPr>
            <p:ph type="body" sz="half" idx="2"/>
          </p:nvPr>
        </p:nvSpPr>
        <p:spPr>
          <a:xfrm>
            <a:off x="457200" y="3000372"/>
            <a:ext cx="3008313" cy="3125791"/>
          </a:xfrm>
        </p:spPr>
        <p:txBody>
          <a:bodyPr>
            <a:normAutofit/>
          </a:bodyPr>
          <a:lstStyle/>
          <a:p>
            <a:pPr algn="ctr"/>
            <a:r>
              <a:rPr lang="tr-TR" sz="3200" dirty="0" smtClean="0">
                <a:solidFill>
                  <a:srgbClr val="0070C0"/>
                </a:solidFill>
              </a:rPr>
              <a:t>ŞEHİT  ALİ GAFFAR OKKAN   ORTAOKULU</a:t>
            </a:r>
          </a:p>
          <a:p>
            <a:pPr algn="ctr"/>
            <a:r>
              <a:rPr lang="tr-TR" sz="3200" dirty="0" smtClean="0">
                <a:solidFill>
                  <a:srgbClr val="0070C0"/>
                </a:solidFill>
              </a:rPr>
              <a:t>ESKİŞEHİR</a:t>
            </a:r>
            <a:endParaRPr lang="tr-TR" sz="3200" dirty="0">
              <a:solidFill>
                <a:srgbClr val="0070C0"/>
              </a:solidFill>
            </a:endParaRPr>
          </a:p>
        </p:txBody>
      </p:sp>
      <p:pic>
        <p:nvPicPr>
          <p:cNvPr id="1026" name="Picture 2" descr="D:\erol okutan\erol resimleri\4346_1154469777205_7964888_n.jpg"/>
          <p:cNvPicPr>
            <a:picLocks noGrp="1" noChangeAspect="1" noChangeArrowheads="1"/>
          </p:cNvPicPr>
          <p:nvPr>
            <p:ph idx="1"/>
          </p:nvPr>
        </p:nvPicPr>
        <p:blipFill>
          <a:blip r:embed="rId2" cstate="print"/>
          <a:srcRect/>
          <a:stretch>
            <a:fillRect/>
          </a:stretch>
        </p:blipFill>
        <p:spPr bwMode="auto">
          <a:xfrm>
            <a:off x="3714744" y="928670"/>
            <a:ext cx="4857784" cy="5286412"/>
          </a:xfrm>
          <a:prstGeom prst="rect">
            <a:avLst/>
          </a:prstGeom>
          <a:noFill/>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AutoShape 2" descr="Sanayi İnkılabının Nedenleri, Başlaması, Gelişimi ve Sonuçları"/>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sp>
        <p:nvSpPr>
          <p:cNvPr id="51204" name="AutoShape 4" descr="Sanayi İnkılabının Nedenleri, Başlaması, Gelişimi ve Sonuçları"/>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sp>
        <p:nvSpPr>
          <p:cNvPr id="51206" name="AutoShape 6" descr="Sanayi İnkılabının Nedenleri, Başlaması, Gelişimi ve Sonuçları"/>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sp>
        <p:nvSpPr>
          <p:cNvPr id="51208" name="AutoShape 8" descr="Sanayi İnkılabının Nedenleri, Başlaması, Gelişimi ve Sonuçları"/>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sp>
        <p:nvSpPr>
          <p:cNvPr id="51210" name="AutoShape 10" descr="https://tarihportali.net/wp-content/uploads/2018/06/Sanayi-%C4%B0nk%C4%B1lab%C4%B1-Nedir-min.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sp>
        <p:nvSpPr>
          <p:cNvPr id="51212" name="AutoShape 12" descr="https://tarihportali.net/wp-content/uploads/2018/06/Sanayi-%C4%B0nk%C4%B1lab%C4%B1-Nedir-min.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pic>
        <p:nvPicPr>
          <p:cNvPr id="51214" name="Picture 14" descr="Sanayi İnkılabı | Tarih ,Osmanlı Tarihi ,İnkılap Tarihi"/>
          <p:cNvPicPr>
            <a:picLocks noChangeAspect="1" noChangeArrowheads="1"/>
          </p:cNvPicPr>
          <p:nvPr/>
        </p:nvPicPr>
        <p:blipFill>
          <a:blip r:embed="rId2" cstate="print"/>
          <a:srcRect/>
          <a:stretch>
            <a:fillRect/>
          </a:stretch>
        </p:blipFill>
        <p:spPr bwMode="auto">
          <a:xfrm>
            <a:off x="357158" y="357166"/>
            <a:ext cx="4876800" cy="6143668"/>
          </a:xfrm>
          <a:prstGeom prst="rect">
            <a:avLst/>
          </a:prstGeom>
          <a:noFill/>
        </p:spPr>
      </p:pic>
      <p:pic>
        <p:nvPicPr>
          <p:cNvPr id="51216" name="Picture 16" descr="sömürgecilik faaliyeti – Derin Tarih"/>
          <p:cNvPicPr>
            <a:picLocks noChangeAspect="1" noChangeArrowheads="1"/>
          </p:cNvPicPr>
          <p:nvPr/>
        </p:nvPicPr>
        <p:blipFill>
          <a:blip r:embed="rId3" cstate="print"/>
          <a:srcRect/>
          <a:stretch>
            <a:fillRect/>
          </a:stretch>
        </p:blipFill>
        <p:spPr bwMode="auto">
          <a:xfrm>
            <a:off x="5214942" y="428604"/>
            <a:ext cx="3738562" cy="6072215"/>
          </a:xfrm>
          <a:prstGeom prst="rect">
            <a:avLst/>
          </a:prstGeom>
          <a:noFill/>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Rectangle 1"/>
          <p:cNvSpPr>
            <a:spLocks noChangeArrowheads="1"/>
          </p:cNvSpPr>
          <p:nvPr/>
        </p:nvSpPr>
        <p:spPr bwMode="auto">
          <a:xfrm>
            <a:off x="214282" y="142852"/>
            <a:ext cx="8786874" cy="600164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76200" algn="just" defTabSz="914400" rtl="0" eaLnBrk="1" fontAlgn="base" latinLnBrk="0" hangingPunct="1">
              <a:lnSpc>
                <a:spcPct val="100000"/>
              </a:lnSpc>
              <a:spcBef>
                <a:spcPct val="0"/>
              </a:spcBef>
              <a:spcAft>
                <a:spcPct val="0"/>
              </a:spcAft>
              <a:buClrTx/>
              <a:buSzTx/>
              <a:buFontTx/>
              <a:buNone/>
              <a:tabLst/>
            </a:pPr>
            <a:r>
              <a:rPr kumimoji="0" lang="tr-TR" sz="3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Avrupa’da aydınlanma felsefesiyle anayasal demokrasinin düşünce temelleri atılmıştır. </a:t>
            </a:r>
            <a:r>
              <a:rPr kumimoji="0" lang="tr-TR" sz="32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Montesqiue</a:t>
            </a:r>
            <a:r>
              <a:rPr kumimoji="0" lang="tr-TR" sz="3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tr-TR" sz="32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Monteskiyö</a:t>
            </a:r>
            <a:r>
              <a:rPr kumimoji="0" lang="tr-TR" sz="3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Rousseau (</a:t>
            </a:r>
            <a:r>
              <a:rPr kumimoji="0" lang="tr-TR" sz="32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Russo</a:t>
            </a:r>
            <a:r>
              <a:rPr kumimoji="0" lang="tr-TR" sz="3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J.Locke (</a:t>
            </a:r>
            <a:r>
              <a:rPr kumimoji="0" lang="tr-TR" sz="32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Luk</a:t>
            </a:r>
            <a:r>
              <a:rPr kumimoji="0" lang="tr-TR" sz="3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gibi düşünürler özgür düşünceyi savundular.</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76200" algn="just" defTabSz="914400" rtl="0" eaLnBrk="0" fontAlgn="base" latinLnBrk="0" hangingPunct="0">
              <a:lnSpc>
                <a:spcPct val="100000"/>
              </a:lnSpc>
              <a:spcBef>
                <a:spcPct val="0"/>
              </a:spcBef>
              <a:spcAft>
                <a:spcPct val="0"/>
              </a:spcAft>
              <a:buClrTx/>
              <a:buSzTx/>
              <a:buFontTx/>
              <a:buNone/>
              <a:tabLst/>
            </a:pPr>
            <a:r>
              <a:rPr kumimoji="0" lang="tr-TR" sz="3200" b="1"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1789 yılında Fransa’da çıkan Fransız </a:t>
            </a:r>
            <a:r>
              <a:rPr kumimoji="0" lang="tr-TR" sz="3200" b="1" i="0" u="none" strike="noStrike" cap="none" normalizeH="0" baseline="0" dirty="0" err="1" smtClean="0">
                <a:ln>
                  <a:noFill/>
                </a:ln>
                <a:solidFill>
                  <a:srgbClr val="FF0000"/>
                </a:solidFill>
                <a:effectLst/>
                <a:latin typeface="Arial" pitchFamily="34" charset="0"/>
                <a:ea typeface="Times New Roman" pitchFamily="18" charset="0"/>
                <a:cs typeface="Arial" pitchFamily="34" charset="0"/>
              </a:rPr>
              <a:t>İhtilali</a:t>
            </a:r>
            <a:r>
              <a:rPr kumimoji="0" lang="tr-TR" sz="3200" b="1"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 ile halk, daha fazla hak ve hürriyet isteği ile krala karşı ayaklandı</a:t>
            </a:r>
            <a:r>
              <a:rPr kumimoji="0" lang="tr-TR" sz="3200" b="0"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 </a:t>
            </a:r>
            <a:r>
              <a:rPr kumimoji="0" lang="tr-TR" sz="3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Fransız </a:t>
            </a:r>
            <a:r>
              <a:rPr kumimoji="0" lang="tr-TR" sz="32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İhtilali</a:t>
            </a:r>
            <a:r>
              <a:rPr kumimoji="0" lang="tr-TR" sz="3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sonunda </a:t>
            </a:r>
            <a:r>
              <a:rPr kumimoji="0" lang="tr-TR" sz="3200" b="0" i="0" u="none" strike="noStrike" cap="none" normalizeH="0" baseline="0" dirty="0" smtClean="0">
                <a:ln>
                  <a:noFill/>
                </a:ln>
                <a:solidFill>
                  <a:srgbClr val="00B050"/>
                </a:solidFill>
                <a:effectLst/>
                <a:latin typeface="Arial" pitchFamily="34" charset="0"/>
                <a:ea typeface="Times New Roman" pitchFamily="18" charset="0"/>
                <a:cs typeface="Arial" pitchFamily="34" charset="0"/>
              </a:rPr>
              <a:t>İnsan ve Yurttaş Hakları Bildirgesi </a:t>
            </a:r>
            <a:r>
              <a:rPr kumimoji="0" lang="tr-TR" sz="3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yayınlandı.</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76200" algn="just" defTabSz="914400" rtl="0" eaLnBrk="0" fontAlgn="base" latinLnBrk="0" hangingPunct="0">
              <a:lnSpc>
                <a:spcPct val="100000"/>
              </a:lnSpc>
              <a:spcBef>
                <a:spcPct val="0"/>
              </a:spcBef>
              <a:spcAft>
                <a:spcPct val="0"/>
              </a:spcAft>
              <a:buClrTx/>
              <a:buSzTx/>
              <a:buFontTx/>
              <a:buNone/>
              <a:tabLst/>
            </a:pPr>
            <a:r>
              <a:rPr kumimoji="0" lang="tr-TR" sz="3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Bildiride </a:t>
            </a:r>
            <a:r>
              <a:rPr kumimoji="0" lang="tr-TR" sz="3200" b="0" i="0" u="none" strike="noStrike" cap="none" normalizeH="0" baseline="0" dirty="0" smtClean="0">
                <a:ln>
                  <a:noFill/>
                </a:ln>
                <a:solidFill>
                  <a:srgbClr val="0070C0"/>
                </a:solidFill>
                <a:effectLst/>
                <a:latin typeface="Arial" pitchFamily="34" charset="0"/>
                <a:ea typeface="Times New Roman" pitchFamily="18" charset="0"/>
                <a:cs typeface="Arial" pitchFamily="34" charset="0"/>
              </a:rPr>
              <a:t>temel hak ve özgürlükler (adalet, özgürlük, mülk edinme, yaşama hakkı gibi) ve anayasal düzenlemeler yer almıştır.</a:t>
            </a:r>
            <a:endParaRPr kumimoji="0" lang="tr-TR" sz="3200" b="0" i="0" u="none" strike="noStrike" cap="none" normalizeH="0" baseline="0" dirty="0" smtClean="0">
              <a:ln>
                <a:noFill/>
              </a:ln>
              <a:solidFill>
                <a:srgbClr val="0070C0"/>
              </a:solidFill>
              <a:effectLst/>
              <a:latin typeface="Arial" pitchFamily="34" charset="0"/>
              <a:cs typeface="Arial" pitchFamily="34" charset="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1"/>
          <p:cNvSpPr>
            <a:spLocks noChangeArrowheads="1"/>
          </p:cNvSpPr>
          <p:nvPr/>
        </p:nvSpPr>
        <p:spPr bwMode="auto">
          <a:xfrm>
            <a:off x="214282" y="285728"/>
            <a:ext cx="8715436" cy="501675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tr-TR" sz="3200" b="1"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Fransız </a:t>
            </a:r>
            <a:r>
              <a:rPr kumimoji="0" lang="tr-TR" sz="3200" b="1" i="0" u="none" strike="noStrike" cap="none" normalizeH="0" baseline="0" dirty="0" err="1" smtClean="0">
                <a:ln>
                  <a:noFill/>
                </a:ln>
                <a:solidFill>
                  <a:srgbClr val="FF0000"/>
                </a:solidFill>
                <a:effectLst/>
                <a:latin typeface="Arial" pitchFamily="34" charset="0"/>
                <a:ea typeface="Times New Roman" pitchFamily="18" charset="0"/>
                <a:cs typeface="Arial" pitchFamily="34" charset="0"/>
              </a:rPr>
              <a:t>ihtilalinden</a:t>
            </a:r>
            <a:r>
              <a:rPr kumimoji="0" lang="tr-TR" sz="3200" b="1"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  sonra  tüm  dünyaya  yayılan  milliyetçilik  akımı  Osmanlı’yı  olumsuz etkiledi.</a:t>
            </a:r>
            <a:endParaRPr kumimoji="0" lang="tr-TR" sz="3200" b="0" i="0" u="none" strike="noStrike" cap="none" normalizeH="0" baseline="0" dirty="0" smtClean="0">
              <a:ln>
                <a:noFill/>
              </a:ln>
              <a:solidFill>
                <a:srgbClr val="FF0000"/>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tr-TR" sz="3200" b="1" i="0" u="none" strike="noStrike" cap="none" normalizeH="0" baseline="0" dirty="0" smtClean="0">
                <a:ln>
                  <a:noFill/>
                </a:ln>
                <a:solidFill>
                  <a:srgbClr val="00B050"/>
                </a:solidFill>
                <a:effectLst/>
                <a:latin typeface="Arial" pitchFamily="34" charset="0"/>
                <a:ea typeface="Times New Roman" pitchFamily="18" charset="0"/>
                <a:cs typeface="Arial" pitchFamily="34" charset="0"/>
              </a:rPr>
              <a:t>İmparatorluklar ve krallıklar içindeki farklı milletler, kendi devletlerini kurma isteğiyle ayaklandılar.</a:t>
            </a:r>
            <a:endParaRPr kumimoji="0" lang="tr-TR" sz="3200" b="0" i="0" u="none" strike="noStrike" cap="none" normalizeH="0" baseline="0" dirty="0" smtClean="0">
              <a:ln>
                <a:noFill/>
              </a:ln>
              <a:solidFill>
                <a:srgbClr val="00B050"/>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tr-TR" sz="3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Osmanlı’ya bağlı olan Yunanlılar, Sırplar ve Bulgarlar başta olmak üzere Ermeniler ve Araplar Osmanlı’dan ayrılıp kendi devletlerini kurmak için ayaklandılar.</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226" name="Picture 2" descr="Fransız Devrimi (Kanlı İhtilal 1789-1799) | Tarihi Olaylar"/>
          <p:cNvPicPr>
            <a:picLocks noChangeAspect="1" noChangeArrowheads="1"/>
          </p:cNvPicPr>
          <p:nvPr/>
        </p:nvPicPr>
        <p:blipFill>
          <a:blip r:embed="rId2" cstate="print"/>
          <a:srcRect/>
          <a:stretch>
            <a:fillRect/>
          </a:stretch>
        </p:blipFill>
        <p:spPr bwMode="auto">
          <a:xfrm>
            <a:off x="428596" y="357166"/>
            <a:ext cx="8501122" cy="6157940"/>
          </a:xfrm>
          <a:prstGeom prst="rect">
            <a:avLst/>
          </a:prstGeom>
          <a:noFill/>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285720" y="474345"/>
            <a:ext cx="8643998" cy="5509200"/>
          </a:xfrm>
          <a:prstGeom prst="rect">
            <a:avLst/>
          </a:prstGeom>
        </p:spPr>
        <p:txBody>
          <a:bodyPr wrap="square">
            <a:spAutoFit/>
          </a:bodyPr>
          <a:lstStyle/>
          <a:p>
            <a:pPr lvl="0" algn="just" eaLnBrk="0" fontAlgn="base" hangingPunct="0">
              <a:spcBef>
                <a:spcPct val="0"/>
              </a:spcBef>
              <a:spcAft>
                <a:spcPct val="0"/>
              </a:spcAft>
            </a:pPr>
            <a:r>
              <a:rPr kumimoji="0" lang="tr-TR" sz="3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Bu ayaklanmaları önlemek amacıyla Osmanlı Devleti birtakım yenilikler ve düzenlemeler yaptı. 1839 yılında yayımlanan </a:t>
            </a:r>
            <a:r>
              <a:rPr kumimoji="0" lang="tr-TR" sz="32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Tanzimat Fermanı</a:t>
            </a:r>
            <a:r>
              <a:rPr kumimoji="0" lang="tr-TR" sz="3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ile vatandaşlara bazı haklar verildi.</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a:p>
            <a:pPr lvl="0" algn="just" eaLnBrk="0" fontAlgn="base" hangingPunct="0">
              <a:spcBef>
                <a:spcPct val="0"/>
              </a:spcBef>
              <a:spcAft>
                <a:spcPct val="0"/>
              </a:spcAft>
            </a:pPr>
            <a:r>
              <a:rPr kumimoji="0" lang="tr-TR" sz="3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Müslüman olan ve olmayan herkesin eşit olduğu vurgulandı. Can ve mal güvenliğinin sağlanacağı, vergilerin adil toplanacağı, mahkemelerin adaletli olacağı gibi kararlar halka duyuruldu. Bu yüzden Tanzimat Fermanı, Türk tarihinde demokratikleşmenin ilk adımı sayılır.</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111</TotalTime>
  <Words>1658</Words>
  <PresentationFormat>Ekran Gösterisi (4:3)</PresentationFormat>
  <Paragraphs>79</Paragraphs>
  <Slides>47</Slides>
  <Notes>0</Notes>
  <HiddenSlides>0</HiddenSlides>
  <MMClips>0</MMClips>
  <ScaleCrop>false</ScaleCrop>
  <HeadingPairs>
    <vt:vector size="4" baseType="variant">
      <vt:variant>
        <vt:lpstr>Tema</vt:lpstr>
      </vt:variant>
      <vt:variant>
        <vt:i4>1</vt:i4>
      </vt:variant>
      <vt:variant>
        <vt:lpstr>Slayt Başlıkları</vt:lpstr>
      </vt:variant>
      <vt:variant>
        <vt:i4>47</vt:i4>
      </vt:variant>
    </vt:vector>
  </HeadingPairs>
  <TitlesOfParts>
    <vt:vector size="48" baseType="lpstr">
      <vt:lpstr>Ofis Teması</vt:lpstr>
      <vt:lpstr>8.Sınıf T.C İNKILAP TARİHİ VE ATATÜRKÇÜLÜK  1.ÜNİTE</vt:lpstr>
      <vt:lpstr>Slayt 2</vt:lpstr>
      <vt:lpstr>Slayt 3</vt:lpstr>
      <vt:lpstr>Slayt 4</vt:lpstr>
      <vt:lpstr>Slayt 5</vt:lpstr>
      <vt:lpstr>Slayt 6</vt:lpstr>
      <vt:lpstr>Slayt 7</vt:lpstr>
      <vt:lpstr>Slayt 8</vt:lpstr>
      <vt:lpstr>Slayt 9</vt:lpstr>
      <vt:lpstr>Slayt 10</vt:lpstr>
      <vt:lpstr>Slayt 11</vt:lpstr>
      <vt:lpstr>Slayt 12</vt:lpstr>
      <vt:lpstr>Slayt 13</vt:lpstr>
      <vt:lpstr>Slayt 14</vt:lpstr>
      <vt:lpstr>Slayt 15</vt:lpstr>
      <vt:lpstr>Slayt 16</vt:lpstr>
      <vt:lpstr>Slayt 17</vt:lpstr>
      <vt:lpstr>Slayt 18</vt:lpstr>
      <vt:lpstr>Slayt 19</vt:lpstr>
      <vt:lpstr>Slayt 20</vt:lpstr>
      <vt:lpstr>Slayt 21</vt:lpstr>
      <vt:lpstr>Slayt 22</vt:lpstr>
      <vt:lpstr>Slayt 23</vt:lpstr>
      <vt:lpstr>Slayt 24</vt:lpstr>
      <vt:lpstr>Slayt 25</vt:lpstr>
      <vt:lpstr>Slayt 26</vt:lpstr>
      <vt:lpstr>Slayt 27</vt:lpstr>
      <vt:lpstr>Slayt 28</vt:lpstr>
      <vt:lpstr>Slayt 29</vt:lpstr>
      <vt:lpstr>Slayt 30</vt:lpstr>
      <vt:lpstr>Slayt 31</vt:lpstr>
      <vt:lpstr>Slayt 32</vt:lpstr>
      <vt:lpstr>Slayt 33</vt:lpstr>
      <vt:lpstr>Slayt 34</vt:lpstr>
      <vt:lpstr>Slayt 35</vt:lpstr>
      <vt:lpstr>Slayt 36</vt:lpstr>
      <vt:lpstr>Slayt 37</vt:lpstr>
      <vt:lpstr>Slayt 38</vt:lpstr>
      <vt:lpstr>Slayt 39</vt:lpstr>
      <vt:lpstr>Slayt 40</vt:lpstr>
      <vt:lpstr>Slayt 41</vt:lpstr>
      <vt:lpstr>Slayt 42</vt:lpstr>
      <vt:lpstr>Slayt 43</vt:lpstr>
      <vt:lpstr>Slayt 44</vt:lpstr>
      <vt:lpstr>Slayt 45</vt:lpstr>
      <vt:lpstr>Slayt 46</vt:lpstr>
      <vt:lpstr>    EROL OKUTAN Sosyal Bilgiler Öğretmeni</vt:lpstr>
    </vt:vector>
  </TitlesOfParts>
  <Manager>https://www.sorubak.com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https://www.sorubak.com</dc:title>
  <dc:subject>https://www.sorubak.com</dc:subject>
  <dc:creator>https://www.sorubak.com</dc:creator>
  <cp:keywords>https:/www.sorubak.com</cp:keywords>
  <dc:description>https://www.sorubak.com</dc:description>
  <dcterms:created xsi:type="dcterms:W3CDTF">2020-09-19T17:53:48Z</dcterms:created>
  <dcterms:modified xsi:type="dcterms:W3CDTF">2020-10-11T07:43:34Z</dcterms:modified>
  <cp:category>https://www.sorubak.com</cp:category>
</cp:coreProperties>
</file>