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BC6C116-F1E3-4433-9DE9-304544FC626E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A6C58F64-4C75-4C50-A7CD-D2590CD80274}">
      <dgm:prSet phldrT="[Metin]"/>
      <dgm:spPr/>
      <dgm:t>
        <a:bodyPr/>
        <a:lstStyle/>
        <a:p>
          <a:r>
            <a:rPr lang="tr-TR" dirty="0" smtClean="0"/>
            <a:t>İlk beş slayt Türkçe</a:t>
          </a:r>
          <a:endParaRPr lang="tr-TR" dirty="0"/>
        </a:p>
      </dgm:t>
    </dgm:pt>
    <dgm:pt modelId="{6CB15DB4-0BCD-453D-9C48-2734A284A592}" type="parTrans" cxnId="{184BF710-FC15-42C9-AEF5-CBB34C6A7523}">
      <dgm:prSet/>
      <dgm:spPr/>
      <dgm:t>
        <a:bodyPr/>
        <a:lstStyle/>
        <a:p>
          <a:endParaRPr lang="tr-TR"/>
        </a:p>
      </dgm:t>
    </dgm:pt>
    <dgm:pt modelId="{BC8F205F-93C7-43E2-9274-9C54BAA993D7}" type="sibTrans" cxnId="{184BF710-FC15-42C9-AEF5-CBB34C6A7523}">
      <dgm:prSet/>
      <dgm:spPr/>
      <dgm:t>
        <a:bodyPr/>
        <a:lstStyle/>
        <a:p>
          <a:endParaRPr lang="tr-TR"/>
        </a:p>
      </dgm:t>
    </dgm:pt>
    <dgm:pt modelId="{AC498450-901A-410C-B957-CD709031E241}">
      <dgm:prSet phldrT="[Metin]"/>
      <dgm:spPr/>
      <dgm:t>
        <a:bodyPr/>
        <a:lstStyle/>
        <a:p>
          <a:r>
            <a:rPr lang="tr-TR" dirty="0" smtClean="0"/>
            <a:t>Diğer 5 slayt Sosyal </a:t>
          </a:r>
          <a:endParaRPr lang="tr-TR" dirty="0"/>
        </a:p>
      </dgm:t>
    </dgm:pt>
    <dgm:pt modelId="{B14E4A58-F021-4B33-AE65-ACE276BE7886}" type="parTrans" cxnId="{7D4A20F1-D9A8-458D-88B3-F90C2BA4F337}">
      <dgm:prSet/>
      <dgm:spPr/>
      <dgm:t>
        <a:bodyPr/>
        <a:lstStyle/>
        <a:p>
          <a:endParaRPr lang="tr-TR"/>
        </a:p>
      </dgm:t>
    </dgm:pt>
    <dgm:pt modelId="{58560B7C-6437-4D8A-863F-DE228B3EC984}" type="sibTrans" cxnId="{7D4A20F1-D9A8-458D-88B3-F90C2BA4F337}">
      <dgm:prSet/>
      <dgm:spPr/>
      <dgm:t>
        <a:bodyPr/>
        <a:lstStyle/>
        <a:p>
          <a:endParaRPr lang="tr-TR"/>
        </a:p>
      </dgm:t>
    </dgm:pt>
    <dgm:pt modelId="{B7B562E2-A0DF-4D68-BD1E-52F84803E625}">
      <dgm:prSet phldrT="[Metin]"/>
      <dgm:spPr/>
      <dgm:t>
        <a:bodyPr/>
        <a:lstStyle/>
        <a:p>
          <a:r>
            <a:rPr lang="tr-TR" dirty="0" smtClean="0"/>
            <a:t>ve</a:t>
          </a:r>
          <a:r>
            <a:rPr lang="tr-TR" baseline="0" dirty="0" smtClean="0"/>
            <a:t> sonrakiler test </a:t>
          </a:r>
          <a:r>
            <a:rPr lang="tr-TR" baseline="0" dirty="0" err="1" smtClean="0"/>
            <a:t>karısık</a:t>
          </a:r>
          <a:endParaRPr lang="tr-TR" dirty="0"/>
        </a:p>
      </dgm:t>
    </dgm:pt>
    <dgm:pt modelId="{47CFE771-F715-4601-AD2F-A8E3D87C961E}" type="parTrans" cxnId="{E9DE78A5-665C-45DE-A86C-7F942D3D43A4}">
      <dgm:prSet/>
      <dgm:spPr/>
      <dgm:t>
        <a:bodyPr/>
        <a:lstStyle/>
        <a:p>
          <a:endParaRPr lang="tr-TR"/>
        </a:p>
      </dgm:t>
    </dgm:pt>
    <dgm:pt modelId="{9B62BCB1-67F3-4E88-A90D-74CEBCF02790}" type="sibTrans" cxnId="{E9DE78A5-665C-45DE-A86C-7F942D3D43A4}">
      <dgm:prSet/>
      <dgm:spPr/>
      <dgm:t>
        <a:bodyPr/>
        <a:lstStyle/>
        <a:p>
          <a:endParaRPr lang="tr-TR"/>
        </a:p>
      </dgm:t>
    </dgm:pt>
    <dgm:pt modelId="{E57AE2C1-2840-4F25-8F59-A838433594BF}" type="pres">
      <dgm:prSet presAssocID="{FBC6C116-F1E3-4433-9DE9-304544FC626E}" presName="linearFlow" presStyleCnt="0">
        <dgm:presLayoutVars>
          <dgm:dir/>
          <dgm:resizeHandles val="exact"/>
        </dgm:presLayoutVars>
      </dgm:prSet>
      <dgm:spPr/>
    </dgm:pt>
    <dgm:pt modelId="{EAF4BCFE-9DA0-4894-971A-EA772C5CF2E3}" type="pres">
      <dgm:prSet presAssocID="{A6C58F64-4C75-4C50-A7CD-D2590CD80274}" presName="composite" presStyleCnt="0"/>
      <dgm:spPr/>
    </dgm:pt>
    <dgm:pt modelId="{0F35E6ED-54B6-4DAB-86B3-13F60C42F094}" type="pres">
      <dgm:prSet presAssocID="{A6C58F64-4C75-4C50-A7CD-D2590CD80274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A4AC9CE7-ABC5-455A-8838-97290B628B00}" type="pres">
      <dgm:prSet presAssocID="{A6C58F64-4C75-4C50-A7CD-D2590CD80274}" presName="txShp" presStyleLbl="node1" presStyleIdx="0" presStyleCnt="3" custLinFactNeighborX="-1017" custLinFactNeighborY="897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4D1B855-A1A6-4681-84B0-2F8C090779CF}" type="pres">
      <dgm:prSet presAssocID="{BC8F205F-93C7-43E2-9274-9C54BAA993D7}" presName="spacing" presStyleCnt="0"/>
      <dgm:spPr/>
    </dgm:pt>
    <dgm:pt modelId="{9744EC62-9F03-417E-94D7-39EADF37C340}" type="pres">
      <dgm:prSet presAssocID="{AC498450-901A-410C-B957-CD709031E241}" presName="composite" presStyleCnt="0"/>
      <dgm:spPr/>
    </dgm:pt>
    <dgm:pt modelId="{1D5CA69F-95BD-4F60-A96E-CFED16575306}" type="pres">
      <dgm:prSet presAssocID="{AC498450-901A-410C-B957-CD709031E241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DD23D897-3F65-4B32-B148-337577ED7138}" type="pres">
      <dgm:prSet presAssocID="{AC498450-901A-410C-B957-CD709031E241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15C8D03-A0C5-4890-81E1-6BEFC0CE0C7D}" type="pres">
      <dgm:prSet presAssocID="{58560B7C-6437-4D8A-863F-DE228B3EC984}" presName="spacing" presStyleCnt="0"/>
      <dgm:spPr/>
    </dgm:pt>
    <dgm:pt modelId="{635A6999-3F6F-4FB8-9989-0614186F4673}" type="pres">
      <dgm:prSet presAssocID="{B7B562E2-A0DF-4D68-BD1E-52F84803E625}" presName="composite" presStyleCnt="0"/>
      <dgm:spPr/>
    </dgm:pt>
    <dgm:pt modelId="{3D9C9E59-263B-42B9-B4DF-4814F2C3D146}" type="pres">
      <dgm:prSet presAssocID="{B7B562E2-A0DF-4D68-BD1E-52F84803E625}" presName="imgShp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71F37380-B031-4621-9344-BE057FBB84CE}" type="pres">
      <dgm:prSet presAssocID="{B7B562E2-A0DF-4D68-BD1E-52F84803E625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E9DE78A5-665C-45DE-A86C-7F942D3D43A4}" srcId="{FBC6C116-F1E3-4433-9DE9-304544FC626E}" destId="{B7B562E2-A0DF-4D68-BD1E-52F84803E625}" srcOrd="2" destOrd="0" parTransId="{47CFE771-F715-4601-AD2F-A8E3D87C961E}" sibTransId="{9B62BCB1-67F3-4E88-A90D-74CEBCF02790}"/>
    <dgm:cxn modelId="{4538E1CE-DFCC-4ED9-BF0F-EB4104BCC08A}" type="presOf" srcId="{AC498450-901A-410C-B957-CD709031E241}" destId="{DD23D897-3F65-4B32-B148-337577ED7138}" srcOrd="0" destOrd="0" presId="urn:microsoft.com/office/officeart/2005/8/layout/vList3"/>
    <dgm:cxn modelId="{2A5E0DF3-48D9-40A9-BF1E-98DC51AFB4D3}" type="presOf" srcId="{A6C58F64-4C75-4C50-A7CD-D2590CD80274}" destId="{A4AC9CE7-ABC5-455A-8838-97290B628B00}" srcOrd="0" destOrd="0" presId="urn:microsoft.com/office/officeart/2005/8/layout/vList3"/>
    <dgm:cxn modelId="{7D4A20F1-D9A8-458D-88B3-F90C2BA4F337}" srcId="{FBC6C116-F1E3-4433-9DE9-304544FC626E}" destId="{AC498450-901A-410C-B957-CD709031E241}" srcOrd="1" destOrd="0" parTransId="{B14E4A58-F021-4B33-AE65-ACE276BE7886}" sibTransId="{58560B7C-6437-4D8A-863F-DE228B3EC984}"/>
    <dgm:cxn modelId="{FE16F5DD-9F32-4573-B455-C724F02004AD}" type="presOf" srcId="{B7B562E2-A0DF-4D68-BD1E-52F84803E625}" destId="{71F37380-B031-4621-9344-BE057FBB84CE}" srcOrd="0" destOrd="0" presId="urn:microsoft.com/office/officeart/2005/8/layout/vList3"/>
    <dgm:cxn modelId="{184BF710-FC15-42C9-AEF5-CBB34C6A7523}" srcId="{FBC6C116-F1E3-4433-9DE9-304544FC626E}" destId="{A6C58F64-4C75-4C50-A7CD-D2590CD80274}" srcOrd="0" destOrd="0" parTransId="{6CB15DB4-0BCD-453D-9C48-2734A284A592}" sibTransId="{BC8F205F-93C7-43E2-9274-9C54BAA993D7}"/>
    <dgm:cxn modelId="{79588404-873A-4970-8017-18407343889D}" type="presOf" srcId="{FBC6C116-F1E3-4433-9DE9-304544FC626E}" destId="{E57AE2C1-2840-4F25-8F59-A838433594BF}" srcOrd="0" destOrd="0" presId="urn:microsoft.com/office/officeart/2005/8/layout/vList3"/>
    <dgm:cxn modelId="{9FD4F4E1-8E32-4C50-AAD4-DC524BB148E9}" type="presParOf" srcId="{E57AE2C1-2840-4F25-8F59-A838433594BF}" destId="{EAF4BCFE-9DA0-4894-971A-EA772C5CF2E3}" srcOrd="0" destOrd="0" presId="urn:microsoft.com/office/officeart/2005/8/layout/vList3"/>
    <dgm:cxn modelId="{BA9E057B-95C3-4786-BE7E-CD6F5530BBB0}" type="presParOf" srcId="{EAF4BCFE-9DA0-4894-971A-EA772C5CF2E3}" destId="{0F35E6ED-54B6-4DAB-86B3-13F60C42F094}" srcOrd="0" destOrd="0" presId="urn:microsoft.com/office/officeart/2005/8/layout/vList3"/>
    <dgm:cxn modelId="{45D30C79-A48E-4EFF-A3F0-235C9B6E7207}" type="presParOf" srcId="{EAF4BCFE-9DA0-4894-971A-EA772C5CF2E3}" destId="{A4AC9CE7-ABC5-455A-8838-97290B628B00}" srcOrd="1" destOrd="0" presId="urn:microsoft.com/office/officeart/2005/8/layout/vList3"/>
    <dgm:cxn modelId="{15EE7E3D-D9FE-465C-95AE-010422CC729B}" type="presParOf" srcId="{E57AE2C1-2840-4F25-8F59-A838433594BF}" destId="{44D1B855-A1A6-4681-84B0-2F8C090779CF}" srcOrd="1" destOrd="0" presId="urn:microsoft.com/office/officeart/2005/8/layout/vList3"/>
    <dgm:cxn modelId="{048FBE98-846F-4A99-85BE-B42A31A0A88A}" type="presParOf" srcId="{E57AE2C1-2840-4F25-8F59-A838433594BF}" destId="{9744EC62-9F03-417E-94D7-39EADF37C340}" srcOrd="2" destOrd="0" presId="urn:microsoft.com/office/officeart/2005/8/layout/vList3"/>
    <dgm:cxn modelId="{B2364FA4-D350-4C04-AD9F-E27BEDFB0569}" type="presParOf" srcId="{9744EC62-9F03-417E-94D7-39EADF37C340}" destId="{1D5CA69F-95BD-4F60-A96E-CFED16575306}" srcOrd="0" destOrd="0" presId="urn:microsoft.com/office/officeart/2005/8/layout/vList3"/>
    <dgm:cxn modelId="{3F26C764-A6A2-4728-887F-4BAC3D340BB0}" type="presParOf" srcId="{9744EC62-9F03-417E-94D7-39EADF37C340}" destId="{DD23D897-3F65-4B32-B148-337577ED7138}" srcOrd="1" destOrd="0" presId="urn:microsoft.com/office/officeart/2005/8/layout/vList3"/>
    <dgm:cxn modelId="{E3749068-6077-4AE8-A6D8-E14F0D69435C}" type="presParOf" srcId="{E57AE2C1-2840-4F25-8F59-A838433594BF}" destId="{F15C8D03-A0C5-4890-81E1-6BEFC0CE0C7D}" srcOrd="3" destOrd="0" presId="urn:microsoft.com/office/officeart/2005/8/layout/vList3"/>
    <dgm:cxn modelId="{DA743701-2B63-4143-8381-C825DDD031B6}" type="presParOf" srcId="{E57AE2C1-2840-4F25-8F59-A838433594BF}" destId="{635A6999-3F6F-4FB8-9989-0614186F4673}" srcOrd="4" destOrd="0" presId="urn:microsoft.com/office/officeart/2005/8/layout/vList3"/>
    <dgm:cxn modelId="{C586C7A1-9F82-4FC3-825E-BC3D0E2AEB98}" type="presParOf" srcId="{635A6999-3F6F-4FB8-9989-0614186F4673}" destId="{3D9C9E59-263B-42B9-B4DF-4814F2C3D146}" srcOrd="0" destOrd="0" presId="urn:microsoft.com/office/officeart/2005/8/layout/vList3"/>
    <dgm:cxn modelId="{20557C7F-B6C5-405D-BA23-1EF03887E74A}" type="presParOf" srcId="{635A6999-3F6F-4FB8-9989-0614186F4673}" destId="{71F37380-B031-4621-9344-BE057FBB84CE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4AC9CE7-ABC5-455A-8838-97290B628B00}">
      <dsp:nvSpPr>
        <dsp:cNvPr id="0" name=""/>
        <dsp:cNvSpPr/>
      </dsp:nvSpPr>
      <dsp:spPr>
        <a:xfrm rot="10800000">
          <a:off x="1262045" y="103168"/>
          <a:ext cx="4053840" cy="112877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7757" tIns="118110" rIns="220472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100" kern="1200" dirty="0" smtClean="0"/>
            <a:t>İlk beş slayt Türkçe</a:t>
          </a:r>
          <a:endParaRPr lang="tr-TR" sz="3100" kern="1200" dirty="0"/>
        </a:p>
      </dsp:txBody>
      <dsp:txXfrm rot="10800000">
        <a:off x="1262045" y="103168"/>
        <a:ext cx="4053840" cy="1128772"/>
      </dsp:txXfrm>
    </dsp:sp>
    <dsp:sp modelId="{0F35E6ED-54B6-4DAB-86B3-13F60C42F094}">
      <dsp:nvSpPr>
        <dsp:cNvPr id="0" name=""/>
        <dsp:cNvSpPr/>
      </dsp:nvSpPr>
      <dsp:spPr>
        <a:xfrm>
          <a:off x="738886" y="1895"/>
          <a:ext cx="1128772" cy="112877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23D897-3F65-4B32-B148-337577ED7138}">
      <dsp:nvSpPr>
        <dsp:cNvPr id="0" name=""/>
        <dsp:cNvSpPr/>
      </dsp:nvSpPr>
      <dsp:spPr>
        <a:xfrm rot="10800000">
          <a:off x="1303273" y="1467613"/>
          <a:ext cx="4053840" cy="112877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7757" tIns="118110" rIns="220472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100" kern="1200" dirty="0" smtClean="0"/>
            <a:t>Diğer 5 slayt Sosyal </a:t>
          </a:r>
          <a:endParaRPr lang="tr-TR" sz="3100" kern="1200" dirty="0"/>
        </a:p>
      </dsp:txBody>
      <dsp:txXfrm rot="10800000">
        <a:off x="1303273" y="1467613"/>
        <a:ext cx="4053840" cy="1128772"/>
      </dsp:txXfrm>
    </dsp:sp>
    <dsp:sp modelId="{1D5CA69F-95BD-4F60-A96E-CFED16575306}">
      <dsp:nvSpPr>
        <dsp:cNvPr id="0" name=""/>
        <dsp:cNvSpPr/>
      </dsp:nvSpPr>
      <dsp:spPr>
        <a:xfrm>
          <a:off x="738886" y="1467613"/>
          <a:ext cx="1128772" cy="1128772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F37380-B031-4621-9344-BE057FBB84CE}">
      <dsp:nvSpPr>
        <dsp:cNvPr id="0" name=""/>
        <dsp:cNvSpPr/>
      </dsp:nvSpPr>
      <dsp:spPr>
        <a:xfrm rot="10800000">
          <a:off x="1303273" y="2933332"/>
          <a:ext cx="4053840" cy="112877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7757" tIns="118110" rIns="220472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100" kern="1200" dirty="0" smtClean="0"/>
            <a:t>ve</a:t>
          </a:r>
          <a:r>
            <a:rPr lang="tr-TR" sz="3100" kern="1200" baseline="0" dirty="0" smtClean="0"/>
            <a:t> sonrakiler test </a:t>
          </a:r>
          <a:r>
            <a:rPr lang="tr-TR" sz="3100" kern="1200" baseline="0" dirty="0" err="1" smtClean="0"/>
            <a:t>karısık</a:t>
          </a:r>
          <a:endParaRPr lang="tr-TR" sz="3100" kern="1200" dirty="0"/>
        </a:p>
      </dsp:txBody>
      <dsp:txXfrm rot="10800000">
        <a:off x="1303273" y="2933332"/>
        <a:ext cx="4053840" cy="1128772"/>
      </dsp:txXfrm>
    </dsp:sp>
    <dsp:sp modelId="{3D9C9E59-263B-42B9-B4DF-4814F2C3D146}">
      <dsp:nvSpPr>
        <dsp:cNvPr id="0" name=""/>
        <dsp:cNvSpPr/>
      </dsp:nvSpPr>
      <dsp:spPr>
        <a:xfrm>
          <a:off x="738886" y="2933332"/>
          <a:ext cx="1128772" cy="1128772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A5AEC-89CA-47C5-B14A-83838CD12118}" type="datetimeFigureOut">
              <a:rPr lang="tr-TR" smtClean="0"/>
              <a:pPr/>
              <a:t>27/12/2020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58BCB-FF19-4EA8-88F6-D633F475935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A5AEC-89CA-47C5-B14A-83838CD12118}" type="datetimeFigureOut">
              <a:rPr lang="tr-TR" smtClean="0"/>
              <a:pPr/>
              <a:t>27/12/2020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58BCB-FF19-4EA8-88F6-D633F475935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A5AEC-89CA-47C5-B14A-83838CD12118}" type="datetimeFigureOut">
              <a:rPr lang="tr-TR" smtClean="0"/>
              <a:pPr/>
              <a:t>27/12/2020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58BCB-FF19-4EA8-88F6-D633F475935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A5AEC-89CA-47C5-B14A-83838CD12118}" type="datetimeFigureOut">
              <a:rPr lang="tr-TR" smtClean="0"/>
              <a:pPr/>
              <a:t>27/12/2020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58BCB-FF19-4EA8-88F6-D633F475935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A5AEC-89CA-47C5-B14A-83838CD12118}" type="datetimeFigureOut">
              <a:rPr lang="tr-TR" smtClean="0"/>
              <a:pPr/>
              <a:t>27/12/2020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58BCB-FF19-4EA8-88F6-D633F475935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A5AEC-89CA-47C5-B14A-83838CD12118}" type="datetimeFigureOut">
              <a:rPr lang="tr-TR" smtClean="0"/>
              <a:pPr/>
              <a:t>27/12/2020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58BCB-FF19-4EA8-88F6-D633F475935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A5AEC-89CA-47C5-B14A-83838CD12118}" type="datetimeFigureOut">
              <a:rPr lang="tr-TR" smtClean="0"/>
              <a:pPr/>
              <a:t>27/12/2020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58BCB-FF19-4EA8-88F6-D633F475935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A5AEC-89CA-47C5-B14A-83838CD12118}" type="datetimeFigureOut">
              <a:rPr lang="tr-TR" smtClean="0"/>
              <a:pPr/>
              <a:t>27/12/2020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58BCB-FF19-4EA8-88F6-D633F475935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A5AEC-89CA-47C5-B14A-83838CD12118}" type="datetimeFigureOut">
              <a:rPr lang="tr-TR" smtClean="0"/>
              <a:pPr/>
              <a:t>27/12/2020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58BCB-FF19-4EA8-88F6-D633F475935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A5AEC-89CA-47C5-B14A-83838CD12118}" type="datetimeFigureOut">
              <a:rPr lang="tr-TR" smtClean="0"/>
              <a:pPr/>
              <a:t>27/12/2020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558BCB-FF19-4EA8-88F6-D633F475935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A5AEC-89CA-47C5-B14A-83838CD12118}" type="datetimeFigureOut">
              <a:rPr lang="tr-TR" smtClean="0"/>
              <a:pPr/>
              <a:t>27/12/2020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9558BCB-FF19-4EA8-88F6-D633F475935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9EA5AEC-89CA-47C5-B14A-83838CD12118}" type="datetimeFigureOut">
              <a:rPr lang="tr-TR" smtClean="0"/>
              <a:pPr/>
              <a:t>27/12/2020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9558BCB-FF19-4EA8-88F6-D633F475935F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EK DERS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Melike Ece Yılmaz </a:t>
            </a:r>
            <a:endParaRPr lang="tr-TR" dirty="0"/>
          </a:p>
        </p:txBody>
      </p:sp>
      <p:graphicFrame>
        <p:nvGraphicFramePr>
          <p:cNvPr id="4" name="3 Diyagram"/>
          <p:cNvGraphicFramePr/>
          <p:nvPr/>
        </p:nvGraphicFramePr>
        <p:xfrm>
          <a:off x="0" y="171448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sng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www.egitimhane.com</a:t>
            </a: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edg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b="1" dirty="0" smtClean="0"/>
              <a:t>F) Ahilerin Desteğinin Alınması</a:t>
            </a:r>
            <a:endParaRPr lang="tr-TR" dirty="0" smtClean="0"/>
          </a:p>
          <a:p>
            <a:r>
              <a:rPr lang="tr-TR" dirty="0" smtClean="0"/>
              <a:t>Osmanlı Devletinin gerek Osman Bey döneminde Ahi şeyhlerinden Şeyh </a:t>
            </a:r>
            <a:r>
              <a:rPr lang="tr-TR" dirty="0" err="1" smtClean="0"/>
              <a:t>Edebali'nin</a:t>
            </a:r>
            <a:r>
              <a:rPr lang="tr-TR" dirty="0" smtClean="0"/>
              <a:t> kızıyla evlenme­si ve akrabalık ilişkileri, gerekse </a:t>
            </a:r>
            <a:r>
              <a:rPr lang="tr-TR" dirty="0" err="1" smtClean="0"/>
              <a:t>cihad</a:t>
            </a:r>
            <a:r>
              <a:rPr lang="tr-TR" dirty="0" smtClean="0"/>
              <a:t> anlayışı ile fetihlerin yapılması Ahilerin desteğinin alınmasında etkili olmuştur.</a:t>
            </a:r>
          </a:p>
          <a:p>
            <a:r>
              <a:rPr lang="tr-TR" b="1" dirty="0" smtClean="0"/>
              <a:t>G)  Anadolu Beylikleriyle İyi İlişkiler Kurulması</a:t>
            </a:r>
            <a:endParaRPr lang="tr-TR" dirty="0" smtClean="0"/>
          </a:p>
          <a:p>
            <a:r>
              <a:rPr lang="tr-TR" dirty="0" smtClean="0"/>
              <a:t>Osmanlı Beyliği, Anadolu'daki en küçük beylikler­den biridir. Kendi gücünün farkında olan Osmanlı Beyliği, ilk dönemlerde beyliklerle iyi ilişkiler kur­muş, çatışmadan kaçınmıştır.</a:t>
            </a:r>
          </a:p>
          <a:p>
            <a:endParaRPr lang="tr-TR" dirty="0"/>
          </a:p>
        </p:txBody>
      </p:sp>
    </p:spTree>
  </p:cSld>
  <p:clrMapOvr>
    <a:masterClrMapping/>
  </p:clrMapOvr>
  <p:transition>
    <p:randomBar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Osmanlı Devleti'nin kısa sürede büyüme- « sinde ve dünya imparatorluğuna dönüş­mesinde aşağıdakilerden hangisinin etkisi yoktur?</a:t>
            </a:r>
          </a:p>
          <a:p>
            <a:r>
              <a:rPr lang="tr-TR" dirty="0" smtClean="0"/>
              <a:t>A)   İslam Devleti olması</a:t>
            </a:r>
          </a:p>
          <a:p>
            <a:r>
              <a:rPr lang="tr-TR" dirty="0" smtClean="0"/>
              <a:t>B)   Hoşgörü politikası takip etmesi</a:t>
            </a:r>
          </a:p>
          <a:p>
            <a:r>
              <a:rPr lang="tr-TR" dirty="0" smtClean="0"/>
              <a:t>C)  Merkeziyetçi yapıda olması</a:t>
            </a:r>
          </a:p>
          <a:p>
            <a:r>
              <a:rPr lang="tr-TR" dirty="0" smtClean="0"/>
              <a:t>D)  Coğrafi konumu</a:t>
            </a:r>
          </a:p>
          <a:p>
            <a:endParaRPr lang="tr-TR" dirty="0"/>
          </a:p>
        </p:txBody>
      </p:sp>
    </p:spTree>
  </p:cSld>
  <p:clrMapOvr>
    <a:masterClrMapping/>
  </p:clrMapOvr>
  <p:transition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Osmanlı Kuruluş Dönemi Gelişmeleri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Osman Bey, Bizans'ın yaşadığı iç karışıklıklardan yararlanarak Bizans yönünde genişleme politika­sı takip etmiştir. Bizans ile yapılan 1302'deki </a:t>
            </a:r>
            <a:r>
              <a:rPr lang="tr-TR" dirty="0" err="1" smtClean="0"/>
              <a:t>Ko</a:t>
            </a:r>
            <a:r>
              <a:rPr lang="tr-TR" dirty="0" smtClean="0"/>
              <a:t>- </a:t>
            </a:r>
            <a:r>
              <a:rPr lang="tr-TR" dirty="0" err="1" smtClean="0"/>
              <a:t>yunhisar</a:t>
            </a:r>
            <a:r>
              <a:rPr lang="tr-TR" dirty="0" smtClean="0"/>
              <a:t> Savaşı kazanılmış, </a:t>
            </a:r>
            <a:r>
              <a:rPr lang="tr-TR" dirty="0" err="1" smtClean="0"/>
              <a:t>Karacahisar</a:t>
            </a:r>
            <a:r>
              <a:rPr lang="tr-TR" dirty="0" smtClean="0"/>
              <a:t>, İnegöl, Bilecik, </a:t>
            </a:r>
            <a:r>
              <a:rPr lang="tr-TR" dirty="0" err="1" smtClean="0"/>
              <a:t>Yarhisar</a:t>
            </a:r>
            <a:r>
              <a:rPr lang="tr-TR" dirty="0" smtClean="0"/>
              <a:t>, Yenişehir ele geçirilmiştir. Kendi adına para bastıran Osman Bey, Ahilerle akrabalık kurarak Ahi teşkilatının </a:t>
            </a:r>
            <a:r>
              <a:rPr lang="tr-TR" dirty="0" err="1" smtClean="0"/>
              <a:t>desteğinide</a:t>
            </a:r>
            <a:r>
              <a:rPr lang="tr-TR" dirty="0" smtClean="0"/>
              <a:t> almıştır. Osman Bey'in ölümünden sonra yerine oğlu Orhan Bey geçmiştir.</a:t>
            </a:r>
            <a:endParaRPr lang="tr-TR" dirty="0"/>
          </a:p>
        </p:txBody>
      </p:sp>
    </p:spTree>
  </p:cSld>
  <p:clrMapOvr>
    <a:masterClrMapping/>
  </p:clrMapOvr>
  <p:transition>
    <p:split orient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7286676"/>
          </a:xfrm>
        </p:spPr>
        <p:txBody>
          <a:bodyPr>
            <a:normAutofit/>
          </a:bodyPr>
          <a:lstStyle/>
          <a:p>
            <a:r>
              <a:rPr lang="tr-TR" b="1" dirty="0" smtClean="0"/>
              <a:t>Anadolu'dan Rumeli'ye Geçiş</a:t>
            </a:r>
            <a:endParaRPr lang="tr-TR" dirty="0" smtClean="0"/>
          </a:p>
          <a:p>
            <a:r>
              <a:rPr lang="tr-TR" dirty="0" smtClean="0"/>
              <a:t>Orhan Bey, tahta </a:t>
            </a:r>
            <a:r>
              <a:rPr lang="tr-TR" dirty="0" err="1" smtClean="0"/>
              <a:t>çıktıkdan</a:t>
            </a:r>
            <a:r>
              <a:rPr lang="tr-TR" dirty="0" smtClean="0"/>
              <a:t> sonra babasının politi­kasını devam ettirerek, Bizans üzerine seferler yap­tı. Bizans'ın önemli şehirlerinden Bursa'yı ele geçi­rerek başkent yaptı. 1329'da Bizans'a karşı yapılan Maltepe (</a:t>
            </a:r>
            <a:r>
              <a:rPr lang="tr-TR" dirty="0" err="1" smtClean="0"/>
              <a:t>Palekanon</a:t>
            </a:r>
            <a:r>
              <a:rPr lang="tr-TR" dirty="0" smtClean="0"/>
              <a:t>) Savaşı kazanılarak İznik ve İzmit'in fethi gerçekleştirildi. Bu fetihlerle birlikte Bizans'ın Anadolu toprakları ele geçirilmiştir.</a:t>
            </a:r>
          </a:p>
          <a:p>
            <a:r>
              <a:rPr lang="tr-TR" dirty="0" smtClean="0"/>
              <a:t>Orhan Bey, Balıkesir ve Çanakkale bölgelerine ha­kim olan </a:t>
            </a:r>
            <a:r>
              <a:rPr lang="tr-TR" dirty="0" err="1" smtClean="0"/>
              <a:t>Karesioğlu</a:t>
            </a:r>
            <a:r>
              <a:rPr lang="tr-TR" dirty="0" smtClean="0"/>
              <a:t> Beyliği'ni savaş yapmadan ele geçirmiş ve Anadolu'da ilk kez bir beyliğin ele ge­çirilmesiyle Türk siyasi birliğini kurma çalışmaları başlatılmıştır.</a:t>
            </a:r>
          </a:p>
          <a:p>
            <a:r>
              <a:rPr lang="tr-TR" dirty="0" err="1" smtClean="0"/>
              <a:t>Karesioğullarının</a:t>
            </a:r>
            <a:r>
              <a:rPr lang="tr-TR" dirty="0" smtClean="0"/>
              <a:t> donanması Osmanlı kontrolüne girmiş ve Rumeli'ye geçiş kolaylaşmıştır.</a:t>
            </a:r>
          </a:p>
          <a:p>
            <a:endParaRPr lang="tr-TR" dirty="0"/>
          </a:p>
        </p:txBody>
      </p:sp>
    </p:spTree>
  </p:cSld>
  <p:clrMapOvr>
    <a:masterClrMapping/>
  </p:clrMapOvr>
  <p:transition>
    <p:wipe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Anadolu'dan Rumeli'ye Geçiş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tr-TR" dirty="0" smtClean="0"/>
              <a:t>Bizans'ın, Sırp saldırıları karşısında Osmanlı Devleti’nden yardım istemesi ve yardım karşılığın­da Gelibolu'da bulunan </a:t>
            </a:r>
            <a:r>
              <a:rPr lang="tr-TR" dirty="0" err="1" smtClean="0"/>
              <a:t>Çimpe</a:t>
            </a:r>
            <a:r>
              <a:rPr lang="tr-TR" dirty="0" smtClean="0"/>
              <a:t> Kalesi'ni Osmanlı Devleti'ne vermesi ile Rumeli'de ilk toprak kaza­nılmıştır. Bu bölge Rumeli yönündeki fetihlerde üs olarak kullanılmış ve büyük fayda sağlamıştır.</a:t>
            </a:r>
          </a:p>
          <a:p>
            <a:r>
              <a:rPr lang="tr-TR" dirty="0" smtClean="0"/>
              <a:t>Balkanlarda siyasi birliğinin olması ve bölge devlet­leri arasındaki çatışmalardan yararlanan Osmanlı Devleti hızla genişlemeye başladı.</a:t>
            </a:r>
          </a:p>
          <a:p>
            <a:r>
              <a:rPr lang="tr-TR" dirty="0" smtClean="0"/>
              <a:t>Bizans'a yapılan </a:t>
            </a:r>
            <a:r>
              <a:rPr lang="tr-TR" dirty="0" err="1" smtClean="0"/>
              <a:t>Sazlıdere</a:t>
            </a:r>
            <a:r>
              <a:rPr lang="tr-TR" dirty="0" smtClean="0"/>
              <a:t> Savaşı ile Edirne'nin fethi gerçekleştirilerek başkent Edirne'ye taşındı.</a:t>
            </a:r>
          </a:p>
          <a:p>
            <a:r>
              <a:rPr lang="tr-TR" dirty="0" smtClean="0"/>
              <a:t>I.  Murat'ın </a:t>
            </a:r>
            <a:r>
              <a:rPr lang="tr-TR" dirty="0" err="1" smtClean="0"/>
              <a:t>Edirme'yi</a:t>
            </a:r>
            <a:r>
              <a:rPr lang="tr-TR" dirty="0" smtClean="0"/>
              <a:t> ele geçirmesi, Balkan Devlet­lerin i rahatsız etmiş ve Osmanlı Devletine karşı ilk Haçlı ittifakı oluşturulmuştur.</a:t>
            </a:r>
          </a:p>
          <a:p>
            <a:endParaRPr lang="tr-TR" dirty="0"/>
          </a:p>
        </p:txBody>
      </p:sp>
    </p:spTree>
  </p:cSld>
  <p:clrMapOvr>
    <a:masterClrMapping/>
  </p:clrMapOvr>
  <p:transition>
    <p:newsfla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Iskan Politikası</a:t>
            </a:r>
            <a:endParaRPr lang="tr-TR" dirty="0" smtClean="0"/>
          </a:p>
          <a:p>
            <a:r>
              <a:rPr lang="tr-TR" dirty="0" smtClean="0"/>
              <a:t>İskan, yurtlandırma, bir toprak parçasının yerleşime açma demektir. Osmanlı Devleti, Rumeli ve Balkanlarda fethettiği topraklara Anadolu'dan getirdiği Türkmenleri yerleştir­miştir. Bu sayede ele geçirilen </a:t>
            </a:r>
            <a:r>
              <a:rPr lang="tr-TR" dirty="0" err="1" smtClean="0"/>
              <a:t>topralarda</a:t>
            </a:r>
            <a:r>
              <a:rPr lang="tr-TR" dirty="0" smtClean="0"/>
              <a:t> Türk kültürü ve </a:t>
            </a:r>
            <a:r>
              <a:rPr lang="tr-TR" dirty="0" err="1" smtClean="0"/>
              <a:t>islamiyetin</a:t>
            </a:r>
            <a:r>
              <a:rPr lang="tr-TR" dirty="0" smtClean="0"/>
              <a:t> yayılması sağlanmıştır</a:t>
            </a:r>
          </a:p>
          <a:p>
            <a:endParaRPr lang="tr-TR" dirty="0"/>
          </a:p>
        </p:txBody>
      </p:sp>
    </p:spTree>
  </p:cSld>
  <p:clrMapOvr>
    <a:masterClrMapping/>
  </p:clrMapOvr>
  <p:transition>
    <p:plus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Fetret Devri (1402 - 1413)</a:t>
            </a:r>
            <a:endParaRPr lang="tr-TR" dirty="0" smtClean="0"/>
          </a:p>
          <a:p>
            <a:r>
              <a:rPr lang="tr-TR" dirty="0" smtClean="0"/>
              <a:t>Yıldırım </a:t>
            </a:r>
            <a:r>
              <a:rPr lang="tr-TR" dirty="0" err="1" smtClean="0"/>
              <a:t>Bayezit</a:t>
            </a:r>
            <a:r>
              <a:rPr lang="tr-TR" dirty="0" smtClean="0"/>
              <a:t> Dönemi'nde, Osmanlı Devleti'nin Anadolu'da hızla genişlemesi Çin seferini düşünen Timur Devleti'ni rahatsız etmiştir.</a:t>
            </a:r>
          </a:p>
          <a:p>
            <a:r>
              <a:rPr lang="tr-TR" dirty="0" smtClean="0"/>
              <a:t>Yıldırım </a:t>
            </a:r>
            <a:r>
              <a:rPr lang="tr-TR" dirty="0" err="1" smtClean="0"/>
              <a:t>Bayezit'in</a:t>
            </a:r>
            <a:r>
              <a:rPr lang="tr-TR" dirty="0" smtClean="0"/>
              <a:t> topraklarını ele geçirdiği Anado­lu beyleri, Timur'u Osmanlı Devleti'ne karşı kışkırt­mıştır. Bu durum Timur'un Anadolu'ya yönelmesin­de etkili olmuş, 1402'de Ankara-Çubuk Ovasında yaşanan savaşta Osmanlı Devleti yenilgiye uğradı­ğı gibi, Yıldırım </a:t>
            </a:r>
            <a:r>
              <a:rPr lang="tr-TR" dirty="0" err="1" smtClean="0"/>
              <a:t>Bayezit</a:t>
            </a:r>
            <a:r>
              <a:rPr lang="tr-TR" dirty="0" smtClean="0"/>
              <a:t> Timur'a esir düşmüştür.</a:t>
            </a:r>
          </a:p>
          <a:p>
            <a:endParaRPr lang="tr-TR" dirty="0"/>
          </a:p>
        </p:txBody>
      </p:sp>
    </p:spTree>
  </p:cSld>
  <p:clrMapOvr>
    <a:masterClrMapping/>
  </p:clrMapOvr>
  <p:transition>
    <p:strips dir="l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Kuruluş Dönemi Padişahları</a:t>
            </a:r>
            <a:endParaRPr lang="tr-TR" dirty="0" smtClean="0"/>
          </a:p>
          <a:p>
            <a:r>
              <a:rPr lang="tr-TR" dirty="0" smtClean="0"/>
              <a:t>Osman Bey 1281 -1324</a:t>
            </a:r>
          </a:p>
          <a:p>
            <a:r>
              <a:rPr lang="tr-TR" dirty="0" smtClean="0"/>
              <a:t>Orhan Bey I. Murat 1324-1362 1362-1389</a:t>
            </a:r>
          </a:p>
          <a:p>
            <a:r>
              <a:rPr lang="tr-TR" dirty="0" smtClean="0"/>
              <a:t>Yıldırım </a:t>
            </a:r>
            <a:r>
              <a:rPr lang="tr-TR" dirty="0" err="1" smtClean="0"/>
              <a:t>Bayezit</a:t>
            </a:r>
            <a:r>
              <a:rPr lang="tr-TR" dirty="0" smtClean="0"/>
              <a:t> 1389-1402</a:t>
            </a:r>
          </a:p>
          <a:p>
            <a:r>
              <a:rPr lang="tr-TR" dirty="0" smtClean="0"/>
              <a:t>Çelebi Mehmet 1413-1421</a:t>
            </a:r>
          </a:p>
          <a:p>
            <a:r>
              <a:rPr lang="tr-TR" dirty="0" smtClean="0"/>
              <a:t>Murat 1421 -1451</a:t>
            </a:r>
          </a:p>
          <a:p>
            <a:endParaRPr lang="tr-TR" dirty="0"/>
          </a:p>
        </p:txBody>
      </p:sp>
    </p:spTree>
  </p:cSld>
  <p:clrMapOvr>
    <a:masterClrMapping/>
  </p:clrMapOvr>
  <p:transition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Ankara Savaşı'nın Sonuçları</a:t>
            </a:r>
            <a:endParaRPr lang="tr-TR" dirty="0" smtClean="0"/>
          </a:p>
          <a:p>
            <a:r>
              <a:rPr lang="tr-TR" dirty="0" smtClean="0"/>
              <a:t>Timur tarafından Anadolu Beylerine toprakları iade edilmiş, Anadolu'da beylikler yeniden ku­rulmuş, Türk siyasi birliği bozulmuştur.</a:t>
            </a:r>
          </a:p>
          <a:p>
            <a:r>
              <a:rPr lang="tr-TR" dirty="0" smtClean="0"/>
              <a:t>Yıldırım </a:t>
            </a:r>
            <a:r>
              <a:rPr lang="tr-TR" dirty="0" err="1" smtClean="0"/>
              <a:t>Bayezit'in</a:t>
            </a:r>
            <a:r>
              <a:rPr lang="tr-TR" dirty="0" smtClean="0"/>
              <a:t> oğulları arasında taht kavga­ları başlamıştır. 11 yıl süren taht kavgaları ne­deniyle devlet dağılma tehlikesiyle karşı karşıya kalmış, fetih hareketleri durmuştur.</a:t>
            </a:r>
          </a:p>
          <a:p>
            <a:endParaRPr lang="tr-TR" dirty="0"/>
          </a:p>
        </p:txBody>
      </p:sp>
    </p:spTree>
  </p:cSld>
  <p:clrMapOvr>
    <a:masterClrMapping/>
  </p:clrMapOvr>
  <p:transition>
    <p:wheel spokes="3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Türkçe: İkilemeler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Anlamı güçlendirmek amacıyla aynı kelimenin, yakın anlamlı kelimelerin veya zıt anlamlı kelimelerin tekrarıyla oluşan sözcük grubuna </a:t>
            </a:r>
            <a:r>
              <a:rPr lang="tr-TR" b="1" dirty="0" smtClean="0"/>
              <a:t>ikileme</a:t>
            </a:r>
            <a:r>
              <a:rPr lang="tr-TR" dirty="0" smtClean="0"/>
              <a:t> denir. İkilemeler şu şekillerde oluşturulur:</a:t>
            </a:r>
          </a:p>
          <a:p>
            <a:r>
              <a:rPr lang="tr-TR" b="1" dirty="0" smtClean="0"/>
              <a:t>Aynı Sözcüğün Tekrarlanmasıyla Oluşan İkilemeler:</a:t>
            </a:r>
            <a:endParaRPr lang="tr-TR" dirty="0" smtClean="0"/>
          </a:p>
          <a:p>
            <a:r>
              <a:rPr lang="tr-TR" b="1" dirty="0" smtClean="0"/>
              <a:t>»</a:t>
            </a:r>
            <a:r>
              <a:rPr lang="tr-TR" dirty="0" smtClean="0"/>
              <a:t> koşa koşa, ağır ağır, iri iri…</a:t>
            </a:r>
          </a:p>
          <a:p>
            <a:r>
              <a:rPr lang="tr-TR" b="1" dirty="0" smtClean="0"/>
              <a:t>Eş Anlamlı Sözcüklerden Oluşan İkilemeler:</a:t>
            </a:r>
            <a:endParaRPr lang="tr-TR" dirty="0" smtClean="0"/>
          </a:p>
          <a:p>
            <a:r>
              <a:rPr lang="tr-TR" b="1" dirty="0" smtClean="0"/>
              <a:t>»</a:t>
            </a:r>
            <a:r>
              <a:rPr lang="tr-TR" dirty="0" smtClean="0"/>
              <a:t> akıllı uslu, ses seda, güçlü kuvvetli, kılık kıyafet…</a:t>
            </a:r>
          </a:p>
          <a:p>
            <a:endParaRPr lang="tr-TR" dirty="0"/>
          </a:p>
        </p:txBody>
      </p:sp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b="1" dirty="0" smtClean="0"/>
              <a:t>Zıt Anlamlı Sözcüklerden Oluşan İkilemeler:</a:t>
            </a:r>
            <a:endParaRPr lang="tr-TR" dirty="0" smtClean="0"/>
          </a:p>
          <a:p>
            <a:r>
              <a:rPr lang="tr-TR" b="1" dirty="0" smtClean="0"/>
              <a:t>»</a:t>
            </a:r>
            <a:r>
              <a:rPr lang="tr-TR" dirty="0" smtClean="0"/>
              <a:t> ileri geri, az çok, er geç, bata çıka, büyük küçük…</a:t>
            </a:r>
          </a:p>
          <a:p>
            <a:r>
              <a:rPr lang="tr-TR" dirty="0" smtClean="0"/>
              <a:t> </a:t>
            </a:r>
          </a:p>
          <a:p>
            <a:r>
              <a:rPr lang="tr-TR" b="1" dirty="0" smtClean="0"/>
              <a:t>Biri Anlamlı, Diğeri Anlamsız Sözcükten Oluşan İkilemeler:</a:t>
            </a:r>
            <a:endParaRPr lang="tr-TR" dirty="0" smtClean="0"/>
          </a:p>
          <a:p>
            <a:r>
              <a:rPr lang="tr-TR" b="1" dirty="0" smtClean="0"/>
              <a:t>»</a:t>
            </a:r>
            <a:r>
              <a:rPr lang="tr-TR" dirty="0" smtClean="0"/>
              <a:t> eski püskü, eğri büğrü, yarım yamalak, çer çöp…</a:t>
            </a:r>
          </a:p>
          <a:p>
            <a:r>
              <a:rPr lang="tr-TR" dirty="0" smtClean="0"/>
              <a:t> </a:t>
            </a:r>
          </a:p>
          <a:p>
            <a:r>
              <a:rPr lang="tr-TR" b="1" dirty="0" smtClean="0"/>
              <a:t>Her İkisi de Anlamsız Sözcükten Oluşan İkilemeler:</a:t>
            </a:r>
            <a:endParaRPr lang="tr-TR" dirty="0" smtClean="0"/>
          </a:p>
          <a:p>
            <a:r>
              <a:rPr lang="tr-TR" b="1" dirty="0" smtClean="0"/>
              <a:t>»</a:t>
            </a:r>
            <a:r>
              <a:rPr lang="tr-TR" dirty="0" smtClean="0"/>
              <a:t> ıvır zıvır, eften püften, mırın kırın…</a:t>
            </a:r>
          </a:p>
          <a:p>
            <a:r>
              <a:rPr lang="tr-TR" dirty="0" smtClean="0"/>
              <a:t> </a:t>
            </a:r>
          </a:p>
          <a:p>
            <a:r>
              <a:rPr lang="tr-TR" b="1" dirty="0" smtClean="0"/>
              <a:t>Yansımaların Tekrarıyla Oluşan İkilemeler:</a:t>
            </a:r>
            <a:endParaRPr lang="tr-TR" dirty="0" smtClean="0"/>
          </a:p>
          <a:p>
            <a:r>
              <a:rPr lang="tr-TR" b="1" dirty="0" smtClean="0"/>
              <a:t>»</a:t>
            </a:r>
            <a:r>
              <a:rPr lang="tr-TR" dirty="0" smtClean="0"/>
              <a:t> çat pat, kıs kıs, şırıl şırıl, patır kütür, horul horul…</a:t>
            </a:r>
          </a:p>
          <a:p>
            <a:r>
              <a:rPr lang="tr-TR" dirty="0" smtClean="0"/>
              <a:t> </a:t>
            </a:r>
          </a:p>
          <a:p>
            <a:endParaRPr lang="tr-TR" dirty="0"/>
          </a:p>
        </p:txBody>
      </p:sp>
    </p:spTree>
  </p:cSld>
  <p:clrMapOvr>
    <a:masterClrMapping/>
  </p:clrMapOvr>
  <p:transition>
    <p:strips dir="l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b="1" dirty="0" smtClean="0"/>
              <a:t>İsim Tamlaması Şeklindeki İkilemeler:</a:t>
            </a:r>
            <a:endParaRPr lang="tr-TR" dirty="0" smtClean="0"/>
          </a:p>
          <a:p>
            <a:r>
              <a:rPr lang="tr-TR" b="1" dirty="0" smtClean="0"/>
              <a:t>»</a:t>
            </a:r>
            <a:r>
              <a:rPr lang="tr-TR" dirty="0" smtClean="0"/>
              <a:t> suyunun suyu, güzeller güzeli…</a:t>
            </a:r>
          </a:p>
          <a:p>
            <a:r>
              <a:rPr lang="tr-TR" dirty="0" smtClean="0"/>
              <a:t> </a:t>
            </a:r>
          </a:p>
          <a:p>
            <a:r>
              <a:rPr lang="tr-TR" b="1" dirty="0" smtClean="0"/>
              <a:t>Hâl (Durum) Eki Alarak Oluşan İkilemeler:</a:t>
            </a:r>
            <a:endParaRPr lang="tr-TR" dirty="0" smtClean="0"/>
          </a:p>
          <a:p>
            <a:r>
              <a:rPr lang="tr-TR" b="1" dirty="0" smtClean="0"/>
              <a:t>»</a:t>
            </a:r>
            <a:r>
              <a:rPr lang="tr-TR" dirty="0" smtClean="0"/>
              <a:t> baş başa, baştan başa, biz bize, dişe diş, günden güne…</a:t>
            </a:r>
          </a:p>
          <a:p>
            <a:r>
              <a:rPr lang="tr-TR" dirty="0" smtClean="0"/>
              <a:t> </a:t>
            </a:r>
          </a:p>
          <a:p>
            <a:r>
              <a:rPr lang="tr-TR" b="1" dirty="0" smtClean="0"/>
              <a:t>M Harfi Eklenerek Oluşturulan İkilemeler:</a:t>
            </a:r>
            <a:endParaRPr lang="tr-TR" dirty="0" smtClean="0"/>
          </a:p>
          <a:p>
            <a:r>
              <a:rPr lang="tr-TR" b="1" dirty="0" smtClean="0"/>
              <a:t>»</a:t>
            </a:r>
            <a:r>
              <a:rPr lang="tr-TR" dirty="0" smtClean="0"/>
              <a:t> Ev </a:t>
            </a:r>
            <a:r>
              <a:rPr lang="tr-TR" dirty="0" err="1" smtClean="0"/>
              <a:t>mev</a:t>
            </a:r>
            <a:r>
              <a:rPr lang="tr-TR" dirty="0" smtClean="0"/>
              <a:t>, şaka maka, para </a:t>
            </a:r>
            <a:r>
              <a:rPr lang="tr-TR" dirty="0" err="1" smtClean="0"/>
              <a:t>mara</a:t>
            </a:r>
            <a:r>
              <a:rPr lang="tr-TR" dirty="0" smtClean="0"/>
              <a:t>, kitap </a:t>
            </a:r>
            <a:r>
              <a:rPr lang="tr-TR" dirty="0" err="1" smtClean="0"/>
              <a:t>mitap</a:t>
            </a:r>
            <a:r>
              <a:rPr lang="tr-TR" dirty="0" smtClean="0"/>
              <a:t>, ders </a:t>
            </a:r>
            <a:r>
              <a:rPr lang="tr-TR" dirty="0" err="1" smtClean="0"/>
              <a:t>mers</a:t>
            </a:r>
            <a:r>
              <a:rPr lang="tr-TR" dirty="0" smtClean="0"/>
              <a:t>, iş </a:t>
            </a:r>
            <a:r>
              <a:rPr lang="tr-TR" dirty="0" err="1" smtClean="0"/>
              <a:t>miş</a:t>
            </a:r>
            <a:r>
              <a:rPr lang="tr-TR" dirty="0" smtClean="0"/>
              <a:t>…</a:t>
            </a:r>
          </a:p>
          <a:p>
            <a:endParaRPr lang="tr-TR" dirty="0"/>
          </a:p>
        </p:txBody>
      </p:sp>
    </p:spTree>
  </p:cSld>
  <p:clrMapOvr>
    <a:masterClrMapping/>
  </p:clrMapOvr>
  <p:transition>
    <p:comb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1071546"/>
            <a:ext cx="9001188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Alıştırma-Çöz aşağıdaki cümlelerdeki ikilemelerin altını çiziniz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0034" y="2143116"/>
            <a:ext cx="8229600" cy="4389120"/>
          </a:xfrm>
        </p:spPr>
        <p:txBody>
          <a:bodyPr>
            <a:normAutofit lnSpcReduction="10000"/>
          </a:bodyPr>
          <a:lstStyle/>
          <a:p>
            <a:pPr lvl="0"/>
            <a:r>
              <a:rPr lang="tr-TR" dirty="0" smtClean="0"/>
              <a:t>Merdivenleri ağır ağır çıktı.</a:t>
            </a:r>
          </a:p>
          <a:p>
            <a:pPr lvl="0"/>
            <a:r>
              <a:rPr lang="tr-TR" dirty="0" smtClean="0"/>
              <a:t>Müdür yeni kılık kıyafet yönetmeliğini panoya asmış.</a:t>
            </a:r>
          </a:p>
          <a:p>
            <a:pPr lvl="0"/>
            <a:r>
              <a:rPr lang="tr-TR" dirty="0" smtClean="0"/>
              <a:t>Alandaki büyük küçük herkes şarkıya eşlik ediyor.</a:t>
            </a:r>
          </a:p>
          <a:p>
            <a:pPr lvl="0"/>
            <a:r>
              <a:rPr lang="tr-TR" dirty="0" smtClean="0"/>
              <a:t>Odası çer çöp dolu.</a:t>
            </a:r>
          </a:p>
          <a:p>
            <a:pPr lvl="0"/>
            <a:r>
              <a:rPr lang="tr-TR" dirty="0" smtClean="0"/>
              <a:t>Hiç mırın kırın etmeden bana her şeyi anlatacaksın.</a:t>
            </a:r>
          </a:p>
          <a:p>
            <a:pPr lvl="0"/>
            <a:r>
              <a:rPr lang="tr-TR" dirty="0" smtClean="0"/>
              <a:t>Bir köşeye oturmuş kendi kendine kıs kıs gülüyor.</a:t>
            </a:r>
          </a:p>
          <a:p>
            <a:pPr lvl="0"/>
            <a:r>
              <a:rPr lang="tr-TR" dirty="0" smtClean="0"/>
              <a:t>Gözümün önünde günden güne eriyor ve ben hiçbir şey yapamıyordum.</a:t>
            </a:r>
          </a:p>
          <a:p>
            <a:pPr lvl="0"/>
            <a:r>
              <a:rPr lang="tr-TR" dirty="0" smtClean="0"/>
              <a:t>Bu işten şaka maka dünyanın parasını kaza</a:t>
            </a:r>
          </a:p>
          <a:p>
            <a:pPr lvl="0"/>
            <a:r>
              <a:rPr lang="tr-TR" dirty="0" smtClean="0"/>
              <a:t>Beş on lira ateşlersin artık.</a:t>
            </a:r>
          </a:p>
          <a:p>
            <a:endParaRPr lang="tr-TR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92867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Sosyal Bilgiler  Beylikten Cihan Devletine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596" y="2000240"/>
            <a:ext cx="8229600" cy="43891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dirty="0" smtClean="0"/>
              <a:t>Türkiye Selçuklu Devleti, Moğollara karşı yaptığı 1243'te gerçekleşen </a:t>
            </a:r>
            <a:r>
              <a:rPr lang="tr-TR" dirty="0" err="1" smtClean="0"/>
              <a:t>Kösedağ</a:t>
            </a:r>
            <a:r>
              <a:rPr lang="tr-TR" dirty="0" smtClean="0"/>
              <a:t> Savaşı'nı kaybet­miştir. Türkiye Selçuklu Devleti iyice zayıflamış, Anadolu'da Moğol kökenli İlhanlı Devleti egemen­liği başlamıştır. Türkiye Selçuklu Devletine bağlı olarak yaşayan Türk beylikleri bağımsızlıklarını ilan etmiş, Anadolu'daki Türk siyası birliği bozulmuştur.</a:t>
            </a:r>
            <a:endParaRPr lang="tr-TR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OSMANLI BEYLİĞİNİN KISA SÜREDE BÜYÜME NEDENLERİ:</a:t>
            </a:r>
          </a:p>
          <a:p>
            <a:r>
              <a:rPr lang="tr-TR" b="1" dirty="0" smtClean="0"/>
              <a:t>A)  Coğrafi Konumu</a:t>
            </a:r>
            <a:endParaRPr lang="tr-TR" dirty="0" smtClean="0"/>
          </a:p>
          <a:p>
            <a:r>
              <a:rPr lang="tr-TR" dirty="0" smtClean="0"/>
              <a:t>Osmanlı Beyliği, Bizans sınırında kurulmuş bir uç beyliğidir. Bizans'ın iç karışıklıklar içerisinde ol­ması, merkezi otoritesinin zayıf olması, tekfur adı verilen valilerine söz geçiremeyecek bir durumda olması nedeniyle Osmanlı Beyliği, Bizans'a yönelik fetihler yapmıştır. Gaza ve </a:t>
            </a:r>
            <a:r>
              <a:rPr lang="tr-TR" dirty="0" err="1" smtClean="0"/>
              <a:t>cihad</a:t>
            </a:r>
            <a:r>
              <a:rPr lang="tr-TR" dirty="0" smtClean="0"/>
              <a:t> anlayışı ile yapılan fetihlerle sınırlar batı yönünde genişletilmiştir.</a:t>
            </a:r>
          </a:p>
          <a:p>
            <a:endParaRPr lang="tr-TR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b="1" dirty="0" smtClean="0"/>
              <a:t>B)  Adalet ve Hoşgörü Politikası</a:t>
            </a:r>
            <a:endParaRPr lang="tr-TR" dirty="0" smtClean="0"/>
          </a:p>
          <a:p>
            <a:r>
              <a:rPr lang="tr-TR" dirty="0" smtClean="0"/>
              <a:t>Osmanlı Devleti hakimiyet altına aldığı bölgelerde yaşayan halka inanç ve ibadet özgürlüğü sağlamış, geleneklerini yaşamalarına müsaade etmiştir.</a:t>
            </a:r>
          </a:p>
          <a:p>
            <a:r>
              <a:rPr lang="tr-TR" b="1" dirty="0" smtClean="0"/>
              <a:t>C)  İskan (Yerleşim) Politikası</a:t>
            </a:r>
            <a:endParaRPr lang="tr-TR" dirty="0" smtClean="0"/>
          </a:p>
          <a:p>
            <a:r>
              <a:rPr lang="tr-TR" dirty="0" smtClean="0"/>
              <a:t>Osmanlı Devleti, fethettiği bölgelere Türkleri yer­leştirmiş, bu sayede fethedilen toprakların Türkleş­mesi ve İslamlaşması sağlanmıştır. İskan politikası ile fetihler kalıcı hale gelmiş, fethedilen toprakların elde tutulması kolaylaşmış, Türk - İslam kültürü ya­yılmıştır.</a:t>
            </a:r>
          </a:p>
          <a:p>
            <a:endParaRPr lang="tr-TR" dirty="0"/>
          </a:p>
        </p:txBody>
      </p:sp>
    </p:spTree>
  </p:cSld>
  <p:clrMapOvr>
    <a:masterClrMapping/>
  </p:clrMapOvr>
  <p:transition>
    <p:wheel spokes="8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D)  Merkeziyetçi Yönetim Anlayışı</a:t>
            </a:r>
            <a:endParaRPr lang="tr-TR" dirty="0" smtClean="0"/>
          </a:p>
          <a:p>
            <a:r>
              <a:rPr lang="tr-TR" dirty="0" smtClean="0"/>
              <a:t>Osmanlı </a:t>
            </a:r>
            <a:r>
              <a:rPr lang="tr-TR" dirty="0" err="1" smtClean="0"/>
              <a:t>Devletin'de</a:t>
            </a:r>
            <a:r>
              <a:rPr lang="tr-TR" dirty="0" smtClean="0"/>
              <a:t> tüm yetki padişahta topla­narak merkezi yapı güçlü tutulmuştur. Bu sayede devletin uzun ömürlü olması sağlanmıştır.</a:t>
            </a:r>
          </a:p>
          <a:p>
            <a:r>
              <a:rPr lang="tr-TR" b="1" dirty="0" smtClean="0"/>
              <a:t>E) Balkanlarda Siyasi Birliğin Olmaması</a:t>
            </a:r>
            <a:endParaRPr lang="tr-TR" dirty="0" smtClean="0"/>
          </a:p>
          <a:p>
            <a:r>
              <a:rPr lang="tr-TR" dirty="0" smtClean="0"/>
              <a:t>Balkanlarda güçlü bir devlet yoktu, Sırp, Bulgar, Macar krallıkları arasında siyasi ve mezhepsel çe­kişmeler vardı. Bu devletlerin birbirleriyle mücade­le halinde olması Osmanlı Devleti'nin Balkanlarda ilerlemesini kolaylaştırmıştır.</a:t>
            </a:r>
          </a:p>
          <a:p>
            <a:endParaRPr lang="tr-TR" dirty="0"/>
          </a:p>
        </p:txBody>
      </p:sp>
    </p:spTree>
  </p:cSld>
  <p:clrMapOvr>
    <a:masterClrMapping/>
  </p:clrMapOvr>
  <p:transition>
    <p:split orient="vert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39</TotalTime>
  <Words>574</Words>
  <PresentationFormat>Ekran Gösterisi (4:3)</PresentationFormat>
  <Paragraphs>89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19" baseType="lpstr">
      <vt:lpstr>Akış</vt:lpstr>
      <vt:lpstr>EK DERS</vt:lpstr>
      <vt:lpstr>Türkçe: İkilemeler</vt:lpstr>
      <vt:lpstr>Slayt 3</vt:lpstr>
      <vt:lpstr>Slayt 4</vt:lpstr>
      <vt:lpstr>Alıştırma-Çöz aşağıdaki cümlelerdeki ikilemelerin altını çiziniz</vt:lpstr>
      <vt:lpstr>Sosyal Bilgiler  Beylikten Cihan Devletine</vt:lpstr>
      <vt:lpstr>Slayt 7</vt:lpstr>
      <vt:lpstr>Slayt 8</vt:lpstr>
      <vt:lpstr>Slayt 9</vt:lpstr>
      <vt:lpstr>Slayt 10</vt:lpstr>
      <vt:lpstr>Slayt 11</vt:lpstr>
      <vt:lpstr>Osmanlı Kuruluş Dönemi Gelişmeleri</vt:lpstr>
      <vt:lpstr>Slayt 13</vt:lpstr>
      <vt:lpstr>Anadolu'dan Rumeli'ye Geçiş </vt:lpstr>
      <vt:lpstr>Slayt 15</vt:lpstr>
      <vt:lpstr>Slayt 16</vt:lpstr>
      <vt:lpstr>Slayt 17</vt:lpstr>
      <vt:lpstr>Slayt 18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2020-12-25T16:58:12Z</dcterms:created>
  <dcterms:modified xsi:type="dcterms:W3CDTF">2020-12-27T08:15:37Z</dcterms:modified>
  <cp:category>https://www.sorubak.com</cp:category>
</cp:coreProperties>
</file>