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233E8-247E-4D73-B7AB-7F1A244E6C92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C4F951-6D49-4F39-8803-70FDBC51E19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C4F951-6D49-4F39-8803-70FDBC51E197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99D86-5A92-4356-A371-AC42D3556C3C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0182-5DB5-4AD2-BACF-96F39500B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99D86-5A92-4356-A371-AC42D3556C3C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0182-5DB5-4AD2-BACF-96F39500B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99D86-5A92-4356-A371-AC42D3556C3C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0182-5DB5-4AD2-BACF-96F39500B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99D86-5A92-4356-A371-AC42D3556C3C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0182-5DB5-4AD2-BACF-96F39500B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99D86-5A92-4356-A371-AC42D3556C3C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0182-5DB5-4AD2-BACF-96F39500B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99D86-5A92-4356-A371-AC42D3556C3C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0182-5DB5-4AD2-BACF-96F39500B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99D86-5A92-4356-A371-AC42D3556C3C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0182-5DB5-4AD2-BACF-96F39500B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99D86-5A92-4356-A371-AC42D3556C3C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0182-5DB5-4AD2-BACF-96F39500B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99D86-5A92-4356-A371-AC42D3556C3C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0182-5DB5-4AD2-BACF-96F39500B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99D86-5A92-4356-A371-AC42D3556C3C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0182-5DB5-4AD2-BACF-96F39500B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99D86-5A92-4356-A371-AC42D3556C3C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0182-5DB5-4AD2-BACF-96F39500B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99D86-5A92-4356-A371-AC42D3556C3C}" type="datetimeFigureOut">
              <a:rPr lang="tr-TR" smtClean="0"/>
              <a:pPr/>
              <a:t>24/12/2020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A0182-5DB5-4AD2-BACF-96F39500B6F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51520" y="476672"/>
            <a:ext cx="7772400" cy="1470025"/>
          </a:xfrm>
        </p:spPr>
        <p:txBody>
          <a:bodyPr/>
          <a:lstStyle/>
          <a:p>
            <a:r>
              <a:rPr lang="tr-TR" b="1" u="sng" dirty="0" smtClean="0"/>
              <a:t>TÜRKÇE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899592" y="1844824"/>
            <a:ext cx="6400800" cy="1752600"/>
          </a:xfrm>
        </p:spPr>
        <p:txBody>
          <a:bodyPr/>
          <a:lstStyle/>
          <a:p>
            <a:r>
              <a:rPr lang="tr-TR" b="1" i="1" u="sng" dirty="0" smtClean="0">
                <a:solidFill>
                  <a:srgbClr val="FF0000"/>
                </a:solidFill>
              </a:rPr>
              <a:t>HABER KİPLERİ</a:t>
            </a:r>
            <a:endParaRPr lang="tr-TR" b="1" i="1" u="sng" dirty="0">
              <a:solidFill>
                <a:srgbClr val="FF0000"/>
              </a:solidFill>
            </a:endParaRPr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827584" y="3284984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/>
                <a:gridCol w="4295800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HAZIRLAYAN=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DİLRUBA GÜNDÜZ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DÜZEY=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7.SINIF SUNUSU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KONU=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HABER KİPLERİ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404664"/>
            <a:ext cx="7128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/>
              <a:t>                                </a:t>
            </a:r>
            <a:r>
              <a:rPr lang="tr-TR" sz="2400" b="1" dirty="0" smtClean="0">
                <a:solidFill>
                  <a:srgbClr val="FF0000"/>
                </a:solidFill>
              </a:rPr>
              <a:t>FİİL </a:t>
            </a:r>
            <a:r>
              <a:rPr lang="tr-TR" sz="2400" b="1" dirty="0">
                <a:solidFill>
                  <a:srgbClr val="FF0000"/>
                </a:solidFill>
              </a:rPr>
              <a:t>KİPLERİ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95536" y="1052737"/>
            <a:ext cx="806489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A. Haber (Bildirme) Kipleri</a:t>
            </a:r>
            <a:endParaRPr lang="tr-TR" sz="2000" dirty="0"/>
          </a:p>
          <a:p>
            <a:pPr>
              <a:buFont typeface="Arial" pitchFamily="34" charset="0"/>
              <a:buChar char="•"/>
            </a:pPr>
            <a:r>
              <a:rPr lang="tr-TR" i="1" u="sng" dirty="0"/>
              <a:t>Zaman anlamı taşıyan fiillerdir</a:t>
            </a:r>
            <a:r>
              <a:rPr lang="tr-TR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i="1" u="sng" dirty="0"/>
          </a:p>
          <a:p>
            <a:pPr>
              <a:buFont typeface="Arial" pitchFamily="34" charset="0"/>
              <a:buChar char="•"/>
            </a:pPr>
            <a:r>
              <a:rPr lang="tr-TR" i="1" u="sng" dirty="0"/>
              <a:t>Eylemin geçmişte, şu anda, gelecekte ya da her zaman yapıldığını bildirir</a:t>
            </a:r>
            <a:r>
              <a:rPr lang="tr-TR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i="1" u="sng" dirty="0"/>
          </a:p>
          <a:p>
            <a:pPr>
              <a:buFont typeface="Arial" pitchFamily="34" charset="0"/>
              <a:buChar char="•"/>
            </a:pPr>
            <a:r>
              <a:rPr lang="tr-TR" i="1" u="sng" dirty="0"/>
              <a:t>Kip ve kişi ekleriyle eylemlerin olumlu, olumsuz, olumlu soru ya da olumsuz </a:t>
            </a:r>
            <a:r>
              <a:rPr lang="tr-TR" i="1" u="sng" dirty="0" smtClean="0"/>
              <a:t>soru </a:t>
            </a:r>
            <a:r>
              <a:rPr lang="tr-TR" i="1" u="sng" dirty="0"/>
              <a:t>biçiminde çekimleri yapılır</a:t>
            </a:r>
            <a:r>
              <a:rPr lang="tr-TR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i="1" u="sng" dirty="0"/>
          </a:p>
          <a:p>
            <a:pPr>
              <a:buFont typeface="Arial" pitchFamily="34" charset="0"/>
              <a:buChar char="•"/>
            </a:pPr>
            <a:r>
              <a:rPr lang="tr-TR" i="1" u="sng" dirty="0"/>
              <a:t>Dört ana başlıkta incelenir:</a:t>
            </a:r>
          </a:p>
          <a:p>
            <a:r>
              <a:rPr lang="tr-TR" i="1" u="sng" dirty="0" smtClean="0"/>
              <a:t/>
            </a:r>
            <a:br>
              <a:rPr lang="tr-TR" i="1" u="sng" dirty="0" smtClean="0"/>
            </a:br>
            <a:endParaRPr lang="tr-TR" i="1" u="sng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699518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179331" rIns="0" bIns="179331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Open Sans"/>
                <a:cs typeface="Arial" pitchFamily="34" charset="0"/>
              </a:rPr>
              <a:t>1. Geçmiş Zaman Kipi</a:t>
            </a:r>
            <a:endParaRPr kumimoji="0" lang="tr-TR" sz="1200" b="0" i="0" u="none" strike="noStrike" cap="none" normalizeH="0" baseline="0" dirty="0" smtClean="0">
              <a:ln>
                <a:noFill/>
              </a:ln>
              <a:solidFill>
                <a:srgbClr val="1E73BE"/>
              </a:solidFill>
              <a:effectLst/>
              <a:latin typeface="Open Sans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eriod"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1E73BE"/>
                </a:solidFill>
                <a:effectLst/>
                <a:latin typeface="Open Sans"/>
                <a:cs typeface="Arial" pitchFamily="34" charset="0"/>
              </a:rPr>
              <a:t>Görülen (Bilinen) Geçmiş Zaman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eriod"/>
              <a:tabLst/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rgbClr val="1E73BE"/>
              </a:solidFill>
              <a:effectLst/>
              <a:latin typeface="Open Sans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1" u="sng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Eki “</a:t>
            </a:r>
            <a:r>
              <a:rPr kumimoji="0" lang="tr-TR" b="0" i="1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Open Sans"/>
                <a:cs typeface="Arial" pitchFamily="34" charset="0"/>
              </a:rPr>
              <a:t>-dı, -di, -du, -dü; -tı, -ti, -tu, -tü</a:t>
            </a:r>
            <a:r>
              <a:rPr kumimoji="0" lang="tr-TR" b="0" i="1" u="sng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“dür.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tr-TR" b="0" i="1" u="sng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Open Sans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1" u="sng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Kişinin yaşadığı ya da gördüğü bir eylemi anlatır.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tr-TR" b="0" i="1" u="sng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Open Sans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1" u="sng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Fiilin gerçekleştiği kesindir.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Open Sans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Open Sans"/>
                <a:cs typeface="Arial" pitchFamily="34" charset="0"/>
              </a:rPr>
              <a:t>→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Dayım dün akşam gel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Open Sans"/>
                <a:cs typeface="Arial" pitchFamily="34" charset="0"/>
              </a:rPr>
              <a:t>di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. (Görülen bir eylem)</a:t>
            </a:r>
            <a:endParaRPr kumimoji="0" lang="tr-TR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Open Sans"/>
                <a:cs typeface="Arial" pitchFamily="34" charset="0"/>
              </a:rPr>
              <a:t>→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Top oynarken düş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Open Sans"/>
                <a:cs typeface="Arial" pitchFamily="34" charset="0"/>
              </a:rPr>
              <a:t>tü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m. (Yaşanan bir eylem)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rgbClr val="1E73BE"/>
              </a:solidFill>
              <a:effectLst/>
              <a:latin typeface="Open Sans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1E73BE"/>
                </a:solidFill>
                <a:effectLst/>
                <a:latin typeface="Open Sans"/>
                <a:cs typeface="Arial" pitchFamily="34" charset="0"/>
              </a:rPr>
              <a:t>b. Duyulan (Öğrenilen) Geçmiş Zaman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rgbClr val="1E73BE"/>
              </a:solidFill>
              <a:effectLst/>
              <a:latin typeface="Open Sans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1" u="sng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Eki “</a:t>
            </a:r>
            <a:r>
              <a:rPr kumimoji="0" lang="tr-TR" b="0" i="1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Open Sans"/>
                <a:cs typeface="Arial" pitchFamily="34" charset="0"/>
              </a:rPr>
              <a:t>-mış,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Open Sans"/>
                <a:cs typeface="Arial" pitchFamily="34" charset="0"/>
              </a:rPr>
              <a:t>-</a:t>
            </a:r>
            <a:r>
              <a:rPr kumimoji="0" lang="tr-TR" b="0" i="1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Open Sans"/>
                <a:cs typeface="Arial" pitchFamily="34" charset="0"/>
              </a:rPr>
              <a:t>miş, -muş, -müş</a:t>
            </a:r>
            <a:r>
              <a:rPr kumimoji="0" lang="tr-TR" b="0" i="1" u="sng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“tür.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tr-TR" b="0" i="1" u="sng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Open Sans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1" u="sng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Kişinin duyduğu ya da öğrendiği bir eylemi anlatır.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tr-TR" b="0" i="1" u="sng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Open Sans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1" u="sng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Fiilin gerçekleştiği kesin değildir.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tr-TR" b="0" i="1" u="sng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Open Sans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1" u="sng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Sonradan fark edilme anlamı da katar.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Open Sans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Open Sans"/>
                <a:cs typeface="Arial" pitchFamily="34" charset="0"/>
              </a:rPr>
              <a:t>→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Dayısı dün akşam gel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Open Sans"/>
                <a:cs typeface="Arial" pitchFamily="34" charset="0"/>
              </a:rPr>
              <a:t>miş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. (Duyulan, öğrenilen bir eylem)</a:t>
            </a:r>
            <a:endParaRPr kumimoji="0" lang="tr-TR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Open Sans"/>
                <a:cs typeface="Arial" pitchFamily="34" charset="0"/>
              </a:rPr>
              <a:t>→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Üzerime yemek dök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Open Sans"/>
                <a:cs typeface="Arial" pitchFamily="34" charset="0"/>
              </a:rPr>
              <a:t>müş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üm. (Sonradan fark edilme anlamı)</a:t>
            </a:r>
            <a:endParaRPr kumimoji="0" lang="tr-TR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0"/>
            <a:ext cx="7344816" cy="29782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179331" rIns="0" bIns="179331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b="1" dirty="0" smtClean="0">
                <a:solidFill>
                  <a:srgbClr val="FF0000"/>
                </a:solidFill>
                <a:latin typeface="Open Sans"/>
                <a:cs typeface="Arial" pitchFamily="34" charset="0"/>
              </a:rPr>
              <a:t>2.Şimdiki Zaman Kipi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Open Sans"/>
                <a:cs typeface="Arial" pitchFamily="34" charset="0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1" i="0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Open Sans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tr-TR" b="0" i="1" u="sng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Eki “</a:t>
            </a:r>
            <a:r>
              <a:rPr kumimoji="0" lang="tr-TR" b="0" i="1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Open Sans"/>
                <a:cs typeface="Arial" pitchFamily="34" charset="0"/>
              </a:rPr>
              <a:t>-yor</a:t>
            </a:r>
            <a:r>
              <a:rPr kumimoji="0" lang="tr-TR" b="0" i="1" u="sng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“dur. “</a:t>
            </a:r>
            <a:r>
              <a:rPr kumimoji="0" lang="tr-TR" b="0" i="1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Open Sans"/>
                <a:cs typeface="Arial" pitchFamily="34" charset="0"/>
              </a:rPr>
              <a:t>-makta,-mekte</a:t>
            </a:r>
            <a:r>
              <a:rPr kumimoji="0" lang="tr-TR" b="0" i="1" u="sng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” ekleri de şimdiki zaman anlamı veren eklerdir.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tr-TR" b="0" i="1" u="sng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Open Sans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1" u="sng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Eylemin yapılma zamanı ile söylenme zamanı aynıdır.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tr-TR" sz="1100" b="0" i="1" u="sng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Open Sans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tr-TR" sz="1100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Open Sans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Open Sans"/>
                <a:cs typeface="Arial" pitchFamily="34" charset="0"/>
              </a:rPr>
              <a:t>→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Odasında müzik dinli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Open Sans"/>
                <a:cs typeface="Arial" pitchFamily="34" charset="0"/>
              </a:rPr>
              <a:t>yor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. (Şu an yapılan bir eylem)</a:t>
            </a:r>
            <a:endParaRPr kumimoji="0" lang="tr-TR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Open Sans"/>
                <a:cs typeface="Arial" pitchFamily="34" charset="0"/>
              </a:rPr>
              <a:t>→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Odasında müzik dinle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Open Sans"/>
                <a:cs typeface="Arial" pitchFamily="34" charset="0"/>
              </a:rPr>
              <a:t>mekte</a:t>
            </a:r>
            <a:r>
              <a:rPr kumimoji="0" lang="tr-TR" sz="11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.</a:t>
            </a:r>
            <a:endParaRPr kumimoji="0" lang="tr-TR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0" y="3349347"/>
            <a:ext cx="6804248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300" b="1" dirty="0">
                <a:solidFill>
                  <a:srgbClr val="FF0000"/>
                </a:solidFill>
              </a:rPr>
              <a:t>3. Gelecek Zaman </a:t>
            </a:r>
            <a:r>
              <a:rPr lang="tr-TR" sz="2300" b="1" dirty="0" smtClean="0">
                <a:solidFill>
                  <a:srgbClr val="FF0000"/>
                </a:solidFill>
              </a:rPr>
              <a:t>Kipi</a:t>
            </a:r>
          </a:p>
          <a:p>
            <a:endParaRPr lang="tr-TR" sz="2300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sz="2000" i="1" u="sng" dirty="0"/>
              <a:t>Eki “-acak, -ecek“tir</a:t>
            </a:r>
            <a:r>
              <a:rPr lang="tr-TR" sz="2000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sz="2000" i="1" u="sng" dirty="0"/>
          </a:p>
          <a:p>
            <a:pPr>
              <a:buFont typeface="Arial" pitchFamily="34" charset="0"/>
              <a:buChar char="•"/>
            </a:pPr>
            <a:r>
              <a:rPr lang="tr-TR" sz="2000" i="1" u="sng" dirty="0"/>
              <a:t>Eylemin henüz yapılmamış, söylendikten sonraki bir zamanda </a:t>
            </a:r>
            <a:endParaRPr lang="tr-TR" sz="2000" i="1" u="sng" dirty="0" smtClean="0"/>
          </a:p>
          <a:p>
            <a:pPr>
              <a:buFont typeface="Arial" pitchFamily="34" charset="0"/>
              <a:buChar char="•"/>
            </a:pPr>
            <a:r>
              <a:rPr lang="tr-TR" sz="2000" i="1" u="sng" dirty="0" smtClean="0"/>
              <a:t>yapılacağı </a:t>
            </a:r>
            <a:r>
              <a:rPr lang="tr-TR" sz="2000" i="1" u="sng" dirty="0"/>
              <a:t>anlamı verir</a:t>
            </a:r>
            <a:r>
              <a:rPr lang="tr-TR" sz="2000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sz="2000" i="1" u="sng" dirty="0"/>
          </a:p>
          <a:p>
            <a:pPr>
              <a:buFont typeface="Arial" pitchFamily="34" charset="0"/>
              <a:buChar char="•"/>
            </a:pPr>
            <a:r>
              <a:rPr lang="tr-TR" sz="2000" b="1" dirty="0"/>
              <a:t>Az sonra ders çalışmaya başlayacağım. (Gelecekte yapılacak bir eylem)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0" y="980728"/>
            <a:ext cx="8496944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300" b="1" dirty="0">
                <a:solidFill>
                  <a:srgbClr val="FF0000"/>
                </a:solidFill>
              </a:rPr>
              <a:t>4. Geniş Zaman </a:t>
            </a:r>
            <a:r>
              <a:rPr lang="tr-TR" sz="2300" b="1" dirty="0" smtClean="0">
                <a:solidFill>
                  <a:srgbClr val="FF0000"/>
                </a:solidFill>
              </a:rPr>
              <a:t>Kipi</a:t>
            </a:r>
          </a:p>
          <a:p>
            <a:endParaRPr lang="tr-TR" sz="2300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sz="2000" i="1" u="sng" dirty="0"/>
              <a:t>Eki “-r, -ar, -er, -ır, -ir, -ur, -ür“dür. Olumsuz birinci şahıs çekimlerinde “-ma, -me“, ikinci ve üçüncü şahıs çekimlerinde “-maz, -mez” ekleri kullanılır</a:t>
            </a:r>
            <a:r>
              <a:rPr lang="tr-TR" sz="2000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sz="2000" dirty="0"/>
          </a:p>
          <a:p>
            <a:pPr>
              <a:buFont typeface="Arial" pitchFamily="34" charset="0"/>
              <a:buChar char="•"/>
            </a:pPr>
            <a:r>
              <a:rPr lang="tr-TR" sz="2000" i="1" u="sng" dirty="0"/>
              <a:t>Her zaman yapılan, sürekli tekrarlanan eylemleri ifade eder</a:t>
            </a:r>
            <a:r>
              <a:rPr lang="tr-TR" sz="2000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sz="2000" dirty="0"/>
          </a:p>
          <a:p>
            <a:pPr>
              <a:buFont typeface="Arial" pitchFamily="34" charset="0"/>
              <a:buChar char="•"/>
            </a:pPr>
            <a:r>
              <a:rPr lang="tr-TR" sz="2000" b="1" dirty="0"/>
              <a:t>→Sabahları yürüyüş yaparım. (Her sabah yapılan bir eylem)</a:t>
            </a:r>
          </a:p>
          <a:p>
            <a:pPr>
              <a:buFont typeface="Arial" pitchFamily="34" charset="0"/>
              <a:buChar char="•"/>
            </a:pPr>
            <a:r>
              <a:rPr lang="tr-TR" sz="2000" b="1" dirty="0"/>
              <a:t>→İki güne bir dükkâna uğrar.(Her zaman yapılan bir </a:t>
            </a:r>
            <a:r>
              <a:rPr lang="tr-TR" sz="2000" b="1" dirty="0" smtClean="0"/>
              <a:t>eylem)</a:t>
            </a:r>
            <a:endParaRPr lang="tr-TR" sz="20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179512" y="1196752"/>
          <a:ext cx="8784976" cy="5066981"/>
        </p:xfrm>
        <a:graphic>
          <a:graphicData uri="http://schemas.openxmlformats.org/drawingml/2006/table">
            <a:tbl>
              <a:tblPr/>
              <a:tblGrid>
                <a:gridCol w="725912"/>
                <a:gridCol w="1253122"/>
                <a:gridCol w="1448072"/>
                <a:gridCol w="1480253"/>
                <a:gridCol w="1480253"/>
                <a:gridCol w="1198682"/>
                <a:gridCol w="1198682"/>
              </a:tblGrid>
              <a:tr h="576064">
                <a:tc>
                  <a:txBody>
                    <a:bodyPr/>
                    <a:lstStyle/>
                    <a:p>
                      <a:pPr fontAlgn="t"/>
                      <a:endParaRPr lang="tr-TR" sz="1300" dirty="0"/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1300" b="1" dirty="0">
                          <a:latin typeface="Open Sans"/>
                        </a:rPr>
                        <a:t>Kişi (Şahıs)</a:t>
                      </a:r>
                      <a:endParaRPr lang="tr-TR" sz="1300" dirty="0">
                        <a:latin typeface="Open Sans"/>
                      </a:endParaRP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1300" b="1">
                          <a:latin typeface="Open Sans"/>
                        </a:rPr>
                        <a:t>Görülen (Bilinen) Geçmiş Zaman</a:t>
                      </a:r>
                      <a:endParaRPr lang="tr-TR" sz="1300">
                        <a:latin typeface="Open Sans"/>
                      </a:endParaRP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1300" b="1">
                          <a:latin typeface="Open Sans"/>
                        </a:rPr>
                        <a:t>Duyulan (Öğrenilen) Geçmiş Zaman</a:t>
                      </a:r>
                      <a:endParaRPr lang="tr-TR" sz="1300">
                        <a:latin typeface="Open Sans"/>
                      </a:endParaRP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1300" b="1">
                          <a:latin typeface="Open Sans"/>
                        </a:rPr>
                        <a:t>Şimdiki Zaman</a:t>
                      </a:r>
                      <a:endParaRPr lang="tr-TR" sz="1300">
                        <a:latin typeface="Open Sans"/>
                      </a:endParaRP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1300" b="1">
                          <a:latin typeface="Open Sans"/>
                        </a:rPr>
                        <a:t>Gelecek Zaman</a:t>
                      </a:r>
                      <a:endParaRPr lang="tr-TR" sz="1300">
                        <a:latin typeface="Open Sans"/>
                      </a:endParaRP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1300" b="1">
                          <a:latin typeface="Open Sans"/>
                        </a:rPr>
                        <a:t>Geniş Zaman</a:t>
                      </a:r>
                      <a:endParaRPr lang="tr-TR" sz="1300">
                        <a:latin typeface="Open Sans"/>
                      </a:endParaRP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77204">
                <a:tc rowSpan="6">
                  <a:txBody>
                    <a:bodyPr/>
                    <a:lstStyle/>
                    <a:p>
                      <a:pPr algn="ctr" fontAlgn="t"/>
                      <a:r>
                        <a:rPr lang="tr-TR" sz="1300" b="1">
                          <a:latin typeface="Open Sans"/>
                        </a:rPr>
                        <a:t>Olumlu</a:t>
                      </a:r>
                      <a:endParaRPr lang="tr-TR" sz="1300">
                        <a:latin typeface="Open Sans"/>
                      </a:endParaRP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 b="1"/>
                        <a:t>1. Tekil</a:t>
                      </a:r>
                      <a:endParaRPr lang="tr-TR" sz="1300"/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Geldim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Gelmişim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Geliyorum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Geleceğim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Gelirim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7720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 b="1"/>
                        <a:t>2. Tekil</a:t>
                      </a:r>
                      <a:endParaRPr lang="tr-TR" sz="1300"/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Geldin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Gelmişsin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Geliyorsun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Geleceksin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 dirty="0"/>
                        <a:t>Gelirsin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3081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 b="1"/>
                        <a:t>3. Tekil</a:t>
                      </a:r>
                      <a:endParaRPr lang="tr-TR" sz="1300"/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Geldi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Gelmiş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Geliyor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Gelecek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Gelir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7720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 b="1"/>
                        <a:t>1. Çoğul</a:t>
                      </a:r>
                      <a:endParaRPr lang="tr-TR" sz="1300"/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Geldik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Gelmişiz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Geliyoruz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Geleceğiz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Geliriz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7720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 b="1"/>
                        <a:t>2. Çoğul</a:t>
                      </a:r>
                      <a:endParaRPr lang="tr-TR" sz="1300"/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Geldiniz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Gelmişsiniz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Geliyorsunuz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Geleceksiniz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Gelirsiniz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7720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 b="1"/>
                        <a:t>3. Çoğul</a:t>
                      </a:r>
                      <a:endParaRPr lang="tr-TR" sz="1300"/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Geldiler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 dirty="0"/>
                        <a:t>Gelmişler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Geliyorlar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/>
                        <a:t>Gelecekler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300" dirty="0"/>
                        <a:t>Gelirler</a:t>
                      </a:r>
                    </a:p>
                  </a:txBody>
                  <a:tcPr marL="35475" marR="35475" marT="56760" marB="56760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0" y="871044"/>
            <a:ext cx="65" cy="6391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179331" rIns="0" bIns="179331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0" y="1428260"/>
            <a:ext cx="65" cy="47087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179331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300" b="0" i="0" u="none" strike="noStrike" cap="none" normalizeH="0" baseline="0" dirty="0" smtClean="0">
              <a:ln>
                <a:noFill/>
              </a:ln>
              <a:solidFill>
                <a:srgbClr val="1E73BE"/>
              </a:solidFill>
              <a:effectLst/>
              <a:latin typeface="inherit"/>
              <a:cs typeface="Arial" pitchFamily="34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115616" y="260648"/>
            <a:ext cx="75608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HABER (BİLDİRME) KİPLERİNİN ÇEKİM TABLOSU</a:t>
            </a:r>
            <a:endParaRPr lang="tr-TR" sz="2000" dirty="0">
              <a:solidFill>
                <a:srgbClr val="FF0000"/>
              </a:solidFill>
            </a:endParaRPr>
          </a:p>
          <a:p>
            <a:r>
              <a:rPr lang="tr-TR" dirty="0"/>
              <a:t>“Gel-” fiilinin haber (bildirme) kiplerine göre çekimidir.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0" y="0"/>
            <a:ext cx="7200800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300" b="1" dirty="0">
                <a:solidFill>
                  <a:srgbClr val="FF0000"/>
                </a:solidFill>
              </a:rPr>
              <a:t>B. Dilek (Tasarlama) </a:t>
            </a:r>
            <a:r>
              <a:rPr lang="tr-TR" sz="2300" b="1" dirty="0" smtClean="0">
                <a:solidFill>
                  <a:srgbClr val="FF0000"/>
                </a:solidFill>
              </a:rPr>
              <a:t>Kipleri</a:t>
            </a:r>
          </a:p>
          <a:p>
            <a:endParaRPr lang="tr-TR" sz="2300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sz="2000" i="1" u="sng" dirty="0"/>
              <a:t>Zaman anlamı taşımayan fiillerdir</a:t>
            </a:r>
            <a:r>
              <a:rPr lang="tr-TR" sz="2000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sz="2000" i="1" u="sng" dirty="0"/>
          </a:p>
          <a:p>
            <a:pPr>
              <a:buFont typeface="Arial" pitchFamily="34" charset="0"/>
              <a:buChar char="•"/>
            </a:pPr>
            <a:r>
              <a:rPr lang="tr-TR" sz="2000" i="1" u="sng" dirty="0"/>
              <a:t>Bir dileği, bir isteği, yapılması gereken bir durumu ifade eden kiplerdir</a:t>
            </a:r>
            <a:r>
              <a:rPr lang="tr-TR" sz="2000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sz="2000" i="1" u="sng" dirty="0"/>
          </a:p>
          <a:p>
            <a:pPr>
              <a:buFont typeface="Arial" pitchFamily="34" charset="0"/>
              <a:buChar char="•"/>
            </a:pPr>
            <a:r>
              <a:rPr lang="tr-TR" sz="2000" i="1" u="sng" dirty="0"/>
              <a:t>Kip ve kişi ekleriyle eylemlerin olumlu, olumsuz, olumlu soru ya da olumsuz soru biçiminde çekimleri yapılır</a:t>
            </a:r>
            <a:r>
              <a:rPr lang="tr-TR" sz="2000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sz="2000" i="1" u="sng" dirty="0"/>
          </a:p>
          <a:p>
            <a:pPr>
              <a:buFont typeface="Arial" pitchFamily="34" charset="0"/>
              <a:buChar char="•"/>
            </a:pPr>
            <a:r>
              <a:rPr lang="tr-TR" sz="2000" i="1" u="sng" dirty="0" smtClean="0"/>
              <a:t>Dört ana başlıkta incelenir:</a:t>
            </a:r>
            <a:endParaRPr lang="tr-TR" sz="2000" i="1" u="sng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3212976"/>
            <a:ext cx="7560840" cy="237810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179331" rIns="0" bIns="179331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3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Open Sans"/>
                <a:cs typeface="Arial" pitchFamily="34" charset="0"/>
              </a:rPr>
              <a:t>1. Dilek (Şart) Kipi</a:t>
            </a:r>
            <a:endParaRPr kumimoji="0" lang="tr-TR" sz="23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Open Sans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1" u="sng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Eki “</a:t>
            </a:r>
            <a:r>
              <a:rPr kumimoji="0" lang="tr-TR" b="0" i="1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Open Sans"/>
                <a:cs typeface="Arial" pitchFamily="34" charset="0"/>
              </a:rPr>
              <a:t>-sa, -se</a:t>
            </a:r>
            <a:r>
              <a:rPr kumimoji="0" lang="tr-TR" b="0" i="1" u="sng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“dir.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tr-TR" b="0" i="1" u="sng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Open Sans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1" u="sng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Eylemin gerçekleşmesi dilek ya da şarta bağlıdır.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Open Sans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Open Sans"/>
                <a:cs typeface="Arial" pitchFamily="34" charset="0"/>
              </a:rPr>
              <a:t>→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Keşke tüm soruları doğru cevaplayabil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Open Sans"/>
                <a:cs typeface="Arial" pitchFamily="34" charset="0"/>
              </a:rPr>
              <a:t>se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m. (Dilek anlamı)</a:t>
            </a:r>
            <a:endParaRPr kumimoji="0" lang="tr-TR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Open Sans"/>
                <a:cs typeface="Arial" pitchFamily="34" charset="0"/>
              </a:rPr>
              <a:t>→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 Düzenli ve disiplinli çalışır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Open Sans"/>
                <a:cs typeface="Arial" pitchFamily="34" charset="0"/>
              </a:rPr>
              <a:t>sa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 zaten başarır. (Koşul/Şart anlamı)</a:t>
            </a:r>
            <a:endParaRPr kumimoji="0" lang="tr-TR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188640"/>
            <a:ext cx="8244408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300" b="1" dirty="0">
                <a:solidFill>
                  <a:srgbClr val="FF0000"/>
                </a:solidFill>
              </a:rPr>
              <a:t>2. İstek Kipi</a:t>
            </a:r>
            <a:endParaRPr lang="tr-TR" sz="2300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sz="2000" i="1" u="sng" dirty="0"/>
              <a:t>Eki “-a, -e“dir</a:t>
            </a:r>
            <a:r>
              <a:rPr lang="tr-TR" sz="2000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sz="2000" i="1" u="sng" dirty="0"/>
          </a:p>
          <a:p>
            <a:pPr>
              <a:buFont typeface="Arial" pitchFamily="34" charset="0"/>
              <a:buChar char="•"/>
            </a:pPr>
            <a:r>
              <a:rPr lang="tr-TR" sz="2000" i="1" u="sng" dirty="0"/>
              <a:t>Eylemin gerçekleşmesine istek bildirir</a:t>
            </a:r>
            <a:r>
              <a:rPr lang="tr-TR" sz="2000" i="1" u="sng" dirty="0" smtClean="0"/>
              <a:t>.</a:t>
            </a:r>
          </a:p>
          <a:p>
            <a:endParaRPr lang="tr-TR" dirty="0"/>
          </a:p>
          <a:p>
            <a:r>
              <a:rPr lang="tr-TR" sz="2000" b="1" dirty="0"/>
              <a:t>→Ben de sizinle geleyim mi? (İstek anlamı)</a:t>
            </a:r>
          </a:p>
          <a:p>
            <a:r>
              <a:rPr lang="tr-TR" sz="2000" b="1" dirty="0"/>
              <a:t>→Birazdan mola verelim. (İstek anlamı)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9" name="8 Dikdörtgen"/>
          <p:cNvSpPr/>
          <p:nvPr/>
        </p:nvSpPr>
        <p:spPr>
          <a:xfrm>
            <a:off x="0" y="2708920"/>
            <a:ext cx="7884368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300" b="1" dirty="0">
                <a:solidFill>
                  <a:srgbClr val="FF0000"/>
                </a:solidFill>
              </a:rPr>
              <a:t>3. Gereklilik Kipi</a:t>
            </a:r>
            <a:endParaRPr lang="tr-TR" sz="2300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sz="2000" i="1" u="sng" dirty="0"/>
              <a:t>Eki “-malı, -meli“dir</a:t>
            </a:r>
            <a:r>
              <a:rPr lang="tr-TR" sz="2000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sz="2000" i="1" u="sng" dirty="0"/>
          </a:p>
          <a:p>
            <a:pPr>
              <a:buFont typeface="Arial" pitchFamily="34" charset="0"/>
              <a:buChar char="•"/>
            </a:pPr>
            <a:r>
              <a:rPr lang="tr-TR" sz="2000" i="1" u="sng" dirty="0"/>
              <a:t>Eylemin mutlaka yapılması gerektiği anlamı verir</a:t>
            </a:r>
            <a:r>
              <a:rPr lang="tr-TR" sz="2000" i="1" u="sng" dirty="0" smtClean="0"/>
              <a:t>.</a:t>
            </a:r>
          </a:p>
          <a:p>
            <a:endParaRPr lang="tr-TR" sz="2000" dirty="0"/>
          </a:p>
          <a:p>
            <a:r>
              <a:rPr lang="tr-TR" sz="2000" b="1" dirty="0"/>
              <a:t>→Saat üçte kardeşimi okuldan almalıyım. (Gereklilik anlamı)</a:t>
            </a:r>
          </a:p>
          <a:p>
            <a:r>
              <a:rPr lang="tr-TR" sz="2000" b="1" dirty="0"/>
              <a:t>→Ödevimi bu akşam bitirmeliyim. (Gereklilik anlamı)</a:t>
            </a:r>
          </a:p>
          <a:p>
            <a:r>
              <a:rPr lang="tr-TR" sz="2000" dirty="0" smtClean="0"/>
              <a:t/>
            </a:r>
            <a:br>
              <a:rPr lang="tr-TR" sz="2000" dirty="0" smtClean="0"/>
            </a:br>
            <a:endParaRPr lang="tr-T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188640"/>
            <a:ext cx="7200800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300" b="1" dirty="0">
                <a:solidFill>
                  <a:srgbClr val="FF0000"/>
                </a:solidFill>
              </a:rPr>
              <a:t>4. Emir Kipi</a:t>
            </a:r>
            <a:endParaRPr lang="tr-TR" sz="2300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sz="2000" i="1" u="sng" dirty="0"/>
              <a:t>Eki yoktur</a:t>
            </a:r>
            <a:r>
              <a:rPr lang="tr-TR" sz="2000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sz="2000" i="1" u="sng" dirty="0"/>
          </a:p>
          <a:p>
            <a:pPr>
              <a:buFont typeface="Arial" pitchFamily="34" charset="0"/>
              <a:buChar char="•"/>
            </a:pPr>
            <a:r>
              <a:rPr lang="tr-TR" sz="2000" i="1" u="sng" dirty="0"/>
              <a:t>Eylemin yapılması gerektiğini emir şeklinde </a:t>
            </a:r>
            <a:r>
              <a:rPr lang="tr-TR" sz="2000" i="1" u="sng" dirty="0" smtClean="0"/>
              <a:t>bildirir.</a:t>
            </a:r>
          </a:p>
          <a:p>
            <a:endParaRPr lang="tr-TR" sz="2000" dirty="0"/>
          </a:p>
          <a:p>
            <a:r>
              <a:rPr lang="tr-TR" sz="2000" b="1" dirty="0"/>
              <a:t>→Odanı çabuk topla! (Emir anlamı)</a:t>
            </a:r>
          </a:p>
          <a:p>
            <a:r>
              <a:rPr lang="tr-TR" sz="2000" b="1" dirty="0"/>
              <a:t>→Biraz acele et! (Emir anlamı)</a:t>
            </a:r>
          </a:p>
        </p:txBody>
      </p:sp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-1" y="3645023"/>
          <a:ext cx="9144001" cy="3299022"/>
        </p:xfrm>
        <a:graphic>
          <a:graphicData uri="http://schemas.openxmlformats.org/drawingml/2006/table">
            <a:tbl>
              <a:tblPr/>
              <a:tblGrid>
                <a:gridCol w="971601"/>
                <a:gridCol w="1371549"/>
                <a:gridCol w="1714501"/>
                <a:gridCol w="1752600"/>
                <a:gridCol w="1752600"/>
                <a:gridCol w="1581150"/>
              </a:tblGrid>
              <a:tr h="572252">
                <a:tc>
                  <a:txBody>
                    <a:bodyPr/>
                    <a:lstStyle/>
                    <a:p>
                      <a:pPr algn="ctr" fontAlgn="t"/>
                      <a:r>
                        <a:rPr lang="tr-TR" sz="1700" b="1">
                          <a:latin typeface="Open Sans"/>
                        </a:rPr>
                        <a:t>Kişi (Şahıs)</a:t>
                      </a:r>
                      <a:endParaRPr lang="tr-TR" sz="1700">
                        <a:latin typeface="Open Sans"/>
                      </a:endParaRP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1700" b="1">
                          <a:latin typeface="Open Sans"/>
                        </a:rPr>
                        <a:t>Dilek (Şart) Kipi</a:t>
                      </a:r>
                      <a:endParaRPr lang="tr-TR" sz="1700">
                        <a:latin typeface="Open Sans"/>
                      </a:endParaRP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1700" b="1">
                          <a:latin typeface="Open Sans"/>
                        </a:rPr>
                        <a:t>İstek Kipi</a:t>
                      </a:r>
                      <a:endParaRPr lang="tr-TR" sz="1700">
                        <a:latin typeface="Open Sans"/>
                      </a:endParaRP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1700" b="1">
                          <a:latin typeface="Open Sans"/>
                        </a:rPr>
                        <a:t>Gereklilik Kipi</a:t>
                      </a:r>
                      <a:endParaRPr lang="tr-TR" sz="1700">
                        <a:latin typeface="Open Sans"/>
                      </a:endParaRP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1700" b="1">
                          <a:latin typeface="Open Sans"/>
                        </a:rPr>
                        <a:t>Emir Kipi</a:t>
                      </a:r>
                      <a:endParaRPr lang="tr-TR" sz="1700">
                        <a:latin typeface="Open Sans"/>
                      </a:endParaRP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sz="1700"/>
                    </a:p>
                  </a:txBody>
                  <a:tcPr marL="84083" marR="84083" marT="42041" marB="42041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386">
                <a:tc rowSpan="6">
                  <a:txBody>
                    <a:bodyPr/>
                    <a:lstStyle/>
                    <a:p>
                      <a:pPr algn="ctr" fontAlgn="t"/>
                      <a:r>
                        <a:rPr lang="tr-TR" sz="1700" b="1">
                          <a:latin typeface="Open Sans"/>
                        </a:rPr>
                        <a:t>Olumlu</a:t>
                      </a:r>
                      <a:endParaRPr lang="tr-TR" sz="1700">
                        <a:latin typeface="Open Sans"/>
                      </a:endParaRP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 b="1"/>
                        <a:t>1. Tekil</a:t>
                      </a:r>
                      <a:endParaRPr lang="tr-TR" sz="1700"/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Gelsem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Geleyim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Gelmeliyim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1700">
                          <a:latin typeface="Open Sans"/>
                        </a:rPr>
                        <a:t>–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2386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 b="1"/>
                        <a:t>2. Tekil</a:t>
                      </a:r>
                      <a:endParaRPr lang="tr-TR" sz="1700"/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Gelsen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Gelesin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Gelmelisin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2386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 b="1"/>
                        <a:t>3. Tekil</a:t>
                      </a:r>
                      <a:endParaRPr lang="tr-TR" sz="1700"/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Gelse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Gele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Gelmeli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Gelsin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2386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 b="1"/>
                        <a:t>1. Çoğul</a:t>
                      </a:r>
                      <a:endParaRPr lang="tr-TR" sz="1700"/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Gelsek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Gelelim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Gelmeliyiz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sz="1700">
                          <a:latin typeface="Open Sans"/>
                        </a:rPr>
                        <a:t>–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4634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 b="1"/>
                        <a:t>2. Çoğul</a:t>
                      </a:r>
                      <a:endParaRPr lang="tr-TR" sz="1700"/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Gelseniz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Gelesiniz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Gelmelisiniz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Gelin (Geliniz)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392386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 b="1"/>
                        <a:t>3. Çoğul</a:t>
                      </a:r>
                      <a:endParaRPr lang="tr-TR" sz="1700"/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Gelseler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Geleler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Gelmeliler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 dirty="0"/>
                        <a:t>Gelsinler</a:t>
                      </a:r>
                    </a:p>
                  </a:txBody>
                  <a:tcPr marL="43793" marR="43793" marT="70069" marB="70069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3 Dikdörtgen"/>
          <p:cNvSpPr/>
          <p:nvPr/>
        </p:nvSpPr>
        <p:spPr>
          <a:xfrm>
            <a:off x="1475656" y="2780928"/>
            <a:ext cx="66967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DİLEK (TASARLAMA) KİPLERİNİN ÇEKİM </a:t>
            </a:r>
            <a:r>
              <a:rPr lang="tr-TR" sz="2000" b="1" dirty="0" smtClean="0">
                <a:solidFill>
                  <a:srgbClr val="FF0000"/>
                </a:solidFill>
              </a:rPr>
              <a:t>TABLOSU</a:t>
            </a:r>
          </a:p>
          <a:p>
            <a:r>
              <a:rPr lang="tr-TR" dirty="0" smtClean="0"/>
              <a:t>“Gel-</a:t>
            </a:r>
            <a:r>
              <a:rPr lang="tr-TR" dirty="0"/>
              <a:t>” fiilinin dilek (tasarlama) kiplerine göre çekimidir.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83568" y="0"/>
            <a:ext cx="6174432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300" b="1" dirty="0">
                <a:solidFill>
                  <a:srgbClr val="FF0000"/>
                </a:solidFill>
              </a:rPr>
              <a:t>FİİLLERDE ANLAM (KİP/ZAMAN) </a:t>
            </a:r>
            <a:r>
              <a:rPr lang="tr-TR" sz="2300" b="1" dirty="0" smtClean="0">
                <a:solidFill>
                  <a:srgbClr val="FF0000"/>
                </a:solidFill>
              </a:rPr>
              <a:t>KAYMASI</a:t>
            </a:r>
          </a:p>
          <a:p>
            <a:endParaRPr lang="tr-TR" sz="2300" dirty="0"/>
          </a:p>
          <a:p>
            <a:pPr>
              <a:buFont typeface="Arial" pitchFamily="34" charset="0"/>
              <a:buChar char="•"/>
            </a:pPr>
            <a:r>
              <a:rPr lang="tr-TR" sz="2000" i="1" u="sng" dirty="0"/>
              <a:t>Fiillerde kullanılan kip ile kastedilen kipin farklı olmasıdır.</a:t>
            </a:r>
          </a:p>
          <a:p>
            <a:pPr>
              <a:buFont typeface="Arial" pitchFamily="34" charset="0"/>
              <a:buChar char="•"/>
            </a:pPr>
            <a:r>
              <a:rPr lang="tr-TR" sz="2000" i="1" u="sng" dirty="0"/>
              <a:t>Bir kip, başka bir kipin anlamını yansıtacak şekilde kullanılır</a:t>
            </a:r>
            <a:r>
              <a:rPr lang="tr-TR" sz="2000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sz="2000" dirty="0"/>
          </a:p>
          <a:p>
            <a:pPr>
              <a:buFont typeface="Arial" pitchFamily="34" charset="0"/>
              <a:buChar char="•"/>
            </a:pPr>
            <a:r>
              <a:rPr lang="tr-TR" sz="2000" i="1" u="sng" dirty="0"/>
              <a:t>→Bu odayı hemen temizleyeceksin</a:t>
            </a:r>
            <a:r>
              <a:rPr lang="tr-TR" sz="2000" b="1" dirty="0"/>
              <a:t/>
            </a:r>
            <a:br>
              <a:rPr lang="tr-TR" sz="2000" b="1" dirty="0"/>
            </a:br>
            <a:r>
              <a:rPr lang="tr-TR" sz="2000" b="1" dirty="0"/>
              <a:t>Kullanılan kip: Gelecek zaman kipi</a:t>
            </a:r>
            <a:br>
              <a:rPr lang="tr-TR" sz="2000" b="1" dirty="0"/>
            </a:br>
            <a:r>
              <a:rPr lang="tr-TR" sz="2000" b="1" dirty="0"/>
              <a:t>Kastedilen kip: Emir </a:t>
            </a:r>
            <a:r>
              <a:rPr lang="tr-TR" sz="2000" b="1" dirty="0" smtClean="0"/>
              <a:t>kipi</a:t>
            </a:r>
          </a:p>
          <a:p>
            <a:pPr>
              <a:buFont typeface="Arial" pitchFamily="34" charset="0"/>
              <a:buChar char="•"/>
            </a:pPr>
            <a:endParaRPr lang="tr-TR" sz="2000" dirty="0"/>
          </a:p>
          <a:p>
            <a:r>
              <a:rPr lang="tr-TR" sz="2000" i="1" u="sng" dirty="0"/>
              <a:t>→Trabzon’a bir ay sonra gelirim</a:t>
            </a:r>
            <a:r>
              <a:rPr lang="tr-TR" sz="2000" dirty="0"/>
              <a:t>.</a:t>
            </a:r>
            <a:br>
              <a:rPr lang="tr-TR" sz="2000" dirty="0"/>
            </a:br>
            <a:r>
              <a:rPr lang="tr-TR" sz="2000" b="1" dirty="0"/>
              <a:t>Kullanılan kip: Geniş zaman kipi</a:t>
            </a:r>
            <a:br>
              <a:rPr lang="tr-TR" sz="2000" b="1" dirty="0"/>
            </a:br>
            <a:r>
              <a:rPr lang="tr-TR" sz="2000" b="1" dirty="0"/>
              <a:t>Kastedilen kip: Gelecek zaman </a:t>
            </a:r>
            <a:r>
              <a:rPr lang="tr-TR" sz="2000" b="1" dirty="0" smtClean="0"/>
              <a:t>kipi</a:t>
            </a:r>
          </a:p>
          <a:p>
            <a:pPr>
              <a:buFont typeface="Arial" pitchFamily="34" charset="0"/>
              <a:buChar char="•"/>
            </a:pPr>
            <a:endParaRPr lang="tr-TR" sz="2000" dirty="0"/>
          </a:p>
          <a:p>
            <a:r>
              <a:rPr lang="tr-TR" sz="2000" i="1" u="sng" dirty="0"/>
              <a:t>→Her salı burada pazar kuruluyor.</a:t>
            </a:r>
            <a:r>
              <a:rPr lang="tr-TR" sz="2000" dirty="0"/>
              <a:t/>
            </a:r>
            <a:br>
              <a:rPr lang="tr-TR" sz="2000" dirty="0"/>
            </a:br>
            <a:r>
              <a:rPr lang="tr-TR" sz="2000" b="1" dirty="0"/>
              <a:t>Kullanılan kip: Şimdiki zaman kipi</a:t>
            </a:r>
            <a:br>
              <a:rPr lang="tr-TR" sz="2000" b="1" dirty="0"/>
            </a:br>
            <a:r>
              <a:rPr lang="tr-TR" sz="2000" b="1" dirty="0"/>
              <a:t>Kastedilen kip: Geniş zaman </a:t>
            </a:r>
            <a:r>
              <a:rPr lang="tr-TR" sz="2000" b="1" dirty="0" smtClean="0"/>
              <a:t>kipi</a:t>
            </a:r>
          </a:p>
          <a:p>
            <a:pPr>
              <a:buFont typeface="Arial" pitchFamily="34" charset="0"/>
              <a:buChar char="•"/>
            </a:pPr>
            <a:endParaRPr lang="tr-TR" sz="2000" dirty="0"/>
          </a:p>
          <a:p>
            <a:r>
              <a:rPr lang="tr-TR" sz="2000" i="1" u="sng" dirty="0"/>
              <a:t>→Hoca bir gün ava çıkar.</a:t>
            </a:r>
            <a:r>
              <a:rPr lang="tr-TR" sz="2000" dirty="0"/>
              <a:t/>
            </a:r>
            <a:br>
              <a:rPr lang="tr-TR" sz="2000" dirty="0"/>
            </a:br>
            <a:r>
              <a:rPr lang="tr-TR" sz="2000" b="1" dirty="0"/>
              <a:t>Kullanılan kip: Geniş zaman kipi</a:t>
            </a:r>
            <a:br>
              <a:rPr lang="tr-TR" sz="2000" b="1" dirty="0"/>
            </a:br>
            <a:r>
              <a:rPr lang="tr-TR" sz="2000" b="1" dirty="0"/>
              <a:t>Kastedilen kip: Duyulan geçmiş zaman kipi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1196752"/>
            <a:ext cx="8496944" cy="7386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Aşağıdaki cümlelerden hangisinde eylem söylendiği zamandan önce yapılmıştır</a:t>
            </a:r>
            <a:r>
              <a:rPr lang="tr-TR" sz="2400" b="1" dirty="0" smtClean="0"/>
              <a:t>?</a:t>
            </a:r>
          </a:p>
          <a:p>
            <a:endParaRPr lang="tr-TR" sz="2400" dirty="0"/>
          </a:p>
          <a:p>
            <a:r>
              <a:rPr lang="tr-TR" sz="2400" dirty="0"/>
              <a:t>A) Hiç konuşmadan manzarayı izledik.</a:t>
            </a:r>
          </a:p>
          <a:p>
            <a:r>
              <a:rPr lang="tr-TR" sz="2400" dirty="0"/>
              <a:t>B) Karşıdan biri sana el sallıyor.</a:t>
            </a:r>
          </a:p>
          <a:p>
            <a:r>
              <a:rPr lang="tr-TR" sz="2400" dirty="0"/>
              <a:t>C) Onunla salı günü buluşacağız.</a:t>
            </a:r>
          </a:p>
          <a:p>
            <a:r>
              <a:rPr lang="tr-TR" sz="2400" dirty="0"/>
              <a:t>D) Programa biz de katılacağız</a:t>
            </a:r>
            <a:r>
              <a:rPr lang="tr-TR" sz="2400" dirty="0" smtClean="0"/>
              <a:t>.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188641"/>
            <a:ext cx="8676456" cy="227754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tr-TR" sz="2400" b="1" dirty="0"/>
              <a:t>İş, oluş, hareket bildiren sözcüklere</a:t>
            </a:r>
            <a:r>
              <a:rPr lang="tr-TR" sz="2400" b="1" i="1" dirty="0"/>
              <a:t> fiil</a:t>
            </a:r>
            <a:r>
              <a:rPr lang="tr-TR" sz="2400" b="1" dirty="0"/>
              <a:t> denir</a:t>
            </a:r>
            <a:r>
              <a:rPr lang="tr-TR" b="1" dirty="0" smtClean="0"/>
              <a:t>.</a:t>
            </a:r>
          </a:p>
          <a:p>
            <a:endParaRPr lang="tr-TR" dirty="0"/>
          </a:p>
          <a:p>
            <a:r>
              <a:rPr lang="tr-TR" u="sng" dirty="0"/>
              <a:t>→</a:t>
            </a:r>
            <a:r>
              <a:rPr lang="tr-TR" sz="2000" u="sng" dirty="0"/>
              <a:t>Bugün sabah erkenden </a:t>
            </a:r>
            <a:r>
              <a:rPr lang="tr-TR" sz="2000" i="1" u="sng" dirty="0"/>
              <a:t>kalktım</a:t>
            </a:r>
            <a:r>
              <a:rPr lang="tr-TR" sz="2000" i="1" u="sng" dirty="0" smtClean="0"/>
              <a:t>.</a:t>
            </a:r>
          </a:p>
          <a:p>
            <a:endParaRPr lang="tr-TR" sz="2000" dirty="0"/>
          </a:p>
          <a:p>
            <a:r>
              <a:rPr lang="tr-TR" sz="2000" u="sng" dirty="0"/>
              <a:t>→Ben de sizinle </a:t>
            </a:r>
            <a:r>
              <a:rPr lang="tr-TR" sz="2000" i="1" u="sng" dirty="0"/>
              <a:t>geleyim</a:t>
            </a:r>
            <a:r>
              <a:rPr lang="tr-TR" sz="2000" i="1" u="sng" dirty="0" smtClean="0"/>
              <a:t>.</a:t>
            </a:r>
          </a:p>
          <a:p>
            <a:endParaRPr lang="tr-TR" sz="2000" i="1" u="sng" dirty="0"/>
          </a:p>
          <a:p>
            <a:endParaRPr lang="tr-TR" sz="2000" i="1" u="sng" dirty="0" smtClean="0"/>
          </a:p>
        </p:txBody>
      </p:sp>
      <p:sp>
        <p:nvSpPr>
          <p:cNvPr id="3" name="2 Dikdörtgen"/>
          <p:cNvSpPr/>
          <p:nvPr/>
        </p:nvSpPr>
        <p:spPr>
          <a:xfrm>
            <a:off x="0" y="2564904"/>
            <a:ext cx="7668344" cy="317009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tr-TR" sz="2400" b="1" dirty="0"/>
              <a:t>Sözcük, mastar eklerinden (-mak/-mek) birini </a:t>
            </a:r>
            <a:r>
              <a:rPr lang="tr-TR" sz="2400" b="1" dirty="0" smtClean="0"/>
              <a:t>aldığında</a:t>
            </a:r>
          </a:p>
          <a:p>
            <a:r>
              <a:rPr lang="tr-TR" sz="2400" b="1" dirty="0" smtClean="0"/>
              <a:t> </a:t>
            </a:r>
            <a:r>
              <a:rPr lang="tr-TR" sz="2400" b="1" dirty="0"/>
              <a:t>anlamlı oluyorsa fiildir; anlamsız oluyorsa isimdir</a:t>
            </a:r>
            <a:r>
              <a:rPr lang="tr-TR" dirty="0" smtClean="0"/>
              <a:t>.</a:t>
            </a:r>
          </a:p>
          <a:p>
            <a:endParaRPr lang="tr-TR" dirty="0"/>
          </a:p>
          <a:p>
            <a:r>
              <a:rPr lang="tr-TR" sz="2000" u="sng" dirty="0"/>
              <a:t>Taşınıyor →Taşın(</a:t>
            </a:r>
            <a:r>
              <a:rPr lang="tr-TR" sz="2000" b="1" i="1" u="sng" dirty="0">
                <a:solidFill>
                  <a:srgbClr val="7030A0"/>
                </a:solidFill>
              </a:rPr>
              <a:t>mak</a:t>
            </a:r>
            <a:r>
              <a:rPr lang="tr-TR" sz="2000" u="sng" dirty="0"/>
              <a:t>), anlamlı olduğu için fiildir</a:t>
            </a:r>
            <a:r>
              <a:rPr lang="tr-TR" sz="2000" u="sng" dirty="0" smtClean="0"/>
              <a:t>.</a:t>
            </a:r>
          </a:p>
          <a:p>
            <a:endParaRPr lang="tr-TR" u="sng" dirty="0"/>
          </a:p>
          <a:p>
            <a:r>
              <a:rPr lang="tr-TR" sz="2000" u="sng" dirty="0"/>
              <a:t>Çocuktur →Çocuk(</a:t>
            </a:r>
            <a:r>
              <a:rPr lang="tr-TR" sz="2000" b="1" i="1" u="sng" dirty="0">
                <a:solidFill>
                  <a:srgbClr val="7030A0"/>
                </a:solidFill>
              </a:rPr>
              <a:t>mak</a:t>
            </a:r>
            <a:r>
              <a:rPr lang="tr-TR" sz="2000" u="sng" dirty="0"/>
              <a:t>), anlamsız olduğu için isimdir</a:t>
            </a:r>
            <a:r>
              <a:rPr lang="tr-TR" sz="2000" u="sng" dirty="0" smtClean="0"/>
              <a:t>.</a:t>
            </a:r>
          </a:p>
          <a:p>
            <a:endParaRPr lang="tr-TR" sz="2000" u="sng" dirty="0"/>
          </a:p>
          <a:p>
            <a:r>
              <a:rPr lang="tr-TR" sz="2000" u="sng" dirty="0"/>
              <a:t>Getirmelisin → Getir(</a:t>
            </a:r>
            <a:r>
              <a:rPr lang="tr-TR" sz="2000" b="1" i="1" u="sng" dirty="0">
                <a:solidFill>
                  <a:srgbClr val="7030A0"/>
                </a:solidFill>
              </a:rPr>
              <a:t>mek</a:t>
            </a:r>
            <a:r>
              <a:rPr lang="tr-TR" sz="2000" u="sng" dirty="0"/>
              <a:t>), anlamlı olduğu için fiildir</a:t>
            </a:r>
            <a:r>
              <a:rPr lang="tr-TR" sz="2000" u="sng" dirty="0" smtClean="0"/>
              <a:t>.</a:t>
            </a:r>
          </a:p>
          <a:p>
            <a:endParaRPr lang="tr-TR" u="sng" dirty="0"/>
          </a:p>
          <a:p>
            <a:r>
              <a:rPr lang="tr-TR" sz="2000" u="sng" dirty="0"/>
              <a:t>Yorulduk → Yorul(</a:t>
            </a:r>
            <a:r>
              <a:rPr lang="tr-TR" sz="2000" b="1" i="1" u="sng" dirty="0">
                <a:solidFill>
                  <a:srgbClr val="7030A0"/>
                </a:solidFill>
              </a:rPr>
              <a:t>mak</a:t>
            </a:r>
            <a:r>
              <a:rPr lang="tr-TR" sz="2000" u="sng" dirty="0"/>
              <a:t>), anlamlı olduğu için fiildir.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899592" y="908720"/>
            <a:ext cx="74168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Aşağıdaki cümlelerin hangisinde çekimli fiil cümleye zaman anlamı katmamıştır</a:t>
            </a:r>
            <a:r>
              <a:rPr lang="tr-TR" sz="2400" b="1" dirty="0" smtClean="0"/>
              <a:t>?</a:t>
            </a:r>
          </a:p>
          <a:p>
            <a:endParaRPr lang="tr-TR" sz="2400" dirty="0"/>
          </a:p>
          <a:p>
            <a:r>
              <a:rPr lang="tr-TR" sz="2400" dirty="0"/>
              <a:t>A) Bu şarkı beni çok hüzünlendiriyor.</a:t>
            </a:r>
          </a:p>
          <a:p>
            <a:r>
              <a:rPr lang="tr-TR" sz="2400" dirty="0"/>
              <a:t>B) Çocuğu öğleden sonra parka götür.</a:t>
            </a:r>
          </a:p>
          <a:p>
            <a:r>
              <a:rPr lang="tr-TR" sz="2400" dirty="0"/>
              <a:t>C) Böyle zamanlarda kimseyi yanında istemez.</a:t>
            </a:r>
          </a:p>
          <a:p>
            <a:r>
              <a:rPr lang="tr-TR" sz="2400" dirty="0"/>
              <a:t>D) Ödevlerimi yapmaya birazdan başlarım.</a:t>
            </a:r>
          </a:p>
          <a:p>
            <a:r>
              <a:rPr lang="tr-TR" sz="2400" dirty="0"/>
              <a:t/>
            </a:r>
            <a:br>
              <a:rPr lang="tr-TR" sz="2400" dirty="0"/>
            </a:br>
            <a:endParaRPr lang="tr-TR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187624" y="1340768"/>
            <a:ext cx="65527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Ver-"</a:t>
            </a:r>
            <a:r>
              <a:rPr lang="tr-TR" sz="2400" b="1" dirty="0"/>
              <a:t> fiilinin emir kipi 2. tekil şahsa göre çekimlenmiş hali aşağıdakilerden hangisidir</a:t>
            </a:r>
            <a:r>
              <a:rPr lang="tr-TR" sz="2400" b="1" dirty="0" smtClean="0"/>
              <a:t>?</a:t>
            </a:r>
          </a:p>
          <a:p>
            <a:endParaRPr lang="tr-TR" sz="2400" dirty="0"/>
          </a:p>
          <a:p>
            <a:r>
              <a:rPr lang="tr-TR" sz="2400" dirty="0"/>
              <a:t>A) Versinler</a:t>
            </a:r>
          </a:p>
          <a:p>
            <a:r>
              <a:rPr lang="tr-TR" sz="2400" dirty="0"/>
              <a:t>B) Versen</a:t>
            </a:r>
          </a:p>
          <a:p>
            <a:r>
              <a:rPr lang="tr-TR" sz="2400" dirty="0"/>
              <a:t>C) Versin</a:t>
            </a:r>
          </a:p>
          <a:p>
            <a:r>
              <a:rPr lang="tr-TR" sz="2400" dirty="0"/>
              <a:t>D) Ver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79512" y="260648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CEVAP ANAHTARI </a:t>
            </a:r>
          </a:p>
          <a:p>
            <a:r>
              <a:rPr lang="tr-TR" dirty="0" smtClean="0"/>
              <a:t>1-A</a:t>
            </a:r>
          </a:p>
          <a:p>
            <a:r>
              <a:rPr lang="tr-TR" dirty="0" smtClean="0"/>
              <a:t>2-B</a:t>
            </a:r>
          </a:p>
          <a:p>
            <a:r>
              <a:rPr lang="tr-TR" dirty="0" smtClean="0"/>
              <a:t>3-D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74168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Fiillerden sonra kullanılan kısa çizgi -mak/-mek anlamında kullanılır</a:t>
            </a:r>
            <a:r>
              <a:rPr lang="tr-TR" sz="2400" b="1" dirty="0" smtClean="0"/>
              <a:t>.</a:t>
            </a:r>
          </a:p>
          <a:p>
            <a:endParaRPr lang="tr-TR" sz="2400" dirty="0"/>
          </a:p>
          <a:p>
            <a:r>
              <a:rPr lang="tr-TR" sz="2000" u="sng" dirty="0"/>
              <a:t>→Söyle- diye yazılır, </a:t>
            </a:r>
            <a:r>
              <a:rPr lang="tr-TR" sz="2000" i="1" u="sng" dirty="0"/>
              <a:t>söylemek</a:t>
            </a:r>
            <a:r>
              <a:rPr lang="tr-TR" sz="2000" u="sng" dirty="0"/>
              <a:t> diye okunur</a:t>
            </a:r>
            <a:r>
              <a:rPr lang="tr-TR" sz="2400" u="sng" dirty="0"/>
              <a:t>.</a:t>
            </a:r>
          </a:p>
        </p:txBody>
      </p:sp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51520" y="2132853"/>
          <a:ext cx="8424936" cy="3168354"/>
        </p:xfrm>
        <a:graphic>
          <a:graphicData uri="http://schemas.openxmlformats.org/drawingml/2006/table">
            <a:tbl>
              <a:tblPr/>
              <a:tblGrid>
                <a:gridCol w="4212468"/>
                <a:gridCol w="4212468"/>
              </a:tblGrid>
              <a:tr h="528059">
                <a:tc>
                  <a:txBody>
                    <a:bodyPr/>
                    <a:lstStyle/>
                    <a:p>
                      <a:pPr fontAlgn="t"/>
                      <a:r>
                        <a:rPr lang="tr-TR" sz="1700" b="1">
                          <a:solidFill>
                            <a:srgbClr val="26C306"/>
                          </a:solidFill>
                        </a:rPr>
                        <a:t>Fiil (Eylem)</a:t>
                      </a:r>
                      <a:endParaRPr lang="tr-TR" sz="1700"/>
                    </a:p>
                  </a:txBody>
                  <a:tcPr marL="45493" marR="45493" marT="72788" marB="72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 b="1">
                          <a:solidFill>
                            <a:srgbClr val="26C306"/>
                          </a:solidFill>
                        </a:rPr>
                        <a:t>Fiilin (Eylemin) Mastarı</a:t>
                      </a:r>
                      <a:endParaRPr lang="tr-TR" sz="1700"/>
                    </a:p>
                  </a:txBody>
                  <a:tcPr marL="45493" marR="45493" marT="72788" marB="72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528059"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yazıştık</a:t>
                      </a:r>
                    </a:p>
                  </a:txBody>
                  <a:tcPr marL="45493" marR="45493" marT="72788" marB="72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yazışmak</a:t>
                      </a:r>
                    </a:p>
                  </a:txBody>
                  <a:tcPr marL="45493" marR="45493" marT="72788" marB="72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8059"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incelettirildi</a:t>
                      </a:r>
                    </a:p>
                  </a:txBody>
                  <a:tcPr marL="45493" marR="45493" marT="72788" marB="72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incelettirilmek</a:t>
                      </a:r>
                    </a:p>
                  </a:txBody>
                  <a:tcPr marL="45493" marR="45493" marT="72788" marB="72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8059"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geldiler</a:t>
                      </a:r>
                    </a:p>
                  </a:txBody>
                  <a:tcPr marL="45493" marR="45493" marT="72788" marB="72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gelmek</a:t>
                      </a:r>
                    </a:p>
                  </a:txBody>
                  <a:tcPr marL="45493" marR="45493" marT="72788" marB="72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8059"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boyutlandırdık</a:t>
                      </a:r>
                    </a:p>
                  </a:txBody>
                  <a:tcPr marL="45493" marR="45493" marT="72788" marB="72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boyutlandırmak</a:t>
                      </a:r>
                    </a:p>
                  </a:txBody>
                  <a:tcPr marL="45493" marR="45493" marT="72788" marB="72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8059">
                <a:tc>
                  <a:txBody>
                    <a:bodyPr/>
                    <a:lstStyle/>
                    <a:p>
                      <a:pPr fontAlgn="t"/>
                      <a:r>
                        <a:rPr lang="tr-TR" sz="1700"/>
                        <a:t>doyduk</a:t>
                      </a:r>
                    </a:p>
                  </a:txBody>
                  <a:tcPr marL="45493" marR="45493" marT="72788" marB="72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1700" dirty="0"/>
                        <a:t>doymak</a:t>
                      </a:r>
                    </a:p>
                  </a:txBody>
                  <a:tcPr marL="45493" marR="45493" marT="72788" marB="72788"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88872" rIns="91440" bIns="23170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Fiillerin kök ve gövdelerine </a:t>
            </a:r>
            <a:r>
              <a:rPr kumimoji="0" lang="tr-TR" sz="1100" b="0" i="1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Open Sans"/>
                <a:cs typeface="Arial" pitchFamily="34" charset="0"/>
              </a:rPr>
              <a:t>-mak/-mek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 eklerini getirdiğimizde fiilin mastarını bulmuş oluruz.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79512" y="5445224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Fiillerin kök ve gövdelerine </a:t>
            </a:r>
            <a:r>
              <a:rPr kumimoji="0" lang="tr-TR" sz="24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Open Sans"/>
                <a:cs typeface="Arial" pitchFamily="34" charset="0"/>
              </a:rPr>
              <a:t>-mak/-mek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 eklerini getirdiğimizde fiilin mastarını bulmuş oluruz.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188640"/>
            <a:ext cx="9144000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Fiillerin kök ve mastarı birbirine karıştırılmamalıdır. Fiilin mastarı, sözcükten çekim ekleri (kip ve şahıs ekleri) atıldıktan sonra geriye kalan kısmıdır</a:t>
            </a:r>
            <a:r>
              <a:rPr lang="tr-TR" dirty="0" smtClean="0"/>
              <a:t>.</a:t>
            </a:r>
          </a:p>
          <a:p>
            <a:endParaRPr lang="tr-TR" dirty="0"/>
          </a:p>
          <a:p>
            <a:r>
              <a:rPr lang="tr-TR" sz="2000" u="sng" dirty="0"/>
              <a:t>→Çarpıştırdık</a:t>
            </a:r>
          </a:p>
          <a:p>
            <a:r>
              <a:rPr lang="tr-TR" sz="2000" u="sng" dirty="0"/>
              <a:t>Kökü: </a:t>
            </a:r>
            <a:r>
              <a:rPr lang="tr-TR" sz="2000" i="1" u="sng" dirty="0"/>
              <a:t>Çarp-</a:t>
            </a:r>
            <a:r>
              <a:rPr lang="tr-TR" sz="2000" u="sng" dirty="0"/>
              <a:t> ya da </a:t>
            </a:r>
            <a:r>
              <a:rPr lang="tr-TR" sz="2000" i="1" u="sng" dirty="0"/>
              <a:t>çarp(</a:t>
            </a:r>
            <a:r>
              <a:rPr lang="tr-TR" sz="2000" b="1" i="1" u="sng" dirty="0"/>
              <a:t>mak</a:t>
            </a:r>
            <a:r>
              <a:rPr lang="tr-TR" sz="2000" i="1" u="sng" dirty="0"/>
              <a:t>)</a:t>
            </a:r>
            <a:r>
              <a:rPr lang="tr-TR" sz="2000" u="sng" dirty="0"/>
              <a:t> Mastarı: </a:t>
            </a:r>
            <a:r>
              <a:rPr lang="tr-TR" sz="2000" i="1" u="sng" dirty="0"/>
              <a:t>Çarpıştırmak</a:t>
            </a:r>
            <a:endParaRPr lang="tr-TR" sz="2000" u="sng" dirty="0"/>
          </a:p>
          <a:p>
            <a:r>
              <a:rPr lang="tr-TR" sz="2000" u="sng" dirty="0"/>
              <a:t>→Yıkattırıldı</a:t>
            </a:r>
          </a:p>
          <a:p>
            <a:r>
              <a:rPr lang="tr-TR" sz="2000" u="sng" dirty="0"/>
              <a:t>Kökü: </a:t>
            </a:r>
            <a:r>
              <a:rPr lang="tr-TR" sz="2000" i="1" u="sng" dirty="0"/>
              <a:t>Yıka-</a:t>
            </a:r>
            <a:r>
              <a:rPr lang="tr-TR" sz="2000" u="sng" dirty="0"/>
              <a:t> ya da </a:t>
            </a:r>
            <a:r>
              <a:rPr lang="tr-TR" sz="2000" i="1" u="sng" dirty="0"/>
              <a:t>yıka(</a:t>
            </a:r>
            <a:r>
              <a:rPr lang="tr-TR" sz="2000" b="1" i="1" u="sng" dirty="0"/>
              <a:t>mak</a:t>
            </a:r>
            <a:r>
              <a:rPr lang="tr-TR" sz="2000" i="1" u="sng" dirty="0"/>
              <a:t>)</a:t>
            </a:r>
            <a:r>
              <a:rPr lang="tr-TR" sz="2000" u="sng" dirty="0"/>
              <a:t> Mastarı: </a:t>
            </a:r>
            <a:r>
              <a:rPr lang="tr-TR" sz="2000" i="1" u="sng" dirty="0"/>
              <a:t>Yıkattırılmak</a:t>
            </a:r>
            <a:endParaRPr lang="tr-TR" sz="2000" u="sng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4592638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179331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Open Sans"/>
                <a:cs typeface="Arial" pitchFamily="34" charset="0"/>
              </a:rPr>
              <a:t>kü: </a:t>
            </a:r>
            <a:r>
              <a:rPr kumimoji="0" lang="tr-TR" sz="1100" b="0" i="1" u="none" strike="noStrike" cap="none" normalizeH="0" baseline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Yıka-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 ya da </a:t>
            </a:r>
            <a:r>
              <a:rPr kumimoji="0" lang="tr-TR" sz="1100" b="0" i="1" u="none" strike="noStrike" cap="none" normalizeH="0" baseline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yıka(mak)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 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Open Sans"/>
                <a:cs typeface="Arial" pitchFamily="34" charset="0"/>
              </a:rPr>
              <a:t>Mastarı: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 </a:t>
            </a:r>
            <a:r>
              <a:rPr kumimoji="0" lang="tr-TR" sz="1100" b="0" i="1" u="none" strike="noStrike" cap="none" normalizeH="0" baseline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Yıkattırılmak</a:t>
            </a:r>
            <a:endParaRPr kumimoji="0" lang="tr-TR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rgbClr val="222222"/>
                </a:solidFill>
                <a:effectLst/>
                <a:latin typeface="Open Sans"/>
                <a:cs typeface="Arial" pitchFamily="34" charset="0"/>
              </a:rPr>
              <a:t>  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rgbClr val="1E73BE"/>
              </a:solidFill>
              <a:effectLst/>
              <a:latin typeface="Open Sans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Open Sans"/>
                <a:cs typeface="Arial" pitchFamily="34" charset="0"/>
              </a:rPr>
              <a:t>FİİL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rgbClr val="1E73BE"/>
              </a:solidFill>
              <a:effectLst/>
              <a:latin typeface="Open Sans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2700" b="0" i="0" u="none" strike="noStrike" cap="none" normalizeH="0" baseline="0" smtClean="0">
              <a:ln>
                <a:noFill/>
              </a:ln>
              <a:solidFill>
                <a:srgbClr val="222222"/>
              </a:solidFill>
              <a:effectLst/>
              <a:latin typeface="Open Sans"/>
              <a:cs typeface="Arial" pitchFamily="34" charset="0"/>
            </a:endParaRPr>
          </a:p>
        </p:txBody>
      </p:sp>
      <p:pic>
        <p:nvPicPr>
          <p:cNvPr id="17410" name="Picture 2" descr="https://www.turkcedersi.net/wp-content/uploads/2019/11/7-sinif-fiiller-eylemler-fiillerin-anlam-ozellikleri-kavram-haritas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575" y="1340768"/>
            <a:ext cx="8970425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187624" y="188640"/>
            <a:ext cx="65527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/>
              <a:t>                    </a:t>
            </a:r>
            <a:r>
              <a:rPr lang="tr-TR" sz="2400" b="1" dirty="0" smtClean="0">
                <a:solidFill>
                  <a:srgbClr val="FF0000"/>
                </a:solidFill>
              </a:rPr>
              <a:t>FİİLLERİN </a:t>
            </a:r>
            <a:r>
              <a:rPr lang="tr-TR" sz="2400" b="1" dirty="0">
                <a:solidFill>
                  <a:srgbClr val="FF0000"/>
                </a:solidFill>
              </a:rPr>
              <a:t>ANLAM ÖZELLİKLERİ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620688"/>
            <a:ext cx="8748464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tr-TR" sz="2400" b="1" dirty="0" smtClean="0">
                <a:solidFill>
                  <a:srgbClr val="FF0000"/>
                </a:solidFill>
              </a:rPr>
              <a:t>İş </a:t>
            </a:r>
            <a:r>
              <a:rPr lang="tr-TR" sz="2400" b="1" dirty="0">
                <a:solidFill>
                  <a:srgbClr val="FF0000"/>
                </a:solidFill>
              </a:rPr>
              <a:t>(Kılış) </a:t>
            </a:r>
            <a:r>
              <a:rPr lang="tr-TR" sz="2400" b="1" dirty="0" smtClean="0">
                <a:solidFill>
                  <a:srgbClr val="FF0000"/>
                </a:solidFill>
              </a:rPr>
              <a:t>Fiilleri</a:t>
            </a:r>
          </a:p>
          <a:p>
            <a:pPr>
              <a:buFont typeface="Arial" pitchFamily="34" charset="0"/>
              <a:buChar char="•"/>
            </a:pPr>
            <a:r>
              <a:rPr lang="tr-TR" i="1" u="sng" dirty="0" smtClean="0"/>
              <a:t>İş/kılış </a:t>
            </a:r>
            <a:r>
              <a:rPr lang="tr-TR" i="1" u="sng" dirty="0"/>
              <a:t>fiilleri; bir işi, hareketi anlatan fiillerdir</a:t>
            </a:r>
            <a:r>
              <a:rPr lang="tr-TR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u="sng" dirty="0"/>
          </a:p>
          <a:p>
            <a:pPr>
              <a:buFont typeface="Arial" pitchFamily="34" charset="0"/>
              <a:buChar char="•"/>
            </a:pPr>
            <a:r>
              <a:rPr lang="tr-TR" i="1" u="sng" dirty="0"/>
              <a:t>İşi yapan bir özne vardır ve bu işten etkilenen bir varlık (nesne) bulunur</a:t>
            </a:r>
            <a:r>
              <a:rPr lang="tr-TR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i="1" u="sng" dirty="0"/>
          </a:p>
          <a:p>
            <a:pPr>
              <a:buFont typeface="Arial" pitchFamily="34" charset="0"/>
              <a:buChar char="•"/>
            </a:pPr>
            <a:r>
              <a:rPr lang="tr-TR" i="1" u="sng" dirty="0"/>
              <a:t>İş/kılış fiillerinin başına “onu” sözcüğünü getirdiğimizde anlamlı olur</a:t>
            </a:r>
            <a:r>
              <a:rPr lang="tr-TR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i="1" u="sng" dirty="0"/>
          </a:p>
          <a:p>
            <a:pPr>
              <a:buFont typeface="Arial" pitchFamily="34" charset="0"/>
              <a:buChar char="•"/>
            </a:pPr>
            <a:r>
              <a:rPr lang="tr-TR" i="1" u="sng" dirty="0"/>
              <a:t>İş/kılış fiilleri; “Neyi?”, “kimi?” sorularına cevap verirler</a:t>
            </a:r>
            <a:r>
              <a:rPr lang="tr-TR" i="1" u="sng" dirty="0" smtClean="0"/>
              <a:t>.</a:t>
            </a:r>
          </a:p>
          <a:p>
            <a:endParaRPr lang="tr-TR" dirty="0"/>
          </a:p>
          <a:p>
            <a:r>
              <a:rPr lang="tr-TR" dirty="0"/>
              <a:t>→“Sincap fındık yedi.” cümlesini inceleyelim</a:t>
            </a:r>
            <a:r>
              <a:rPr lang="tr-TR" dirty="0" smtClean="0"/>
              <a:t>:</a:t>
            </a:r>
          </a:p>
          <a:p>
            <a:endParaRPr lang="tr-TR" sz="2000" dirty="0"/>
          </a:p>
          <a:p>
            <a:r>
              <a:rPr lang="tr-TR" sz="2000" b="1" dirty="0"/>
              <a:t>“</a:t>
            </a:r>
            <a:r>
              <a:rPr lang="tr-TR" b="1" dirty="0"/>
              <a:t>Ye-” eylemi bir işi, hareketi anlatıyor</a:t>
            </a:r>
            <a:r>
              <a:rPr lang="tr-TR" b="1" dirty="0" smtClean="0"/>
              <a:t>.</a:t>
            </a:r>
          </a:p>
          <a:p>
            <a:endParaRPr lang="tr-TR" b="1" dirty="0"/>
          </a:p>
          <a:p>
            <a:r>
              <a:rPr lang="tr-TR" b="1" dirty="0"/>
              <a:t>Yeme eylemini yapan, sincap; sincabın yaptığı işten etkilenen varlık, fındık.</a:t>
            </a:r>
          </a:p>
          <a:p>
            <a:r>
              <a:rPr lang="tr-TR" b="1" dirty="0"/>
              <a:t>“Onu yedi.” dediğimizde anlamlı oluyor</a:t>
            </a:r>
            <a:r>
              <a:rPr lang="tr-TR" b="1" dirty="0" smtClean="0"/>
              <a:t>.</a:t>
            </a:r>
          </a:p>
          <a:p>
            <a:endParaRPr lang="tr-TR" b="1" dirty="0"/>
          </a:p>
          <a:p>
            <a:r>
              <a:rPr lang="tr-TR" b="1" dirty="0"/>
              <a:t>“Sincap </a:t>
            </a:r>
            <a:r>
              <a:rPr lang="tr-TR" b="1" i="1" dirty="0"/>
              <a:t>neyi/kimi</a:t>
            </a:r>
            <a:r>
              <a:rPr lang="tr-TR" b="1" dirty="0"/>
              <a:t> yedi?” şeklinde soru sorabiliyoruz.</a:t>
            </a:r>
          </a:p>
          <a:p>
            <a:r>
              <a:rPr lang="tr-TR" b="1" dirty="0"/>
              <a:t>→iç(mek), getir(mek), anlat(mak), kaldır(mak), topla(mak), karıştır(mak)…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539552" y="197346"/>
            <a:ext cx="7560840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2. Oluş Fiilleri</a:t>
            </a:r>
            <a:endParaRPr lang="tr-TR" sz="2400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i="1" u="sng" dirty="0"/>
              <a:t>Oluş fiilleri, varlıkta kendiliğinden oluşan değişikliği anlatan fiillerdir</a:t>
            </a:r>
            <a:r>
              <a:rPr lang="tr-TR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i="1" u="sng" dirty="0"/>
          </a:p>
          <a:p>
            <a:pPr>
              <a:buFont typeface="Arial" pitchFamily="34" charset="0"/>
              <a:buChar char="•"/>
            </a:pPr>
            <a:r>
              <a:rPr lang="tr-TR" i="1" u="sng" dirty="0"/>
              <a:t>Eylemin gerçekleşmesi için belli bir süre gerekir çünkü zamanla ortaya çıkan durumu anlatırlar</a:t>
            </a:r>
            <a:r>
              <a:rPr lang="tr-TR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i="1" u="sng" dirty="0"/>
          </a:p>
          <a:p>
            <a:pPr>
              <a:buFont typeface="Arial" pitchFamily="34" charset="0"/>
              <a:buChar char="•"/>
            </a:pPr>
            <a:r>
              <a:rPr lang="tr-TR" i="1" u="sng" dirty="0"/>
              <a:t>Oluş fiillerinde işten etkilenen bir varlık (nesne) bulunmaz</a:t>
            </a:r>
            <a:r>
              <a:rPr lang="tr-TR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i="1" u="sng" dirty="0"/>
          </a:p>
          <a:p>
            <a:pPr>
              <a:buFont typeface="Arial" pitchFamily="34" charset="0"/>
              <a:buChar char="•"/>
            </a:pPr>
            <a:r>
              <a:rPr lang="tr-TR" i="1" u="sng" dirty="0"/>
              <a:t>Oluş fiillerinin başına “onu” sözcüğünü getirdiğimizde anlamsız olur</a:t>
            </a:r>
            <a:r>
              <a:rPr lang="tr-TR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i="1" u="sng" dirty="0"/>
          </a:p>
          <a:p>
            <a:pPr>
              <a:buFont typeface="Arial" pitchFamily="34" charset="0"/>
              <a:buChar char="•"/>
            </a:pPr>
            <a:r>
              <a:rPr lang="tr-TR" i="1" u="sng" dirty="0"/>
              <a:t>Oluş fiilleri; “Neyi?”, “kimi?” sorularına cevap vermezler</a:t>
            </a:r>
            <a:r>
              <a:rPr lang="tr-TR" i="1" u="sng" dirty="0" smtClean="0"/>
              <a:t>.</a:t>
            </a:r>
          </a:p>
          <a:p>
            <a:endParaRPr lang="tr-TR" dirty="0"/>
          </a:p>
          <a:p>
            <a:r>
              <a:rPr lang="tr-TR" dirty="0"/>
              <a:t>→“</a:t>
            </a:r>
            <a:r>
              <a:rPr lang="tr-TR" i="1" dirty="0"/>
              <a:t>Ayşe teyze çok yaşlanmış.</a:t>
            </a:r>
            <a:r>
              <a:rPr lang="tr-TR" dirty="0"/>
              <a:t>” cümlesini inceleyelim</a:t>
            </a:r>
            <a:r>
              <a:rPr lang="tr-TR" dirty="0" smtClean="0"/>
              <a:t>:</a:t>
            </a:r>
          </a:p>
          <a:p>
            <a:endParaRPr lang="tr-TR" dirty="0"/>
          </a:p>
          <a:p>
            <a:r>
              <a:rPr lang="tr-TR" dirty="0"/>
              <a:t>“</a:t>
            </a:r>
            <a:r>
              <a:rPr lang="tr-TR" b="1" dirty="0"/>
              <a:t>Yaşlan-” kişinin elinde olmayan bir eylemdir ve kendiliğinden oluşan değişikliği anlatır</a:t>
            </a:r>
            <a:r>
              <a:rPr lang="tr-TR" b="1" dirty="0" smtClean="0"/>
              <a:t>.</a:t>
            </a:r>
          </a:p>
          <a:p>
            <a:endParaRPr lang="tr-TR" b="1" dirty="0"/>
          </a:p>
          <a:p>
            <a:r>
              <a:rPr lang="tr-TR" b="1" dirty="0"/>
              <a:t>Yaşlanmak için belirli bir süre gereklidir.</a:t>
            </a:r>
          </a:p>
          <a:p>
            <a:r>
              <a:rPr lang="tr-TR" b="1" dirty="0"/>
              <a:t>“Onu yaşlandı.” dediğimizde anlamsız oluyor.</a:t>
            </a:r>
          </a:p>
          <a:p>
            <a:r>
              <a:rPr lang="tr-TR" b="1" dirty="0"/>
              <a:t>“Ayşe teyze </a:t>
            </a:r>
            <a:r>
              <a:rPr lang="tr-TR" b="1" i="1" dirty="0"/>
              <a:t>neyi/kimi</a:t>
            </a:r>
            <a:r>
              <a:rPr lang="tr-TR" b="1" dirty="0"/>
              <a:t> yaşlanmış?” şeklinde soru soramıyoruz</a:t>
            </a:r>
            <a:r>
              <a:rPr lang="tr-TR" b="1" dirty="0" smtClean="0"/>
              <a:t>.</a:t>
            </a:r>
          </a:p>
          <a:p>
            <a:endParaRPr lang="tr-TR" dirty="0"/>
          </a:p>
          <a:p>
            <a:r>
              <a:rPr lang="tr-TR" dirty="0"/>
              <a:t>→ şişmanla(mak), doğ(mak), çürü(mek), büyü(mek), hastalan(mak), bayatla(mak)…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60648"/>
            <a:ext cx="867645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3. Durum Fiilleri</a:t>
            </a:r>
            <a:endParaRPr lang="tr-TR" sz="2400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i="1" u="sng" dirty="0"/>
              <a:t>Öznenin içinde bulunduğu durumu anlatan fiillerdir</a:t>
            </a:r>
            <a:r>
              <a:rPr lang="tr-TR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i="1" u="sng" dirty="0"/>
          </a:p>
          <a:p>
            <a:pPr>
              <a:buFont typeface="Arial" pitchFamily="34" charset="0"/>
              <a:buChar char="•"/>
            </a:pPr>
            <a:r>
              <a:rPr lang="tr-TR" i="1" u="sng" dirty="0"/>
              <a:t>İşi başlatmak ve bitirmek işi yapan kişinin (öznenin) elindedir</a:t>
            </a:r>
            <a:r>
              <a:rPr lang="tr-TR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i="1" u="sng" dirty="0"/>
          </a:p>
          <a:p>
            <a:pPr>
              <a:buFont typeface="Arial" pitchFamily="34" charset="0"/>
              <a:buChar char="•"/>
            </a:pPr>
            <a:r>
              <a:rPr lang="tr-TR" i="1" u="sng" dirty="0"/>
              <a:t>İşi yapan bir kişi (özne) vardır ancak bu işten etkilenen bir varlık (nesne) yoktur</a:t>
            </a:r>
            <a:r>
              <a:rPr lang="tr-TR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i="1" u="sng" dirty="0"/>
          </a:p>
          <a:p>
            <a:pPr>
              <a:buFont typeface="Arial" pitchFamily="34" charset="0"/>
              <a:buChar char="•"/>
            </a:pPr>
            <a:r>
              <a:rPr lang="tr-TR" i="1" u="sng" dirty="0"/>
              <a:t>Durum fiillerinin başına “onu” sözcüğünü getirdiğimizde anlamsız olur</a:t>
            </a:r>
            <a:r>
              <a:rPr lang="tr-TR" i="1" u="sng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tr-TR" i="1" u="sng" dirty="0"/>
          </a:p>
          <a:p>
            <a:pPr>
              <a:buFont typeface="Arial" pitchFamily="34" charset="0"/>
              <a:buChar char="•"/>
            </a:pPr>
            <a:r>
              <a:rPr lang="tr-TR" i="1" u="sng" dirty="0"/>
              <a:t>Durum fiilleri; “Neyi?”, “kimi?” sorularına cevap vermezler</a:t>
            </a:r>
            <a:r>
              <a:rPr lang="tr-TR" i="1" u="sng" dirty="0" smtClean="0"/>
              <a:t>.</a:t>
            </a:r>
          </a:p>
          <a:p>
            <a:endParaRPr lang="tr-TR" dirty="0"/>
          </a:p>
          <a:p>
            <a:r>
              <a:rPr lang="tr-TR" b="1" dirty="0"/>
              <a:t>“</a:t>
            </a:r>
            <a:r>
              <a:rPr lang="tr-TR" b="1" i="1" dirty="0"/>
              <a:t>Betül beni görünce güldü.</a:t>
            </a:r>
            <a:r>
              <a:rPr lang="tr-TR" b="1" dirty="0"/>
              <a:t>” cümlesini inceleyelim:</a:t>
            </a:r>
          </a:p>
          <a:p>
            <a:r>
              <a:rPr lang="tr-TR" b="1" dirty="0"/>
              <a:t>“Gül-” eylemini başlatmak ve bitirmek elimizdedir.</a:t>
            </a:r>
          </a:p>
          <a:p>
            <a:r>
              <a:rPr lang="tr-TR" b="1" dirty="0"/>
              <a:t>“Onu güldü.” dediğimizde anlamsız oluyor.</a:t>
            </a:r>
          </a:p>
          <a:p>
            <a:r>
              <a:rPr lang="tr-TR" b="1" dirty="0"/>
              <a:t>“Betül </a:t>
            </a:r>
            <a:r>
              <a:rPr lang="tr-TR" b="1" i="1" dirty="0"/>
              <a:t>neyi/kimi</a:t>
            </a:r>
            <a:r>
              <a:rPr lang="tr-TR" b="1" dirty="0"/>
              <a:t> güldü?” şeklinde soru soramıyoruz</a:t>
            </a:r>
            <a:r>
              <a:rPr lang="tr-TR" b="1" dirty="0" smtClean="0"/>
              <a:t>.</a:t>
            </a:r>
          </a:p>
          <a:p>
            <a:endParaRPr lang="tr-TR" dirty="0"/>
          </a:p>
          <a:p>
            <a:r>
              <a:rPr lang="tr-TR" dirty="0"/>
              <a:t>→Durum Fillerine Örnekler: Uyu(mak),otur(mak), sus(mak), ağla(mak), dur(mak), uzan(mak), çık(mak)…</a:t>
            </a:r>
          </a:p>
        </p:txBody>
      </p:sp>
      <p:sp>
        <p:nvSpPr>
          <p:cNvPr id="3" name="2 Dikdörtgen"/>
          <p:cNvSpPr/>
          <p:nvPr/>
        </p:nvSpPr>
        <p:spPr>
          <a:xfrm>
            <a:off x="179512" y="5589240"/>
            <a:ext cx="79928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UYARI: Kimi </a:t>
            </a:r>
            <a:r>
              <a:rPr lang="tr-TR" sz="2000" dirty="0">
                <a:solidFill>
                  <a:srgbClr val="FF0000"/>
                </a:solidFill>
              </a:rPr>
              <a:t>eylemlerin kılış, durum ya da oluş anlamı taşıması eylemlerin cümlede kullanılışlarına (anlamlarına) bağlıdır.Çocuk kapıyı açtı. (İş/Kılış)</a:t>
            </a:r>
          </a:p>
          <a:p>
            <a:r>
              <a:rPr lang="tr-TR" sz="2000" dirty="0">
                <a:solidFill>
                  <a:srgbClr val="FF0000"/>
                </a:solidFill>
              </a:rPr>
              <a:t>Bütün çiçekler açtı. (Oluş</a:t>
            </a:r>
            <a:r>
              <a:rPr lang="tr-TR" sz="2000" dirty="0"/>
              <a:t>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www.turkcedersi.net/wp-content/uploads/2019/11/7-sinif-fiiller-eylemler-fiil-kipleri-kavram-haritas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8136904" cy="5904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1064</Words>
  <PresentationFormat>Ekran Gösterisi (4:3)</PresentationFormat>
  <Paragraphs>343</Paragraphs>
  <Slides>22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TÜRKÇE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2020-12-23T10:44:50Z</dcterms:created>
  <dcterms:modified xsi:type="dcterms:W3CDTF">2020-12-24T07:04:14Z</dcterms:modified>
  <cp:category>https://www.sorubak.com</cp:category>
</cp:coreProperties>
</file>