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28" r:id="rId4"/>
    <p:sldId id="258" r:id="rId5"/>
    <p:sldId id="260" r:id="rId6"/>
    <p:sldId id="307" r:id="rId7"/>
    <p:sldId id="330" r:id="rId8"/>
    <p:sldId id="329" r:id="rId9"/>
    <p:sldId id="331" r:id="rId10"/>
    <p:sldId id="332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33" r:id="rId30"/>
    <p:sldId id="288" r:id="rId3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Özgür Kaya" initials="ÖK" lastIdx="1" clrIdx="0">
    <p:extLst>
      <p:ext uri="{19B8F6BF-5375-455C-9EA6-DF929625EA0E}">
        <p15:presenceInfo xmlns:p15="http://schemas.microsoft.com/office/powerpoint/2012/main" userId="3577801a634a02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38ADAE-BD7E-45DE-8D74-DC6F3A5A4672}" type="doc">
      <dgm:prSet loTypeId="urn:microsoft.com/office/officeart/2005/8/layout/default#1" loCatId="list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4B98F78B-1D11-410F-9B62-EF2623CE4548}">
      <dgm:prSet phldrT="[Metin]"/>
      <dgm:spPr/>
      <dgm:t>
        <a:bodyPr/>
        <a:lstStyle/>
        <a:p>
          <a:r>
            <a:rPr lang="tr-TR" b="1" dirty="0"/>
            <a:t>Gereksiz Sözcük Kullanılması</a:t>
          </a:r>
        </a:p>
      </dgm:t>
    </dgm:pt>
    <dgm:pt modelId="{9554C556-C386-4E16-BBF4-4159E644D3FE}" type="parTrans" cxnId="{295EA0E4-B24C-4D57-8507-CA4BBDBDCD68}">
      <dgm:prSet/>
      <dgm:spPr/>
      <dgm:t>
        <a:bodyPr/>
        <a:lstStyle/>
        <a:p>
          <a:endParaRPr lang="tr-TR"/>
        </a:p>
      </dgm:t>
    </dgm:pt>
    <dgm:pt modelId="{9F969166-1CA9-4A7C-9749-9FCF123DBBCE}" type="sibTrans" cxnId="{295EA0E4-B24C-4D57-8507-CA4BBDBDCD68}">
      <dgm:prSet/>
      <dgm:spPr/>
      <dgm:t>
        <a:bodyPr/>
        <a:lstStyle/>
        <a:p>
          <a:endParaRPr lang="tr-TR"/>
        </a:p>
      </dgm:t>
    </dgm:pt>
    <dgm:pt modelId="{DE1459D1-86F3-47E4-BBDE-EEDDF11BAA3B}">
      <dgm:prSet phldrT="[Metin]"/>
      <dgm:spPr/>
      <dgm:t>
        <a:bodyPr/>
        <a:lstStyle/>
        <a:p>
          <a:r>
            <a:rPr lang="tr-TR" b="1"/>
            <a:t>Anlamca Çelişen Sözcüklerin Bir Arada Kullanılması</a:t>
          </a:r>
          <a:endParaRPr lang="tr-TR" b="1" dirty="0"/>
        </a:p>
      </dgm:t>
    </dgm:pt>
    <dgm:pt modelId="{970F7C35-C379-49D1-9789-D7778AA746A8}" type="parTrans" cxnId="{28A05BD1-A731-4558-8993-AE8B501D39F7}">
      <dgm:prSet/>
      <dgm:spPr/>
      <dgm:t>
        <a:bodyPr/>
        <a:lstStyle/>
        <a:p>
          <a:endParaRPr lang="tr-TR"/>
        </a:p>
      </dgm:t>
    </dgm:pt>
    <dgm:pt modelId="{6E1A8E9A-DF20-4D34-8C2D-64F13CD14909}" type="sibTrans" cxnId="{28A05BD1-A731-4558-8993-AE8B501D39F7}">
      <dgm:prSet/>
      <dgm:spPr/>
      <dgm:t>
        <a:bodyPr/>
        <a:lstStyle/>
        <a:p>
          <a:endParaRPr lang="tr-TR"/>
        </a:p>
      </dgm:t>
    </dgm:pt>
    <dgm:pt modelId="{B692C32F-B47F-4B7C-BE95-F4D26036C86D}">
      <dgm:prSet phldrT="[Metin]"/>
      <dgm:spPr/>
      <dgm:t>
        <a:bodyPr/>
        <a:lstStyle/>
        <a:p>
          <a:r>
            <a:rPr lang="tr-TR" b="1"/>
            <a:t>Sözcüğün Yanlış Anlamda Kullanılması</a:t>
          </a:r>
          <a:endParaRPr lang="tr-TR" b="1" dirty="0"/>
        </a:p>
      </dgm:t>
    </dgm:pt>
    <dgm:pt modelId="{E42C4881-0556-483C-B9F2-1EE6734A33A3}" type="parTrans" cxnId="{E26AB8E6-C521-4CE3-8D14-4913C0327B08}">
      <dgm:prSet/>
      <dgm:spPr/>
      <dgm:t>
        <a:bodyPr/>
        <a:lstStyle/>
        <a:p>
          <a:endParaRPr lang="tr-TR"/>
        </a:p>
      </dgm:t>
    </dgm:pt>
    <dgm:pt modelId="{74845B24-60C2-404A-B732-F434D9502610}" type="sibTrans" cxnId="{E26AB8E6-C521-4CE3-8D14-4913C0327B08}">
      <dgm:prSet/>
      <dgm:spPr/>
      <dgm:t>
        <a:bodyPr/>
        <a:lstStyle/>
        <a:p>
          <a:endParaRPr lang="tr-TR"/>
        </a:p>
      </dgm:t>
    </dgm:pt>
    <dgm:pt modelId="{1D1D064A-1196-4854-BE22-F4C33DCDEA77}">
      <dgm:prSet phldrT="[Metin]"/>
      <dgm:spPr/>
      <dgm:t>
        <a:bodyPr/>
        <a:lstStyle/>
        <a:p>
          <a:r>
            <a:rPr lang="tr-TR" b="1" dirty="0"/>
            <a:t>Sözcüğün Yanlış Yerde Kullanılması</a:t>
          </a:r>
        </a:p>
      </dgm:t>
    </dgm:pt>
    <dgm:pt modelId="{933381AB-2B0A-4892-A321-6FBBAB94DA3A}" type="parTrans" cxnId="{53C741FA-3527-4E34-98A1-A8FD53A6027D}">
      <dgm:prSet/>
      <dgm:spPr/>
      <dgm:t>
        <a:bodyPr/>
        <a:lstStyle/>
        <a:p>
          <a:endParaRPr lang="tr-TR"/>
        </a:p>
      </dgm:t>
    </dgm:pt>
    <dgm:pt modelId="{E0EAD16C-9FA1-4FFC-A0CF-4FAC7F7BE291}" type="sibTrans" cxnId="{53C741FA-3527-4E34-98A1-A8FD53A6027D}">
      <dgm:prSet/>
      <dgm:spPr/>
      <dgm:t>
        <a:bodyPr/>
        <a:lstStyle/>
        <a:p>
          <a:endParaRPr lang="tr-TR"/>
        </a:p>
      </dgm:t>
    </dgm:pt>
    <dgm:pt modelId="{8EAF591A-125C-4740-B2B9-2F27C5EC0889}">
      <dgm:prSet phldrT="[Metin]"/>
      <dgm:spPr/>
      <dgm:t>
        <a:bodyPr/>
        <a:lstStyle/>
        <a:p>
          <a:r>
            <a:rPr lang="tr-TR" b="1"/>
            <a:t>Atasözü ve Deyimlerin Yanlış Anlamda Kullanılması</a:t>
          </a:r>
          <a:endParaRPr lang="tr-TR" b="1" dirty="0"/>
        </a:p>
      </dgm:t>
    </dgm:pt>
    <dgm:pt modelId="{986AFEAD-DED4-4F04-B22B-538A1105C954}" type="parTrans" cxnId="{868A18DB-4A8B-4AC1-875A-071AAA25E190}">
      <dgm:prSet/>
      <dgm:spPr/>
      <dgm:t>
        <a:bodyPr/>
        <a:lstStyle/>
        <a:p>
          <a:endParaRPr lang="tr-TR"/>
        </a:p>
      </dgm:t>
    </dgm:pt>
    <dgm:pt modelId="{5EAF61E4-988C-4765-A735-FEBDCFEDFF75}" type="sibTrans" cxnId="{868A18DB-4A8B-4AC1-875A-071AAA25E190}">
      <dgm:prSet/>
      <dgm:spPr/>
      <dgm:t>
        <a:bodyPr/>
        <a:lstStyle/>
        <a:p>
          <a:endParaRPr lang="tr-TR"/>
        </a:p>
      </dgm:t>
    </dgm:pt>
    <dgm:pt modelId="{0C5BE372-6BFC-4C30-A33E-7ED130706E77}">
      <dgm:prSet phldrT="[Metin]"/>
      <dgm:spPr/>
      <dgm:t>
        <a:bodyPr/>
        <a:lstStyle/>
        <a:p>
          <a:r>
            <a:rPr lang="tr-TR" b="1"/>
            <a:t>Anlam Belirsizliği</a:t>
          </a:r>
          <a:endParaRPr lang="tr-TR" b="1" dirty="0"/>
        </a:p>
      </dgm:t>
    </dgm:pt>
    <dgm:pt modelId="{45FE27C3-64F7-4D7C-B4B4-F9BD6E59E821}" type="parTrans" cxnId="{A1E480E5-0988-410D-B0D2-DDB7F38F83DB}">
      <dgm:prSet/>
      <dgm:spPr/>
      <dgm:t>
        <a:bodyPr/>
        <a:lstStyle/>
        <a:p>
          <a:endParaRPr lang="tr-TR"/>
        </a:p>
      </dgm:t>
    </dgm:pt>
    <dgm:pt modelId="{1DC2525E-098F-4EC9-A7EA-C412A6241E9F}" type="sibTrans" cxnId="{A1E480E5-0988-410D-B0D2-DDB7F38F83DB}">
      <dgm:prSet/>
      <dgm:spPr/>
      <dgm:t>
        <a:bodyPr/>
        <a:lstStyle/>
        <a:p>
          <a:endParaRPr lang="tr-TR"/>
        </a:p>
      </dgm:t>
    </dgm:pt>
    <dgm:pt modelId="{6C32EC66-B744-4351-B5F4-6698F86CD302}">
      <dgm:prSet phldrT="[Metin]"/>
      <dgm:spPr/>
      <dgm:t>
        <a:bodyPr/>
        <a:lstStyle/>
        <a:p>
          <a:r>
            <a:rPr lang="tr-TR" b="1" dirty="0"/>
            <a:t>Mantık ve Sıralama Hatası</a:t>
          </a:r>
        </a:p>
      </dgm:t>
    </dgm:pt>
    <dgm:pt modelId="{1210B8F9-E3A4-454A-BCE5-0A0FEE6B1049}" type="parTrans" cxnId="{55D33A09-9627-497F-96BB-E5AD431528DD}">
      <dgm:prSet/>
      <dgm:spPr/>
      <dgm:t>
        <a:bodyPr/>
        <a:lstStyle/>
        <a:p>
          <a:endParaRPr lang="tr-TR"/>
        </a:p>
      </dgm:t>
    </dgm:pt>
    <dgm:pt modelId="{5C673661-C917-4913-AB3E-F64F7DFEE208}" type="sibTrans" cxnId="{55D33A09-9627-497F-96BB-E5AD431528DD}">
      <dgm:prSet/>
      <dgm:spPr/>
      <dgm:t>
        <a:bodyPr/>
        <a:lstStyle/>
        <a:p>
          <a:endParaRPr lang="tr-TR"/>
        </a:p>
      </dgm:t>
    </dgm:pt>
    <dgm:pt modelId="{27C23FD0-D28A-4FED-9E2A-88826563AB63}" type="pres">
      <dgm:prSet presAssocID="{B038ADAE-BD7E-45DE-8D74-DC6F3A5A4672}" presName="diagram" presStyleCnt="0">
        <dgm:presLayoutVars>
          <dgm:dir/>
          <dgm:resizeHandles val="exact"/>
        </dgm:presLayoutVars>
      </dgm:prSet>
      <dgm:spPr/>
    </dgm:pt>
    <dgm:pt modelId="{B5A965DA-A91F-4168-A049-C2BA603B0202}" type="pres">
      <dgm:prSet presAssocID="{4B98F78B-1D11-410F-9B62-EF2623CE4548}" presName="node" presStyleLbl="node1" presStyleIdx="0" presStyleCnt="7">
        <dgm:presLayoutVars>
          <dgm:bulletEnabled val="1"/>
        </dgm:presLayoutVars>
      </dgm:prSet>
      <dgm:spPr/>
    </dgm:pt>
    <dgm:pt modelId="{D1E735D9-58B6-49EB-A4D9-71DEDAD6BD51}" type="pres">
      <dgm:prSet presAssocID="{9F969166-1CA9-4A7C-9749-9FCF123DBBCE}" presName="sibTrans" presStyleCnt="0"/>
      <dgm:spPr/>
    </dgm:pt>
    <dgm:pt modelId="{FB621FF8-7624-4334-BFE1-DF4205942346}" type="pres">
      <dgm:prSet presAssocID="{B692C32F-B47F-4B7C-BE95-F4D26036C86D}" presName="node" presStyleLbl="node1" presStyleIdx="1" presStyleCnt="7">
        <dgm:presLayoutVars>
          <dgm:bulletEnabled val="1"/>
        </dgm:presLayoutVars>
      </dgm:prSet>
      <dgm:spPr/>
    </dgm:pt>
    <dgm:pt modelId="{02AB5C23-37D1-4CED-870A-33E7BBBB4285}" type="pres">
      <dgm:prSet presAssocID="{74845B24-60C2-404A-B732-F434D9502610}" presName="sibTrans" presStyleCnt="0"/>
      <dgm:spPr/>
    </dgm:pt>
    <dgm:pt modelId="{E68C3CCE-B812-4680-AB4C-BFE47726619F}" type="pres">
      <dgm:prSet presAssocID="{DE1459D1-86F3-47E4-BBDE-EEDDF11BAA3B}" presName="node" presStyleLbl="node1" presStyleIdx="2" presStyleCnt="7">
        <dgm:presLayoutVars>
          <dgm:bulletEnabled val="1"/>
        </dgm:presLayoutVars>
      </dgm:prSet>
      <dgm:spPr/>
    </dgm:pt>
    <dgm:pt modelId="{2D126B95-94ED-4AB2-B068-AD4094B52858}" type="pres">
      <dgm:prSet presAssocID="{6E1A8E9A-DF20-4D34-8C2D-64F13CD14909}" presName="sibTrans" presStyleCnt="0"/>
      <dgm:spPr/>
    </dgm:pt>
    <dgm:pt modelId="{742E24D6-F0F2-405D-9F65-3196E581C90D}" type="pres">
      <dgm:prSet presAssocID="{1D1D064A-1196-4854-BE22-F4C33DCDEA77}" presName="node" presStyleLbl="node1" presStyleIdx="3" presStyleCnt="7">
        <dgm:presLayoutVars>
          <dgm:bulletEnabled val="1"/>
        </dgm:presLayoutVars>
      </dgm:prSet>
      <dgm:spPr/>
    </dgm:pt>
    <dgm:pt modelId="{8BFEB44F-F613-4EF7-A2D8-70341908B442}" type="pres">
      <dgm:prSet presAssocID="{E0EAD16C-9FA1-4FFC-A0CF-4FAC7F7BE291}" presName="sibTrans" presStyleCnt="0"/>
      <dgm:spPr/>
    </dgm:pt>
    <dgm:pt modelId="{39E9F49D-D496-4B6B-8163-9CBF4A7C0A6E}" type="pres">
      <dgm:prSet presAssocID="{8EAF591A-125C-4740-B2B9-2F27C5EC0889}" presName="node" presStyleLbl="node1" presStyleIdx="4" presStyleCnt="7">
        <dgm:presLayoutVars>
          <dgm:bulletEnabled val="1"/>
        </dgm:presLayoutVars>
      </dgm:prSet>
      <dgm:spPr/>
    </dgm:pt>
    <dgm:pt modelId="{48F94D9B-5FAC-4CC1-A637-C73DFD4604F1}" type="pres">
      <dgm:prSet presAssocID="{5EAF61E4-988C-4765-A735-FEBDCFEDFF75}" presName="sibTrans" presStyleCnt="0"/>
      <dgm:spPr/>
    </dgm:pt>
    <dgm:pt modelId="{65E86613-57DB-4D6C-B30D-0517A9355F11}" type="pres">
      <dgm:prSet presAssocID="{0C5BE372-6BFC-4C30-A33E-7ED130706E77}" presName="node" presStyleLbl="node1" presStyleIdx="5" presStyleCnt="7">
        <dgm:presLayoutVars>
          <dgm:bulletEnabled val="1"/>
        </dgm:presLayoutVars>
      </dgm:prSet>
      <dgm:spPr/>
    </dgm:pt>
    <dgm:pt modelId="{026E1B8F-9C3E-47F3-B265-A47D6E99C5D1}" type="pres">
      <dgm:prSet presAssocID="{1DC2525E-098F-4EC9-A7EA-C412A6241E9F}" presName="sibTrans" presStyleCnt="0"/>
      <dgm:spPr/>
    </dgm:pt>
    <dgm:pt modelId="{FAA03073-A070-4C00-8CB4-D948DC23A9C7}" type="pres">
      <dgm:prSet presAssocID="{6C32EC66-B744-4351-B5F4-6698F86CD302}" presName="node" presStyleLbl="node1" presStyleIdx="6" presStyleCnt="7">
        <dgm:presLayoutVars>
          <dgm:bulletEnabled val="1"/>
        </dgm:presLayoutVars>
      </dgm:prSet>
      <dgm:spPr/>
    </dgm:pt>
  </dgm:ptLst>
  <dgm:cxnLst>
    <dgm:cxn modelId="{55D33A09-9627-497F-96BB-E5AD431528DD}" srcId="{B038ADAE-BD7E-45DE-8D74-DC6F3A5A4672}" destId="{6C32EC66-B744-4351-B5F4-6698F86CD302}" srcOrd="6" destOrd="0" parTransId="{1210B8F9-E3A4-454A-BCE5-0A0FEE6B1049}" sibTransId="{5C673661-C917-4913-AB3E-F64F7DFEE208}"/>
    <dgm:cxn modelId="{2F386219-8C8B-4BC9-8285-EF7D457CF91B}" type="presOf" srcId="{1D1D064A-1196-4854-BE22-F4C33DCDEA77}" destId="{742E24D6-F0F2-405D-9F65-3196E581C90D}" srcOrd="0" destOrd="0" presId="urn:microsoft.com/office/officeart/2005/8/layout/default#1"/>
    <dgm:cxn modelId="{7E3F6D32-F6CA-46B8-8F76-8B25D4D77D3E}" type="presOf" srcId="{DE1459D1-86F3-47E4-BBDE-EEDDF11BAA3B}" destId="{E68C3CCE-B812-4680-AB4C-BFE47726619F}" srcOrd="0" destOrd="0" presId="urn:microsoft.com/office/officeart/2005/8/layout/default#1"/>
    <dgm:cxn modelId="{2AF09761-0AA0-42AE-A4A8-DF073560C82E}" type="presOf" srcId="{8EAF591A-125C-4740-B2B9-2F27C5EC0889}" destId="{39E9F49D-D496-4B6B-8163-9CBF4A7C0A6E}" srcOrd="0" destOrd="0" presId="urn:microsoft.com/office/officeart/2005/8/layout/default#1"/>
    <dgm:cxn modelId="{646E594D-8D44-429D-9FC7-811A0CB368E3}" type="presOf" srcId="{B692C32F-B47F-4B7C-BE95-F4D26036C86D}" destId="{FB621FF8-7624-4334-BFE1-DF4205942346}" srcOrd="0" destOrd="0" presId="urn:microsoft.com/office/officeart/2005/8/layout/default#1"/>
    <dgm:cxn modelId="{5F43DF88-F3D6-4934-9494-0B6200A8D7D7}" type="presOf" srcId="{4B98F78B-1D11-410F-9B62-EF2623CE4548}" destId="{B5A965DA-A91F-4168-A049-C2BA603B0202}" srcOrd="0" destOrd="0" presId="urn:microsoft.com/office/officeart/2005/8/layout/default#1"/>
    <dgm:cxn modelId="{31A886B4-8ECB-439B-9289-617AF382D241}" type="presOf" srcId="{6C32EC66-B744-4351-B5F4-6698F86CD302}" destId="{FAA03073-A070-4C00-8CB4-D948DC23A9C7}" srcOrd="0" destOrd="0" presId="urn:microsoft.com/office/officeart/2005/8/layout/default#1"/>
    <dgm:cxn modelId="{547AF7BA-501D-421D-AF3E-55ED1C5D29EA}" type="presOf" srcId="{0C5BE372-6BFC-4C30-A33E-7ED130706E77}" destId="{65E86613-57DB-4D6C-B30D-0517A9355F11}" srcOrd="0" destOrd="0" presId="urn:microsoft.com/office/officeart/2005/8/layout/default#1"/>
    <dgm:cxn modelId="{28A05BD1-A731-4558-8993-AE8B501D39F7}" srcId="{B038ADAE-BD7E-45DE-8D74-DC6F3A5A4672}" destId="{DE1459D1-86F3-47E4-BBDE-EEDDF11BAA3B}" srcOrd="2" destOrd="0" parTransId="{970F7C35-C379-49D1-9789-D7778AA746A8}" sibTransId="{6E1A8E9A-DF20-4D34-8C2D-64F13CD14909}"/>
    <dgm:cxn modelId="{868A18DB-4A8B-4AC1-875A-071AAA25E190}" srcId="{B038ADAE-BD7E-45DE-8D74-DC6F3A5A4672}" destId="{8EAF591A-125C-4740-B2B9-2F27C5EC0889}" srcOrd="4" destOrd="0" parTransId="{986AFEAD-DED4-4F04-B22B-538A1105C954}" sibTransId="{5EAF61E4-988C-4765-A735-FEBDCFEDFF75}"/>
    <dgm:cxn modelId="{295EA0E4-B24C-4D57-8507-CA4BBDBDCD68}" srcId="{B038ADAE-BD7E-45DE-8D74-DC6F3A5A4672}" destId="{4B98F78B-1D11-410F-9B62-EF2623CE4548}" srcOrd="0" destOrd="0" parTransId="{9554C556-C386-4E16-BBF4-4159E644D3FE}" sibTransId="{9F969166-1CA9-4A7C-9749-9FCF123DBBCE}"/>
    <dgm:cxn modelId="{A1E480E5-0988-410D-B0D2-DDB7F38F83DB}" srcId="{B038ADAE-BD7E-45DE-8D74-DC6F3A5A4672}" destId="{0C5BE372-6BFC-4C30-A33E-7ED130706E77}" srcOrd="5" destOrd="0" parTransId="{45FE27C3-64F7-4D7C-B4B4-F9BD6E59E821}" sibTransId="{1DC2525E-098F-4EC9-A7EA-C412A6241E9F}"/>
    <dgm:cxn modelId="{E26AB8E6-C521-4CE3-8D14-4913C0327B08}" srcId="{B038ADAE-BD7E-45DE-8D74-DC6F3A5A4672}" destId="{B692C32F-B47F-4B7C-BE95-F4D26036C86D}" srcOrd="1" destOrd="0" parTransId="{E42C4881-0556-483C-B9F2-1EE6734A33A3}" sibTransId="{74845B24-60C2-404A-B732-F434D9502610}"/>
    <dgm:cxn modelId="{8CDEFDE9-DC44-41E7-BE32-57E330703612}" type="presOf" srcId="{B038ADAE-BD7E-45DE-8D74-DC6F3A5A4672}" destId="{27C23FD0-D28A-4FED-9E2A-88826563AB63}" srcOrd="0" destOrd="0" presId="urn:microsoft.com/office/officeart/2005/8/layout/default#1"/>
    <dgm:cxn modelId="{53C741FA-3527-4E34-98A1-A8FD53A6027D}" srcId="{B038ADAE-BD7E-45DE-8D74-DC6F3A5A4672}" destId="{1D1D064A-1196-4854-BE22-F4C33DCDEA77}" srcOrd="3" destOrd="0" parTransId="{933381AB-2B0A-4892-A321-6FBBAB94DA3A}" sibTransId="{E0EAD16C-9FA1-4FFC-A0CF-4FAC7F7BE291}"/>
    <dgm:cxn modelId="{9C6CDECE-A263-4B70-B481-CF5190BD1EF8}" type="presParOf" srcId="{27C23FD0-D28A-4FED-9E2A-88826563AB63}" destId="{B5A965DA-A91F-4168-A049-C2BA603B0202}" srcOrd="0" destOrd="0" presId="urn:microsoft.com/office/officeart/2005/8/layout/default#1"/>
    <dgm:cxn modelId="{371778AF-A70D-40EB-8438-11778939CDDD}" type="presParOf" srcId="{27C23FD0-D28A-4FED-9E2A-88826563AB63}" destId="{D1E735D9-58B6-49EB-A4D9-71DEDAD6BD51}" srcOrd="1" destOrd="0" presId="urn:microsoft.com/office/officeart/2005/8/layout/default#1"/>
    <dgm:cxn modelId="{550EF42A-82DC-4881-A56C-8365C032D864}" type="presParOf" srcId="{27C23FD0-D28A-4FED-9E2A-88826563AB63}" destId="{FB621FF8-7624-4334-BFE1-DF4205942346}" srcOrd="2" destOrd="0" presId="urn:microsoft.com/office/officeart/2005/8/layout/default#1"/>
    <dgm:cxn modelId="{DE5575FC-8B1A-4D08-AFBA-43C0C8D5482B}" type="presParOf" srcId="{27C23FD0-D28A-4FED-9E2A-88826563AB63}" destId="{02AB5C23-37D1-4CED-870A-33E7BBBB4285}" srcOrd="3" destOrd="0" presId="urn:microsoft.com/office/officeart/2005/8/layout/default#1"/>
    <dgm:cxn modelId="{481770FC-34DA-415B-BC4B-B10129D34B04}" type="presParOf" srcId="{27C23FD0-D28A-4FED-9E2A-88826563AB63}" destId="{E68C3CCE-B812-4680-AB4C-BFE47726619F}" srcOrd="4" destOrd="0" presId="urn:microsoft.com/office/officeart/2005/8/layout/default#1"/>
    <dgm:cxn modelId="{D2565270-A299-48FB-96D6-4A6F8626D287}" type="presParOf" srcId="{27C23FD0-D28A-4FED-9E2A-88826563AB63}" destId="{2D126B95-94ED-4AB2-B068-AD4094B52858}" srcOrd="5" destOrd="0" presId="urn:microsoft.com/office/officeart/2005/8/layout/default#1"/>
    <dgm:cxn modelId="{C550D6B4-EEA5-46C1-B157-5B96D85D37BC}" type="presParOf" srcId="{27C23FD0-D28A-4FED-9E2A-88826563AB63}" destId="{742E24D6-F0F2-405D-9F65-3196E581C90D}" srcOrd="6" destOrd="0" presId="urn:microsoft.com/office/officeart/2005/8/layout/default#1"/>
    <dgm:cxn modelId="{A0DA71C2-5735-4161-9DFA-B33655F75455}" type="presParOf" srcId="{27C23FD0-D28A-4FED-9E2A-88826563AB63}" destId="{8BFEB44F-F613-4EF7-A2D8-70341908B442}" srcOrd="7" destOrd="0" presId="urn:microsoft.com/office/officeart/2005/8/layout/default#1"/>
    <dgm:cxn modelId="{F99B8093-A856-41BA-ADDE-3783369923F8}" type="presParOf" srcId="{27C23FD0-D28A-4FED-9E2A-88826563AB63}" destId="{39E9F49D-D496-4B6B-8163-9CBF4A7C0A6E}" srcOrd="8" destOrd="0" presId="urn:microsoft.com/office/officeart/2005/8/layout/default#1"/>
    <dgm:cxn modelId="{553B95FE-BEFB-4E20-BF67-1D2199E3C8BA}" type="presParOf" srcId="{27C23FD0-D28A-4FED-9E2A-88826563AB63}" destId="{48F94D9B-5FAC-4CC1-A637-C73DFD4604F1}" srcOrd="9" destOrd="0" presId="urn:microsoft.com/office/officeart/2005/8/layout/default#1"/>
    <dgm:cxn modelId="{D241848A-E7F4-445E-B282-B7AAAAD10A49}" type="presParOf" srcId="{27C23FD0-D28A-4FED-9E2A-88826563AB63}" destId="{65E86613-57DB-4D6C-B30D-0517A9355F11}" srcOrd="10" destOrd="0" presId="urn:microsoft.com/office/officeart/2005/8/layout/default#1"/>
    <dgm:cxn modelId="{2FA1CFB6-F6FC-461F-9FD4-4E18B9A8E172}" type="presParOf" srcId="{27C23FD0-D28A-4FED-9E2A-88826563AB63}" destId="{026E1B8F-9C3E-47F3-B265-A47D6E99C5D1}" srcOrd="11" destOrd="0" presId="urn:microsoft.com/office/officeart/2005/8/layout/default#1"/>
    <dgm:cxn modelId="{B03A16C2-1222-47A2-A5D0-06C3AE72EF59}" type="presParOf" srcId="{27C23FD0-D28A-4FED-9E2A-88826563AB63}" destId="{FAA03073-A070-4C00-8CB4-D948DC23A9C7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A965DA-A91F-4168-A049-C2BA603B0202}">
      <dsp:nvSpPr>
        <dsp:cNvPr id="0" name=""/>
        <dsp:cNvSpPr/>
      </dsp:nvSpPr>
      <dsp:spPr>
        <a:xfrm>
          <a:off x="228491" y="1471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Gereksiz Sözcük Kullanılması</a:t>
          </a:r>
        </a:p>
      </dsp:txBody>
      <dsp:txXfrm>
        <a:off x="228491" y="1471"/>
        <a:ext cx="2903749" cy="1742249"/>
      </dsp:txXfrm>
    </dsp:sp>
    <dsp:sp modelId="{FB621FF8-7624-4334-BFE1-DF4205942346}">
      <dsp:nvSpPr>
        <dsp:cNvPr id="0" name=""/>
        <dsp:cNvSpPr/>
      </dsp:nvSpPr>
      <dsp:spPr>
        <a:xfrm>
          <a:off x="3422616" y="1471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-1432462"/>
                <a:satOff val="1995"/>
                <a:lumOff val="268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432462"/>
                <a:satOff val="1995"/>
                <a:lumOff val="268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432462"/>
                <a:satOff val="1995"/>
                <a:lumOff val="268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/>
            <a:t>Sözcüğün Yanlış Anlamda Kullanılması</a:t>
          </a:r>
          <a:endParaRPr lang="tr-TR" sz="2500" b="1" kern="1200" dirty="0"/>
        </a:p>
      </dsp:txBody>
      <dsp:txXfrm>
        <a:off x="3422616" y="1471"/>
        <a:ext cx="2903749" cy="1742249"/>
      </dsp:txXfrm>
    </dsp:sp>
    <dsp:sp modelId="{E68C3CCE-B812-4680-AB4C-BFE47726619F}">
      <dsp:nvSpPr>
        <dsp:cNvPr id="0" name=""/>
        <dsp:cNvSpPr/>
      </dsp:nvSpPr>
      <dsp:spPr>
        <a:xfrm>
          <a:off x="6616740" y="1471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-2864924"/>
                <a:satOff val="3991"/>
                <a:lumOff val="536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864924"/>
                <a:satOff val="3991"/>
                <a:lumOff val="536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864924"/>
                <a:satOff val="3991"/>
                <a:lumOff val="536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/>
            <a:t>Anlamca Çelişen Sözcüklerin Bir Arada Kullanılması</a:t>
          </a:r>
          <a:endParaRPr lang="tr-TR" sz="2500" b="1" kern="1200" dirty="0"/>
        </a:p>
      </dsp:txBody>
      <dsp:txXfrm>
        <a:off x="6616740" y="1471"/>
        <a:ext cx="2903749" cy="1742249"/>
      </dsp:txXfrm>
    </dsp:sp>
    <dsp:sp modelId="{742E24D6-F0F2-405D-9F65-3196E581C90D}">
      <dsp:nvSpPr>
        <dsp:cNvPr id="0" name=""/>
        <dsp:cNvSpPr/>
      </dsp:nvSpPr>
      <dsp:spPr>
        <a:xfrm>
          <a:off x="228491" y="2034096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-4297386"/>
                <a:satOff val="5986"/>
                <a:lumOff val="80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4297386"/>
                <a:satOff val="5986"/>
                <a:lumOff val="80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4297386"/>
                <a:satOff val="5986"/>
                <a:lumOff val="80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Sözcüğün Yanlış Yerde Kullanılması</a:t>
          </a:r>
        </a:p>
      </dsp:txBody>
      <dsp:txXfrm>
        <a:off x="228491" y="2034096"/>
        <a:ext cx="2903749" cy="1742249"/>
      </dsp:txXfrm>
    </dsp:sp>
    <dsp:sp modelId="{39E9F49D-D496-4B6B-8163-9CBF4A7C0A6E}">
      <dsp:nvSpPr>
        <dsp:cNvPr id="0" name=""/>
        <dsp:cNvSpPr/>
      </dsp:nvSpPr>
      <dsp:spPr>
        <a:xfrm>
          <a:off x="3422616" y="2034096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-5729849"/>
                <a:satOff val="7982"/>
                <a:lumOff val="107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729849"/>
                <a:satOff val="7982"/>
                <a:lumOff val="107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729849"/>
                <a:satOff val="7982"/>
                <a:lumOff val="107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/>
            <a:t>Atasözü ve Deyimlerin Yanlış Anlamda Kullanılması</a:t>
          </a:r>
          <a:endParaRPr lang="tr-TR" sz="2500" b="1" kern="1200" dirty="0"/>
        </a:p>
      </dsp:txBody>
      <dsp:txXfrm>
        <a:off x="3422616" y="2034096"/>
        <a:ext cx="2903749" cy="1742249"/>
      </dsp:txXfrm>
    </dsp:sp>
    <dsp:sp modelId="{65E86613-57DB-4D6C-B30D-0517A9355F11}">
      <dsp:nvSpPr>
        <dsp:cNvPr id="0" name=""/>
        <dsp:cNvSpPr/>
      </dsp:nvSpPr>
      <dsp:spPr>
        <a:xfrm>
          <a:off x="6616740" y="2034096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-7162310"/>
                <a:satOff val="9977"/>
                <a:lumOff val="1339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7162310"/>
                <a:satOff val="9977"/>
                <a:lumOff val="1339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7162310"/>
                <a:satOff val="9977"/>
                <a:lumOff val="1339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/>
            <a:t>Anlam Belirsizliği</a:t>
          </a:r>
          <a:endParaRPr lang="tr-TR" sz="2500" b="1" kern="1200" dirty="0"/>
        </a:p>
      </dsp:txBody>
      <dsp:txXfrm>
        <a:off x="6616740" y="2034096"/>
        <a:ext cx="2903749" cy="1742249"/>
      </dsp:txXfrm>
    </dsp:sp>
    <dsp:sp modelId="{FAA03073-A070-4C00-8CB4-D948DC23A9C7}">
      <dsp:nvSpPr>
        <dsp:cNvPr id="0" name=""/>
        <dsp:cNvSpPr/>
      </dsp:nvSpPr>
      <dsp:spPr>
        <a:xfrm>
          <a:off x="3422616" y="4066721"/>
          <a:ext cx="2903749" cy="1742249"/>
        </a:xfrm>
        <a:prstGeom prst="rect">
          <a:avLst/>
        </a:prstGeom>
        <a:gradFill rotWithShape="0">
          <a:gsLst>
            <a:gs pos="0">
              <a:schemeClr val="accent4">
                <a:hueOff val="-8594773"/>
                <a:satOff val="11973"/>
                <a:lumOff val="1607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8594773"/>
                <a:satOff val="11973"/>
                <a:lumOff val="1607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8594773"/>
                <a:satOff val="11973"/>
                <a:lumOff val="1607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500" b="1" kern="1200" dirty="0"/>
            <a:t>Mantık ve Sıralama Hatası</a:t>
          </a:r>
        </a:p>
      </dsp:txBody>
      <dsp:txXfrm>
        <a:off x="3422616" y="4066721"/>
        <a:ext cx="2903749" cy="1742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pPr rtl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/>
          </a:p>
        </p:txBody>
      </p:sp>
      <p:sp>
        <p:nvSpPr>
          <p:cNvPr id="8" name="Tarih Yer Tutucus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Alt Bilgi Yer Tutucusu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8" name="Yuvarlatılmış Dikdörtgen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"/>
              <a:t>Asıl başlık stili için tıklatın</a:t>
            </a:r>
            <a:endParaRPr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/>
              <a:t>Asıl metin stillerini düzenlemek için tıklayın</a:t>
            </a:r>
          </a:p>
          <a:p>
            <a:pPr lvl="1" rtl="0"/>
            <a:r>
              <a:rPr lang="tr"/>
              <a:t>İkinci düzey</a:t>
            </a:r>
          </a:p>
          <a:p>
            <a:pPr lvl="2" rtl="0"/>
            <a:r>
              <a:rPr lang="tr"/>
              <a:t>Üçüncü düzey</a:t>
            </a:r>
          </a:p>
          <a:p>
            <a:pPr lvl="3" rtl="0"/>
            <a:r>
              <a:rPr lang="tr"/>
              <a:t>Dördüncü düzey</a:t>
            </a:r>
          </a:p>
          <a:p>
            <a:pPr lvl="4" rtl="0"/>
            <a:r>
              <a:rPr lang="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892695" y="1521219"/>
            <a:ext cx="7694877" cy="2136559"/>
          </a:xfrm>
        </p:spPr>
        <p:txBody>
          <a:bodyPr rtlCol="0">
            <a:normAutofit/>
          </a:bodyPr>
          <a:lstStyle/>
          <a:p>
            <a:pPr algn="ctr"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ANLATIM BOZUKLUKLARI</a:t>
            </a:r>
            <a:endParaRPr lang="t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97A9F3F-4FC2-488C-8305-9CBEFA623AED}"/>
              </a:ext>
            </a:extLst>
          </p:cNvPr>
          <p:cNvSpPr txBox="1"/>
          <p:nvPr/>
        </p:nvSpPr>
        <p:spPr>
          <a:xfrm>
            <a:off x="3643790" y="584057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23 Haziran 2013 yılında ilkokuldan mezun olmuş.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Öğretmenimiz konuyu en ayrımına kadar anlattı.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konuda gençleri azımsamak yanlıştır.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1900443" y="1458832"/>
            <a:ext cx="238984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4290291" y="1460211"/>
            <a:ext cx="9790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 rot="20141520">
            <a:off x="4036290" y="1411104"/>
            <a:ext cx="1487055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tarihinde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5407719" y="2865576"/>
            <a:ext cx="12528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4613563" y="4088309"/>
            <a:ext cx="1641763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B8715778-1A6C-4348-9EC4-1B1892CE1B52}"/>
              </a:ext>
            </a:extLst>
          </p:cNvPr>
          <p:cNvSpPr txBox="1"/>
          <p:nvPr/>
        </p:nvSpPr>
        <p:spPr>
          <a:xfrm rot="20141520">
            <a:off x="5172969" y="2817848"/>
            <a:ext cx="1722357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ayrıntısına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6102B71-62D1-4C7D-B72B-F94AEB34122B}"/>
              </a:ext>
            </a:extLst>
          </p:cNvPr>
          <p:cNvSpPr txBox="1"/>
          <p:nvPr/>
        </p:nvSpPr>
        <p:spPr>
          <a:xfrm rot="20141520">
            <a:off x="4316091" y="4072522"/>
            <a:ext cx="2183254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küçümsemek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6F28C73-369F-431D-B413-805CB333F1B0}"/>
              </a:ext>
            </a:extLst>
          </p:cNvPr>
          <p:cNvSpPr txBox="1"/>
          <p:nvPr/>
        </p:nvSpPr>
        <p:spPr>
          <a:xfrm>
            <a:off x="1521892" y="3800453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Ayrım: </a:t>
            </a:r>
            <a:r>
              <a:rPr lang="tr-TR" sz="2400" dirty="0"/>
              <a:t>Bir şeyi benzerlerinden ayıran özellik, başkalık, fark.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Ayrıntı: </a:t>
            </a:r>
            <a:r>
              <a:rPr lang="tr-TR" sz="2400" dirty="0"/>
              <a:t>Bir bütünün önemce ikinci derecede olan ögelerinden her biri, detay.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6C20F14E-08B2-4F78-9539-F6C32B3F29C4}"/>
              </a:ext>
            </a:extLst>
          </p:cNvPr>
          <p:cNvSpPr txBox="1"/>
          <p:nvPr/>
        </p:nvSpPr>
        <p:spPr>
          <a:xfrm>
            <a:off x="1521891" y="2132412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Azımsamak: </a:t>
            </a:r>
            <a:r>
              <a:rPr lang="tr-TR" sz="2400" dirty="0"/>
              <a:t>Bir şeyin umulduğundan az olduğu yargısına varmak, az görmek, az bulmak.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Küçümsemek: </a:t>
            </a:r>
            <a:r>
              <a:rPr lang="tr-TR" sz="2400" dirty="0"/>
              <a:t>Değer ve önem vermemek, küçük görmek.</a:t>
            </a:r>
          </a:p>
        </p:txBody>
      </p:sp>
    </p:spTree>
    <p:extLst>
      <p:ext uri="{BB962C8B-B14F-4D97-AF65-F5344CB8AC3E}">
        <p14:creationId xmlns:p14="http://schemas.microsoft.com/office/powerpoint/2010/main" val="1824021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9" grpId="0" animBg="1"/>
      <p:bldP spid="12" grpId="0" animBg="1"/>
      <p:bldP spid="13" grpId="0" animBg="1"/>
      <p:bldP spid="18" grpId="0" animBg="1"/>
      <p:bldP spid="23" grpId="0" animBg="1"/>
      <p:bldP spid="24" grpId="0" animBg="1"/>
      <p:bldP spid="8" grpId="0" uiExpand="1" build="allAtOnce" animBg="1"/>
      <p:bldP spid="8" grpId="1" uiExpand="1" build="allAtOnce" animBg="1"/>
      <p:bldP spid="25" grpId="0" uiExpand="1" build="allAtOnce" animBg="1"/>
      <p:bldP spid="25" grpId="1" uiExpan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Herkes petrol ücretlerinin yüksek olduğunu söylüyor.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Babasına soru sorarken çekimser davranıyor.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Sınavlarda başarılı olmak ders çalışmaya bağımlıdır.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3865418" y="1460211"/>
            <a:ext cx="1641763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 rot="20141520">
            <a:off x="3975428" y="1397112"/>
            <a:ext cx="1747224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fiyatlarının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5268595" y="2864075"/>
            <a:ext cx="132963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7627536" y="4055915"/>
            <a:ext cx="1485292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B8715778-1A6C-4348-9EC4-1B1892CE1B52}"/>
              </a:ext>
            </a:extLst>
          </p:cNvPr>
          <p:cNvSpPr txBox="1"/>
          <p:nvPr/>
        </p:nvSpPr>
        <p:spPr>
          <a:xfrm rot="20141520">
            <a:off x="5272997" y="2799203"/>
            <a:ext cx="1517551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çekingen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6102B71-62D1-4C7D-B72B-F94AEB34122B}"/>
              </a:ext>
            </a:extLst>
          </p:cNvPr>
          <p:cNvSpPr txBox="1"/>
          <p:nvPr/>
        </p:nvSpPr>
        <p:spPr>
          <a:xfrm rot="20141520">
            <a:off x="7647515" y="4027742"/>
            <a:ext cx="1423274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bağlıdır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6F28C73-369F-431D-B413-805CB333F1B0}"/>
              </a:ext>
            </a:extLst>
          </p:cNvPr>
          <p:cNvSpPr txBox="1"/>
          <p:nvPr/>
        </p:nvSpPr>
        <p:spPr>
          <a:xfrm>
            <a:off x="1682764" y="3864320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Çekimser: </a:t>
            </a:r>
            <a:r>
              <a:rPr lang="tr-TR" sz="2400" dirty="0"/>
              <a:t>Oy vermekten, eğilim göstermekten veya bir şey yapmaktan kaçınan, tarafsız.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Çekingen: </a:t>
            </a:r>
            <a:r>
              <a:rPr lang="tr-TR" sz="2400" dirty="0"/>
              <a:t>Her şeyden çekinen, ürkek.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6C20F14E-08B2-4F78-9539-F6C32B3F29C4}"/>
              </a:ext>
            </a:extLst>
          </p:cNvPr>
          <p:cNvSpPr txBox="1"/>
          <p:nvPr/>
        </p:nvSpPr>
        <p:spPr>
          <a:xfrm>
            <a:off x="1682764" y="2397758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Bağımlı: </a:t>
            </a:r>
            <a:r>
              <a:rPr lang="tr-TR" sz="2400" dirty="0"/>
              <a:t>Başka bir şeyin istemine, gücüne veya yardımına bağlı olan, özgürlüğü, özerkliği olmayan.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Bağlı: </a:t>
            </a:r>
            <a:r>
              <a:rPr lang="tr-TR" sz="2400" dirty="0"/>
              <a:t>Gerçekleşmesi bir şartı gerektiren.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0DC242A-60A7-41FC-8AF8-662452CB5C46}"/>
              </a:ext>
            </a:extLst>
          </p:cNvPr>
          <p:cNvSpPr txBox="1"/>
          <p:nvPr/>
        </p:nvSpPr>
        <p:spPr>
          <a:xfrm>
            <a:off x="1682764" y="2376583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Ücret: </a:t>
            </a:r>
            <a:r>
              <a:rPr lang="tr-TR" sz="2400" dirty="0"/>
              <a:t>İş gücünün karşılığı olan para veya mal.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Fiyat: </a:t>
            </a:r>
            <a:r>
              <a:rPr lang="tr-TR" sz="2400" dirty="0"/>
              <a:t>Alım veya satımda bir şeyin para karşılığındaki değeri, eder, paha.</a:t>
            </a:r>
          </a:p>
        </p:txBody>
      </p:sp>
    </p:spTree>
    <p:extLst>
      <p:ext uri="{BB962C8B-B14F-4D97-AF65-F5344CB8AC3E}">
        <p14:creationId xmlns:p14="http://schemas.microsoft.com/office/powerpoint/2010/main" val="80323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9" grpId="0" animBg="1"/>
      <p:bldP spid="12" grpId="0" animBg="1"/>
      <p:bldP spid="13" grpId="0" animBg="1"/>
      <p:bldP spid="18" grpId="0" animBg="1"/>
      <p:bldP spid="23" grpId="0" animBg="1"/>
      <p:bldP spid="24" grpId="0" animBg="1"/>
      <p:bldP spid="8" grpId="0" uiExpand="1" build="allAtOnce" animBg="1"/>
      <p:bldP spid="8" grpId="1" uiExpand="1" build="allAtOnce" animBg="1"/>
      <p:bldP spid="25" grpId="0" uiExpand="1" build="allAtOnce" animBg="1"/>
      <p:bldP spid="25" grpId="1" uiExpand="1" build="allAtOnce" animBg="1"/>
      <p:bldP spid="15" grpId="0" uiExpand="1" build="allAtOnce" animBg="1"/>
      <p:bldP spid="15" grpId="1" uiExpand="1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Bebeğin saçları iyice büyüdü.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Sigara, kansere yakalanma şansını artırır.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Kişinin kendine özgün fikirleri olmalı.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4843763" y="1465784"/>
            <a:ext cx="122146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 rot="20141520">
            <a:off x="4930478" y="1418056"/>
            <a:ext cx="1109578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uzadı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5667086" y="2881876"/>
            <a:ext cx="107739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3969205" y="4075469"/>
            <a:ext cx="90532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B8715778-1A6C-4348-9EC4-1B1892CE1B52}"/>
              </a:ext>
            </a:extLst>
          </p:cNvPr>
          <p:cNvSpPr txBox="1"/>
          <p:nvPr/>
        </p:nvSpPr>
        <p:spPr>
          <a:xfrm rot="20141520">
            <a:off x="5539637" y="2879856"/>
            <a:ext cx="1145103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riskini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6102B71-62D1-4C7D-B72B-F94AEB34122B}"/>
              </a:ext>
            </a:extLst>
          </p:cNvPr>
          <p:cNvSpPr txBox="1"/>
          <p:nvPr/>
        </p:nvSpPr>
        <p:spPr>
          <a:xfrm rot="20141520">
            <a:off x="4002584" y="4027741"/>
            <a:ext cx="930041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özgü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6F28C73-369F-431D-B413-805CB333F1B0}"/>
              </a:ext>
            </a:extLst>
          </p:cNvPr>
          <p:cNvSpPr txBox="1"/>
          <p:nvPr/>
        </p:nvSpPr>
        <p:spPr>
          <a:xfrm>
            <a:off x="1576103" y="3751529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Şans: </a:t>
            </a:r>
            <a:r>
              <a:rPr lang="tr-TR" sz="2400" dirty="0"/>
              <a:t>Bir kimsenin bilgi ve emeğinden çok rastlantı sonucu elde ettiği elverişli durum.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Risk: </a:t>
            </a:r>
            <a:r>
              <a:rPr lang="tr-TR" sz="2400" dirty="0"/>
              <a:t>Zarara uğrama tehlikesi.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6C20F14E-08B2-4F78-9539-F6C32B3F29C4}"/>
              </a:ext>
            </a:extLst>
          </p:cNvPr>
          <p:cNvSpPr txBox="1"/>
          <p:nvPr/>
        </p:nvSpPr>
        <p:spPr>
          <a:xfrm>
            <a:off x="1576103" y="2276526"/>
            <a:ext cx="9367781" cy="132802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Özgün: </a:t>
            </a:r>
            <a:r>
              <a:rPr lang="tr-TR" sz="2400" dirty="0"/>
              <a:t>Yalnız kendine özgü bir nitelik taşıyan, diğerlerine benzemeyen, orijinal.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Özgü: </a:t>
            </a:r>
            <a:r>
              <a:rPr lang="tr-TR" sz="2400" dirty="0"/>
              <a:t>Birine, bir şeye ait olan, öze, has, mahsus.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0DC242A-60A7-41FC-8AF8-662452CB5C46}"/>
              </a:ext>
            </a:extLst>
          </p:cNvPr>
          <p:cNvSpPr txBox="1"/>
          <p:nvPr/>
        </p:nvSpPr>
        <p:spPr>
          <a:xfrm>
            <a:off x="1576102" y="2217887"/>
            <a:ext cx="9367781" cy="173664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Büyümek: </a:t>
            </a:r>
            <a:r>
              <a:rPr lang="tr-TR" sz="2400" dirty="0"/>
              <a:t>Organizmanın bütününde veya bu bütünün bir bölümünde, boyutlar artmak, irileşmek, eskisinden büyük duruma gelmek.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Uzamak: </a:t>
            </a:r>
            <a:r>
              <a:rPr lang="tr-TR" sz="2400" dirty="0"/>
              <a:t>Uzun duruma gelmek, boyu büyümek.</a:t>
            </a:r>
          </a:p>
        </p:txBody>
      </p:sp>
    </p:spTree>
    <p:extLst>
      <p:ext uri="{BB962C8B-B14F-4D97-AF65-F5344CB8AC3E}">
        <p14:creationId xmlns:p14="http://schemas.microsoft.com/office/powerpoint/2010/main" val="2517149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9" grpId="0" animBg="1"/>
      <p:bldP spid="12" grpId="0" animBg="1"/>
      <p:bldP spid="13" grpId="0" animBg="1"/>
      <p:bldP spid="18" grpId="0" animBg="1"/>
      <p:bldP spid="23" grpId="0" animBg="1"/>
      <p:bldP spid="24" grpId="0" animBg="1"/>
      <p:bldP spid="8" grpId="0" uiExpand="1" build="allAtOnce" animBg="1"/>
      <p:bldP spid="8" grpId="1" uiExpand="1" build="allAtOnce" animBg="1"/>
      <p:bldP spid="25" grpId="0" uiExpand="1" build="allAtOnce" animBg="1"/>
      <p:bldP spid="25" grpId="1" uiExpand="1" build="allAtOnce" animBg="1"/>
      <p:bldP spid="15" grpId="0" uiExpand="1" build="allAtOnce" animBg="1"/>
      <p:bldP spid="15" grpId="1" uiExpand="1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Anlamca Çelişen Sözcüklerin Bir Arada Kullanılması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2043966"/>
            <a:ext cx="10744308" cy="1091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 cümlede anlamca birbiriyle çelişen sözcüklerin olması anlatım bozukluğuna yol açar. 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756E1BA1-B30C-4AB5-9307-88AD7687BB33}"/>
              </a:ext>
            </a:extLst>
          </p:cNvPr>
          <p:cNvSpPr/>
          <p:nvPr/>
        </p:nvSpPr>
        <p:spPr>
          <a:xfrm>
            <a:off x="5312567" y="2043966"/>
            <a:ext cx="1088233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C07C416B-3776-4145-BC34-97642EEA7A63}"/>
              </a:ext>
            </a:extLst>
          </p:cNvPr>
          <p:cNvCxnSpPr>
            <a:cxnSpLocks/>
          </p:cNvCxnSpPr>
          <p:nvPr/>
        </p:nvCxnSpPr>
        <p:spPr>
          <a:xfrm>
            <a:off x="5863260" y="2604677"/>
            <a:ext cx="0" cy="83242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32A9B553-FA93-4959-B8B5-AA19C44CB2D1}"/>
              </a:ext>
            </a:extLst>
          </p:cNvPr>
          <p:cNvSpPr txBox="1"/>
          <p:nvPr/>
        </p:nvSpPr>
        <p:spPr>
          <a:xfrm>
            <a:off x="2422925" y="3582492"/>
            <a:ext cx="7346150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b="1" dirty="0"/>
              <a:t>Çelişmek: </a:t>
            </a:r>
            <a:r>
              <a:rPr lang="tr-TR" sz="2400" dirty="0"/>
              <a:t>Düşünce ve davranış birbirini tutmamak, birbirlerine ters düşmek, tutarsız olmak.</a:t>
            </a:r>
          </a:p>
        </p:txBody>
      </p:sp>
    </p:spTree>
    <p:extLst>
      <p:ext uri="{BB962C8B-B14F-4D97-AF65-F5344CB8AC3E}">
        <p14:creationId xmlns:p14="http://schemas.microsoft.com/office/powerpoint/2010/main" val="2741189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Şüphesiz bu ressam çok güzel resimler çizmiş olmalı.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Mezun olalı hemen hemen tam yedi yıl oldu.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Beni kesinlikle gördüğünü sanıyorum.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1881960" y="1478132"/>
            <a:ext cx="1297657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7345218" y="1466860"/>
            <a:ext cx="1871517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Çarpım İşareti 3">
            <a:extLst>
              <a:ext uri="{FF2B5EF4-FFF2-40B4-BE49-F238E27FC236}">
                <a16:creationId xmlns:a16="http://schemas.microsoft.com/office/drawing/2014/main" id="{69ACDCE1-2A2E-44F1-96F8-94D6A1242EC9}"/>
              </a:ext>
            </a:extLst>
          </p:cNvPr>
          <p:cNvSpPr/>
          <p:nvPr/>
        </p:nvSpPr>
        <p:spPr>
          <a:xfrm>
            <a:off x="2035464" y="1206872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9383529" y="167419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10156536" y="1214491"/>
            <a:ext cx="1871517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Kesin mi, olasılık mı?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3574473" y="2864052"/>
            <a:ext cx="204911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15AA86DA-7DA2-4FFD-97DA-53A842D132A4}"/>
              </a:ext>
            </a:extLst>
          </p:cNvPr>
          <p:cNvSpPr/>
          <p:nvPr/>
        </p:nvSpPr>
        <p:spPr>
          <a:xfrm>
            <a:off x="5623584" y="2864053"/>
            <a:ext cx="68349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ım İşareti 14">
            <a:extLst>
              <a:ext uri="{FF2B5EF4-FFF2-40B4-BE49-F238E27FC236}">
                <a16:creationId xmlns:a16="http://schemas.microsoft.com/office/drawing/2014/main" id="{EE7DE221-B7D6-46B7-A8D3-49A1C10EC3A9}"/>
              </a:ext>
            </a:extLst>
          </p:cNvPr>
          <p:cNvSpPr/>
          <p:nvPr/>
        </p:nvSpPr>
        <p:spPr>
          <a:xfrm>
            <a:off x="5519989" y="2604393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8208143" y="307545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996941" y="2604393"/>
            <a:ext cx="2786350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Hemen hemen mi, tam mı?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2583906" y="4086623"/>
            <a:ext cx="126397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56D7D063-683D-4CD7-B0CB-ED2654987886}"/>
              </a:ext>
            </a:extLst>
          </p:cNvPr>
          <p:cNvSpPr/>
          <p:nvPr/>
        </p:nvSpPr>
        <p:spPr>
          <a:xfrm>
            <a:off x="5444836" y="4098471"/>
            <a:ext cx="163309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Çarpım İşareti 19">
            <a:extLst>
              <a:ext uri="{FF2B5EF4-FFF2-40B4-BE49-F238E27FC236}">
                <a16:creationId xmlns:a16="http://schemas.microsoft.com/office/drawing/2014/main" id="{D8D9F36A-B0AA-4E68-9391-7008CA1FD831}"/>
              </a:ext>
            </a:extLst>
          </p:cNvPr>
          <p:cNvSpPr/>
          <p:nvPr/>
        </p:nvSpPr>
        <p:spPr>
          <a:xfrm>
            <a:off x="2690090" y="3826964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7263366" y="4306133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8132289" y="3903396"/>
            <a:ext cx="1924763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Kesin mi, olasılık mı?</a:t>
            </a:r>
          </a:p>
        </p:txBody>
      </p:sp>
    </p:spTree>
    <p:extLst>
      <p:ext uri="{BB962C8B-B14F-4D97-AF65-F5344CB8AC3E}">
        <p14:creationId xmlns:p14="http://schemas.microsoft.com/office/powerpoint/2010/main" val="3884155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9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Belki onun gelmesinin bir nedeni vardır mutlaka.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Tam beş yıl kadar önce İzmir’e taşınmıştık.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Bugün mutlaka beni yanına çağırabilir.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1881961" y="1478132"/>
            <a:ext cx="80813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7345219" y="1466860"/>
            <a:ext cx="129765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Çarpım İşareti 3">
            <a:extLst>
              <a:ext uri="{FF2B5EF4-FFF2-40B4-BE49-F238E27FC236}">
                <a16:creationId xmlns:a16="http://schemas.microsoft.com/office/drawing/2014/main" id="{69ACDCE1-2A2E-44F1-96F8-94D6A1242EC9}"/>
              </a:ext>
            </a:extLst>
          </p:cNvPr>
          <p:cNvSpPr/>
          <p:nvPr/>
        </p:nvSpPr>
        <p:spPr>
          <a:xfrm>
            <a:off x="1796499" y="1218473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8752924" y="1674191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9546462" y="1214490"/>
            <a:ext cx="2063171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Belki mi, mutlaka mı?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1851942" y="2864053"/>
            <a:ext cx="63148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15AA86DA-7DA2-4FFD-97DA-53A842D132A4}"/>
              </a:ext>
            </a:extLst>
          </p:cNvPr>
          <p:cNvSpPr/>
          <p:nvPr/>
        </p:nvSpPr>
        <p:spPr>
          <a:xfrm>
            <a:off x="3535582" y="2873846"/>
            <a:ext cx="84938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ım İşareti 14">
            <a:extLst>
              <a:ext uri="{FF2B5EF4-FFF2-40B4-BE49-F238E27FC236}">
                <a16:creationId xmlns:a16="http://schemas.microsoft.com/office/drawing/2014/main" id="{EE7DE221-B7D6-46B7-A8D3-49A1C10EC3A9}"/>
              </a:ext>
            </a:extLst>
          </p:cNvPr>
          <p:cNvSpPr/>
          <p:nvPr/>
        </p:nvSpPr>
        <p:spPr>
          <a:xfrm>
            <a:off x="3470745" y="2614187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7790543" y="3071714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584080" y="2609246"/>
            <a:ext cx="1924763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Tam mı, yaklaşık mı?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2775552" y="4086622"/>
            <a:ext cx="1231615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56D7D063-683D-4CD7-B0CB-ED2654987886}"/>
              </a:ext>
            </a:extLst>
          </p:cNvPr>
          <p:cNvSpPr/>
          <p:nvPr/>
        </p:nvSpPr>
        <p:spPr>
          <a:xfrm>
            <a:off x="5683826" y="4098471"/>
            <a:ext cx="1539197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Çarpım İşareti 19">
            <a:extLst>
              <a:ext uri="{FF2B5EF4-FFF2-40B4-BE49-F238E27FC236}">
                <a16:creationId xmlns:a16="http://schemas.microsoft.com/office/drawing/2014/main" id="{D8D9F36A-B0AA-4E68-9391-7008CA1FD831}"/>
              </a:ext>
            </a:extLst>
          </p:cNvPr>
          <p:cNvSpPr/>
          <p:nvPr/>
        </p:nvSpPr>
        <p:spPr>
          <a:xfrm>
            <a:off x="2901832" y="3826963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7345219" y="4306133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8132289" y="3903396"/>
            <a:ext cx="1924763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Kesin mi, olasılık mı?</a:t>
            </a:r>
          </a:p>
        </p:txBody>
      </p:sp>
    </p:spTree>
    <p:extLst>
      <p:ext uri="{BB962C8B-B14F-4D97-AF65-F5344CB8AC3E}">
        <p14:creationId xmlns:p14="http://schemas.microsoft.com/office/powerpoint/2010/main" val="3670210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9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Sözcüğün Yanlış Yerde Kullanılması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2075430"/>
            <a:ext cx="10744308" cy="1385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Sözcükleri doğru yerde kullanmazsak anlatmak istediğimiz tam olarak anlaşılamaz, bu da anlatım bozukluğuna yol açar.</a:t>
            </a:r>
          </a:p>
        </p:txBody>
      </p:sp>
    </p:spTree>
    <p:extLst>
      <p:ext uri="{BB962C8B-B14F-4D97-AF65-F5344CB8AC3E}">
        <p14:creationId xmlns:p14="http://schemas.microsoft.com/office/powerpoint/2010/main" val="1351773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Yeni okula geldim ki ders zili çaldı.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Çorapsız yere basınca annemden azar işittim.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Çocuklar, yaşlı adamın izinsiz bahçesine girmişler.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1881961" y="1478132"/>
            <a:ext cx="70194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6827366" y="1663801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7620508" y="1204100"/>
            <a:ext cx="3559462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b="1" i="1" dirty="0"/>
              <a:t>Yeni</a:t>
            </a:r>
            <a:r>
              <a:rPr lang="tr-TR" sz="2400" dirty="0"/>
              <a:t> olan «okul» mu, «gelmek» işi mi?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1881961" y="2864261"/>
            <a:ext cx="131310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8239316" y="307545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996940" y="2604393"/>
            <a:ext cx="2869477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«Yer» mi çorapsız, «basma» işi mi?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5120408" y="4088309"/>
            <a:ext cx="96289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8010606" y="5057296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8996940" y="4624244"/>
            <a:ext cx="3012114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«Bahçe» mi izinsiz, «girme» işi mi?</a:t>
            </a:r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6243755C-CFE8-4A16-AD74-7CABF3A69578}"/>
              </a:ext>
            </a:extLst>
          </p:cNvPr>
          <p:cNvCxnSpPr>
            <a:cxnSpLocks/>
          </p:cNvCxnSpPr>
          <p:nvPr/>
        </p:nvCxnSpPr>
        <p:spPr>
          <a:xfrm rot="16200000" flipH="1">
            <a:off x="2804991" y="889955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B4638FFB-28E2-477E-9675-51DD3E3AE98E}"/>
              </a:ext>
            </a:extLst>
          </p:cNvPr>
          <p:cNvSpPr txBox="1"/>
          <p:nvPr/>
        </p:nvSpPr>
        <p:spPr>
          <a:xfrm>
            <a:off x="2421081" y="2074366"/>
            <a:ext cx="5144602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Okula yeni geldim ki ders zili çaldı.</a:t>
            </a:r>
          </a:p>
        </p:txBody>
      </p:sp>
      <p:cxnSp>
        <p:nvCxnSpPr>
          <p:cNvPr id="32" name="Bağlayıcı: Eğri 31">
            <a:extLst>
              <a:ext uri="{FF2B5EF4-FFF2-40B4-BE49-F238E27FC236}">
                <a16:creationId xmlns:a16="http://schemas.microsoft.com/office/drawing/2014/main" id="{EC25418A-5251-42BF-8A9E-ECABD7C77741}"/>
              </a:ext>
            </a:extLst>
          </p:cNvPr>
          <p:cNvCxnSpPr>
            <a:cxnSpLocks/>
          </p:cNvCxnSpPr>
          <p:nvPr/>
        </p:nvCxnSpPr>
        <p:spPr>
          <a:xfrm rot="16200000" flipH="1">
            <a:off x="3275819" y="2281432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432363DC-59E9-4CAA-9B58-BE5DC07B1866}"/>
              </a:ext>
            </a:extLst>
          </p:cNvPr>
          <p:cNvSpPr txBox="1"/>
          <p:nvPr/>
        </p:nvSpPr>
        <p:spPr>
          <a:xfrm>
            <a:off x="2396224" y="3485075"/>
            <a:ext cx="6508000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Yere çorapsız basınca annemden azar işittim.</a:t>
            </a:r>
          </a:p>
        </p:txBody>
      </p: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02DAAA3A-8FF5-4D93-806F-F9EB6156384F}"/>
              </a:ext>
            </a:extLst>
          </p:cNvPr>
          <p:cNvCxnSpPr>
            <a:cxnSpLocks/>
          </p:cNvCxnSpPr>
          <p:nvPr/>
        </p:nvCxnSpPr>
        <p:spPr>
          <a:xfrm rot="16200000" flipH="1">
            <a:off x="6652695" y="3506623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0CB8C4A2-66C5-432A-B1DA-2F1FE81ABA80}"/>
              </a:ext>
            </a:extLst>
          </p:cNvPr>
          <p:cNvSpPr txBox="1"/>
          <p:nvPr/>
        </p:nvSpPr>
        <p:spPr>
          <a:xfrm>
            <a:off x="1276057" y="4638755"/>
            <a:ext cx="7272430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Çocuklar, yaşlı adamın bahçesine izinsiz girmişler.</a:t>
            </a:r>
          </a:p>
        </p:txBody>
      </p:sp>
    </p:spTree>
    <p:extLst>
      <p:ext uri="{BB962C8B-B14F-4D97-AF65-F5344CB8AC3E}">
        <p14:creationId xmlns:p14="http://schemas.microsoft.com/office/powerpoint/2010/main" val="3763463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12" grpId="0" animBg="1"/>
      <p:bldP spid="13" grpId="0" animBg="1"/>
      <p:bldP spid="17" grpId="0" animBg="1"/>
      <p:bldP spid="18" grpId="0" animBg="1"/>
      <p:bldP spid="22" grpId="0" animBg="1"/>
      <p:bldP spid="31" grpId="0" uiExpand="1" build="allAtOnce" animBg="1"/>
      <p:bldP spid="31" grpId="1" uiExpand="1" build="allAtOnce" animBg="1"/>
      <p:bldP spid="36" grpId="0" uiExpand="1" build="allAtOnce" animBg="1"/>
      <p:bldP spid="36" grpId="1" uiExpand="1" build="allAtOnce" animBg="1"/>
      <p:bldP spid="57" grpId="0" uiExpand="1" build="allAtOnce" animBg="1"/>
      <p:bldP spid="57" grpId="1" uiExpand="1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4" y="1456005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yolda kalan insan buraya uğrar.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Ücretsiz öğrencilere kuru üzüm dağıtılacak.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Alt katı iki üniversiteli genç kiraladı.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1881962" y="1456005"/>
            <a:ext cx="53912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7141295" y="1663801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8010606" y="1202323"/>
            <a:ext cx="2605291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Her «yol» mu, her «kalan» mı?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1855020" y="2839154"/>
            <a:ext cx="1220689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7824786" y="3065061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508278" y="2605360"/>
            <a:ext cx="3630612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Ücretsiz «öğrenciler» mi, «kuru üzüm» mü?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2938510" y="4088309"/>
            <a:ext cx="43854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6931053" y="4295970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7728809" y="3903396"/>
            <a:ext cx="3630612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«Üniversite» mi iki tane, «genç» mi?</a:t>
            </a:r>
          </a:p>
        </p:txBody>
      </p:sp>
      <p:cxnSp>
        <p:nvCxnSpPr>
          <p:cNvPr id="27" name="Bağlayıcı: Eğri 26">
            <a:extLst>
              <a:ext uri="{FF2B5EF4-FFF2-40B4-BE49-F238E27FC236}">
                <a16:creationId xmlns:a16="http://schemas.microsoft.com/office/drawing/2014/main" id="{6243755C-CFE8-4A16-AD74-7CABF3A69578}"/>
              </a:ext>
            </a:extLst>
          </p:cNvPr>
          <p:cNvCxnSpPr>
            <a:cxnSpLocks/>
          </p:cNvCxnSpPr>
          <p:nvPr/>
        </p:nvCxnSpPr>
        <p:spPr>
          <a:xfrm rot="16200000" flipH="1">
            <a:off x="2804992" y="867828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B4638FFB-28E2-477E-9675-51DD3E3AE98E}"/>
              </a:ext>
            </a:extLst>
          </p:cNvPr>
          <p:cNvSpPr txBox="1"/>
          <p:nvPr/>
        </p:nvSpPr>
        <p:spPr>
          <a:xfrm>
            <a:off x="2421081" y="2074366"/>
            <a:ext cx="5144602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Yolda kalan her insan buraya uğrar.</a:t>
            </a:r>
          </a:p>
        </p:txBody>
      </p:sp>
      <p:cxnSp>
        <p:nvCxnSpPr>
          <p:cNvPr id="32" name="Bağlayıcı: Eğri 31">
            <a:extLst>
              <a:ext uri="{FF2B5EF4-FFF2-40B4-BE49-F238E27FC236}">
                <a16:creationId xmlns:a16="http://schemas.microsoft.com/office/drawing/2014/main" id="{EC25418A-5251-42BF-8A9E-ECABD7C77741}"/>
              </a:ext>
            </a:extLst>
          </p:cNvPr>
          <p:cNvCxnSpPr>
            <a:cxnSpLocks/>
          </p:cNvCxnSpPr>
          <p:nvPr/>
        </p:nvCxnSpPr>
        <p:spPr>
          <a:xfrm rot="16200000" flipH="1">
            <a:off x="3275819" y="2281432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432363DC-59E9-4CAA-9B58-BE5DC07B1866}"/>
              </a:ext>
            </a:extLst>
          </p:cNvPr>
          <p:cNvSpPr txBox="1"/>
          <p:nvPr/>
        </p:nvSpPr>
        <p:spPr>
          <a:xfrm>
            <a:off x="2396224" y="3485075"/>
            <a:ext cx="6508000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Öğrencilere ücretsiz kuru üzüm dağıtılacak.</a:t>
            </a:r>
          </a:p>
        </p:txBody>
      </p:sp>
      <p:cxnSp>
        <p:nvCxnSpPr>
          <p:cNvPr id="37" name="Bağlayıcı: Eğri 36">
            <a:extLst>
              <a:ext uri="{FF2B5EF4-FFF2-40B4-BE49-F238E27FC236}">
                <a16:creationId xmlns:a16="http://schemas.microsoft.com/office/drawing/2014/main" id="{02DAAA3A-8FF5-4D93-806F-F9EB6156384F}"/>
              </a:ext>
            </a:extLst>
          </p:cNvPr>
          <p:cNvCxnSpPr>
            <a:cxnSpLocks/>
          </p:cNvCxnSpPr>
          <p:nvPr/>
        </p:nvCxnSpPr>
        <p:spPr>
          <a:xfrm rot="16200000" flipH="1">
            <a:off x="3949106" y="3558919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0CB8C4A2-66C5-432A-B1DA-2F1FE81ABA80}"/>
              </a:ext>
            </a:extLst>
          </p:cNvPr>
          <p:cNvSpPr txBox="1"/>
          <p:nvPr/>
        </p:nvSpPr>
        <p:spPr>
          <a:xfrm>
            <a:off x="2340209" y="4683421"/>
            <a:ext cx="5187135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Alt katı üniversiteli iki genç kiraladı.</a:t>
            </a:r>
          </a:p>
        </p:txBody>
      </p:sp>
    </p:spTree>
    <p:extLst>
      <p:ext uri="{BB962C8B-B14F-4D97-AF65-F5344CB8AC3E}">
        <p14:creationId xmlns:p14="http://schemas.microsoft.com/office/powerpoint/2010/main" val="3858831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12" grpId="0" animBg="1"/>
      <p:bldP spid="13" grpId="0" animBg="1"/>
      <p:bldP spid="17" grpId="0" animBg="1"/>
      <p:bldP spid="18" grpId="0" animBg="1"/>
      <p:bldP spid="22" grpId="0" animBg="1"/>
      <p:bldP spid="31" grpId="0" uiExpand="1" build="allAtOnce" animBg="1"/>
      <p:bldP spid="31" grpId="1" uiExpand="1" build="allAtOnce" animBg="1"/>
      <p:bldP spid="36" grpId="0" uiExpand="1" build="allAtOnce" animBg="1"/>
      <p:bldP spid="36" grpId="1" uiExpand="1" build="allAtOnce" animBg="1"/>
      <p:bldP spid="57" grpId="0" uiExpand="1" build="allAtOnce" animBg="1"/>
      <p:bldP spid="57" grpId="1" uiExpand="1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Atasözü ve Deyimlerin Yanlış Anlamda Kullanılması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2075429"/>
            <a:ext cx="10744308" cy="1478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Kalıplaşmış sözler olan atasözü ve deyimlerin yanlış anlamda kullanılması ya da kelimelerinin değiştirilmesi anlatım bozukluğuna yol açar.</a:t>
            </a:r>
          </a:p>
        </p:txBody>
      </p:sp>
    </p:spTree>
    <p:extLst>
      <p:ext uri="{BB962C8B-B14F-4D97-AF65-F5344CB8AC3E}">
        <p14:creationId xmlns:p14="http://schemas.microsoft.com/office/powerpoint/2010/main" val="2128582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B0E93F9-7D2D-4212-93E5-379F7773A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207" y="410142"/>
            <a:ext cx="9372600" cy="71510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Anlatım Bozukluğu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266B06-F6D1-4F0C-B713-292B0B3C0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14" y="1621285"/>
            <a:ext cx="10555549" cy="874450"/>
          </a:xfrm>
        </p:spPr>
        <p:txBody>
          <a:bodyPr>
            <a:normAutofit/>
          </a:bodyPr>
          <a:lstStyle/>
          <a:p>
            <a:r>
              <a:rPr lang="tr-TR" sz="2400" dirty="0"/>
              <a:t>Anlatımda yapılan eksiklik veya hatalardan dolayı cümlenin anlamının anlaşılır ve açık olmaması anlatım bozukluğuna yol açar.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10209A54-78D8-4857-86B4-F79BA9F6BBD2}"/>
              </a:ext>
            </a:extLst>
          </p:cNvPr>
          <p:cNvSpPr txBox="1">
            <a:spLocks/>
          </p:cNvSpPr>
          <p:nvPr/>
        </p:nvSpPr>
        <p:spPr>
          <a:xfrm>
            <a:off x="710214" y="299177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2400" dirty="0"/>
              <a:t>Anlatım bozuklukları</a:t>
            </a:r>
            <a:r>
              <a:rPr lang="tr-TR" sz="2400" dirty="0"/>
              <a:t>,</a:t>
            </a:r>
            <a:r>
              <a:rPr lang="sv-SE" sz="2400" dirty="0"/>
              <a:t> anlamsal ve yapısal bozukluklar olmak üzere ikiye ayrılır.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645756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Onun bize yaptığı iyiliklere hep göz yumduk.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Müfettişlerin geleceğini duyunca etekleri zil çaldı.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848234" cy="776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Şoför hatalı sollama yapınca yolcuların canı burnuna geldi.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6305889" y="1472944"/>
            <a:ext cx="180258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6346242" y="2853405"/>
            <a:ext cx="2330167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7365826" y="4055915"/>
            <a:ext cx="2806873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B8715778-1A6C-4348-9EC4-1B1892CE1B52}"/>
              </a:ext>
            </a:extLst>
          </p:cNvPr>
          <p:cNvSpPr txBox="1"/>
          <p:nvPr/>
        </p:nvSpPr>
        <p:spPr>
          <a:xfrm rot="20141520">
            <a:off x="6256690" y="2866417"/>
            <a:ext cx="2502837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Etekleri tutuştu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6102B71-62D1-4C7D-B72B-F94AEB34122B}"/>
              </a:ext>
            </a:extLst>
          </p:cNvPr>
          <p:cNvSpPr txBox="1"/>
          <p:nvPr/>
        </p:nvSpPr>
        <p:spPr>
          <a:xfrm rot="20141520">
            <a:off x="7410809" y="3998830"/>
            <a:ext cx="2883239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yüreği ağzına geldi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6F28C73-369F-431D-B413-805CB333F1B0}"/>
              </a:ext>
            </a:extLst>
          </p:cNvPr>
          <p:cNvSpPr txBox="1"/>
          <p:nvPr/>
        </p:nvSpPr>
        <p:spPr>
          <a:xfrm>
            <a:off x="3049884" y="4042351"/>
            <a:ext cx="5414717" cy="91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Etekleri zil çalmak: </a:t>
            </a:r>
            <a:r>
              <a:rPr lang="tr-TR" sz="2400" dirty="0"/>
              <a:t>Çok sevinmek.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Etekleri tutuşmak: </a:t>
            </a:r>
            <a:r>
              <a:rPr lang="tr-TR" sz="2400" dirty="0"/>
              <a:t>Çok telaşlanmak.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6C20F14E-08B2-4F78-9539-F6C32B3F29C4}"/>
              </a:ext>
            </a:extLst>
          </p:cNvPr>
          <p:cNvSpPr txBox="1"/>
          <p:nvPr/>
        </p:nvSpPr>
        <p:spPr>
          <a:xfrm>
            <a:off x="1412109" y="2310865"/>
            <a:ext cx="9367781" cy="91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Canı burnuna gelmek: </a:t>
            </a:r>
            <a:r>
              <a:rPr lang="tr-TR" sz="2400" dirty="0"/>
              <a:t>Bir şey yaparken çok zorluk çekmek.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Yüreği ağzına gelmek: </a:t>
            </a:r>
            <a:r>
              <a:rPr lang="tr-TR" sz="2400" dirty="0"/>
              <a:t>Birdenbire çok korkmak, heyecanlanmak.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0DC242A-60A7-41FC-8AF8-662452CB5C46}"/>
              </a:ext>
            </a:extLst>
          </p:cNvPr>
          <p:cNvSpPr txBox="1"/>
          <p:nvPr/>
        </p:nvSpPr>
        <p:spPr>
          <a:xfrm>
            <a:off x="1412109" y="2169966"/>
            <a:ext cx="8690269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Göz yummak: </a:t>
            </a:r>
            <a:r>
              <a:rPr lang="tr-TR" sz="2400" dirty="0"/>
              <a:t>Görmezlikten gelmek, hoş görmek, bağışlamak.</a:t>
            </a:r>
          </a:p>
        </p:txBody>
      </p:sp>
      <p:sp>
        <p:nvSpPr>
          <p:cNvPr id="16" name="Çarpım İşareti 15">
            <a:extLst>
              <a:ext uri="{FF2B5EF4-FFF2-40B4-BE49-F238E27FC236}">
                <a16:creationId xmlns:a16="http://schemas.microsoft.com/office/drawing/2014/main" id="{540F9B4D-7843-4F19-B8B7-6F758F098A58}"/>
              </a:ext>
            </a:extLst>
          </p:cNvPr>
          <p:cNvSpPr/>
          <p:nvPr/>
        </p:nvSpPr>
        <p:spPr>
          <a:xfrm>
            <a:off x="6717654" y="1213285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6039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9" grpId="0" animBg="1"/>
      <p:bldP spid="13" grpId="0" animBg="1"/>
      <p:bldP spid="18" grpId="0" animBg="1"/>
      <p:bldP spid="23" grpId="0" animBg="1"/>
      <p:bldP spid="24" grpId="0" animBg="1"/>
      <p:bldP spid="8" grpId="0" uiExpand="1" build="allAtOnce" animBg="1"/>
      <p:bldP spid="8" grpId="1" uiExpand="1" build="allAtOnce" animBg="1"/>
      <p:bldP spid="25" grpId="0" uiExpand="1" build="allAtOnce" animBg="1"/>
      <p:bldP spid="25" grpId="1" uiExpand="1" build="allAtOnce" animBg="1"/>
      <p:bldP spid="15" grpId="0" uiExpand="1" build="allAtOnce" animBg="1"/>
      <p:bldP spid="15" grpId="1" uiExpand="1" build="allAtOnce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Ona yardım etmek istiyorsan elinden geleni ardına koyma.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Sakin ol, yangına ateşle gitme!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848234" cy="776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Gümrükten mal kaçırır gibi telaşla sokağa çıktı.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6018747" y="1473198"/>
            <a:ext cx="407082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3052324" y="2863547"/>
            <a:ext cx="321018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1850540" y="4054502"/>
            <a:ext cx="3750159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B8715778-1A6C-4348-9EC4-1B1892CE1B52}"/>
              </a:ext>
            </a:extLst>
          </p:cNvPr>
          <p:cNvSpPr txBox="1"/>
          <p:nvPr/>
        </p:nvSpPr>
        <p:spPr>
          <a:xfrm rot="20141520">
            <a:off x="2890686" y="2815818"/>
            <a:ext cx="3387279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Yangına körükle gitme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76102B71-62D1-4C7D-B72B-F94AEB34122B}"/>
              </a:ext>
            </a:extLst>
          </p:cNvPr>
          <p:cNvSpPr txBox="1"/>
          <p:nvPr/>
        </p:nvSpPr>
        <p:spPr>
          <a:xfrm rot="20141520">
            <a:off x="1982663" y="3961480"/>
            <a:ext cx="2883239" cy="919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Yangından mal kaçırır gibi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6F28C73-369F-431D-B413-805CB333F1B0}"/>
              </a:ext>
            </a:extLst>
          </p:cNvPr>
          <p:cNvSpPr txBox="1"/>
          <p:nvPr/>
        </p:nvSpPr>
        <p:spPr>
          <a:xfrm>
            <a:off x="620593" y="4184961"/>
            <a:ext cx="10971595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Yangına körükle gitmek: </a:t>
            </a:r>
            <a:r>
              <a:rPr lang="tr-TR" sz="2400" dirty="0"/>
              <a:t>Gerginliği, uzlaşmazlığı artıracak biçimde davranmak.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60DC242A-60A7-41FC-8AF8-662452CB5C46}"/>
              </a:ext>
            </a:extLst>
          </p:cNvPr>
          <p:cNvSpPr txBox="1"/>
          <p:nvPr/>
        </p:nvSpPr>
        <p:spPr>
          <a:xfrm>
            <a:off x="894823" y="2716391"/>
            <a:ext cx="10423136" cy="91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Elinden geleni ardına koymamak: </a:t>
            </a:r>
            <a:r>
              <a:rPr lang="tr-TR" sz="2400" dirty="0"/>
              <a:t>Yapabileceği bütün kötülükleri yapmak.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Elinden geleni yapmak: </a:t>
            </a:r>
            <a:r>
              <a:rPr lang="tr-TR" sz="2400" dirty="0"/>
              <a:t>Gücünün yettiği kadarını yapmak.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2BA0C685-52F6-41F3-9DE6-E9C145705550}"/>
              </a:ext>
            </a:extLst>
          </p:cNvPr>
          <p:cNvSpPr txBox="1"/>
          <p:nvPr/>
        </p:nvSpPr>
        <p:spPr>
          <a:xfrm rot="20141520">
            <a:off x="6497206" y="1513513"/>
            <a:ext cx="2883239" cy="51077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Elinden geleni yap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6C20F14E-08B2-4F78-9539-F6C32B3F29C4}"/>
              </a:ext>
            </a:extLst>
          </p:cNvPr>
          <p:cNvSpPr txBox="1"/>
          <p:nvPr/>
        </p:nvSpPr>
        <p:spPr>
          <a:xfrm>
            <a:off x="884432" y="2441029"/>
            <a:ext cx="10423136" cy="91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Yangından mal kaçırır gibi: </a:t>
            </a:r>
            <a:r>
              <a:rPr lang="tr-TR" sz="2400" dirty="0"/>
              <a:t>Bir işte gereksiz telaş ve ivedilik göstererek, herkesten saklamaya çalışarak.</a:t>
            </a:r>
          </a:p>
        </p:txBody>
      </p:sp>
    </p:spTree>
    <p:extLst>
      <p:ext uri="{BB962C8B-B14F-4D97-AF65-F5344CB8AC3E}">
        <p14:creationId xmlns:p14="http://schemas.microsoft.com/office/powerpoint/2010/main" val="2023156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0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9" grpId="0" animBg="1"/>
      <p:bldP spid="13" grpId="0" animBg="1"/>
      <p:bldP spid="18" grpId="0" animBg="1"/>
      <p:bldP spid="23" grpId="0" animBg="1"/>
      <p:bldP spid="24" grpId="0" animBg="1"/>
      <p:bldP spid="8" grpId="0" uiExpand="1" build="allAtOnce" animBg="1"/>
      <p:bldP spid="8" grpId="1" uiExpand="1" build="allAtOnce" animBg="1"/>
      <p:bldP spid="15" grpId="0" uiExpand="1" build="allAtOnce" animBg="1"/>
      <p:bldP spid="15" grpId="1" uiExpand="1" build="allAtOnce" animBg="1"/>
      <p:bldP spid="17" grpId="0" animBg="1"/>
      <p:bldP spid="25" grpId="0" uiExpand="1" build="allAtOnce" animBg="1"/>
      <p:bldP spid="25" grpId="1" uiExpand="1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740" y="506025"/>
            <a:ext cx="5282479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Anlam Belirsizliği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2056023"/>
            <a:ext cx="10744308" cy="27459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Kurduğumuz cümlelerde bahsedilen işi kimin yaptığı net olmalıdır. </a:t>
            </a:r>
          </a:p>
          <a:p>
            <a:endParaRPr lang="tr-TR" sz="2400" dirty="0"/>
          </a:p>
          <a:p>
            <a:r>
              <a:rPr lang="tr-TR" sz="2400" dirty="0"/>
              <a:t>Bu gibi durumlarda kişi zamirinin veya noktalama işaretinin kullanılmaması anlatım bozukluğuna yol açar.</a:t>
            </a:r>
          </a:p>
        </p:txBody>
      </p:sp>
    </p:spTree>
    <p:extLst>
      <p:ext uri="{BB962C8B-B14F-4D97-AF65-F5344CB8AC3E}">
        <p14:creationId xmlns:p14="http://schemas.microsoft.com/office/powerpoint/2010/main" val="4194360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Kardeşinin hastalanması beni çok üzdü.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Okula gitmediğini bugün öğrendim.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Derse fazla katılmadığını söyledi.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1881960" y="1478132"/>
            <a:ext cx="152625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7605111" y="167419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8395239" y="1423157"/>
            <a:ext cx="2302778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Kimin kardeşi?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2742045" y="2864053"/>
            <a:ext cx="160135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6815761" y="307545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7701495" y="2807095"/>
            <a:ext cx="278635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Kimin gitmediğini?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3542723" y="4079798"/>
            <a:ext cx="1767032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6587957" y="4285351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7394608" y="4029962"/>
            <a:ext cx="3100284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Kimin katılmadığını?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3AC74699-4E84-4323-B272-12A85DE11162}"/>
              </a:ext>
            </a:extLst>
          </p:cNvPr>
          <p:cNvSpPr txBox="1"/>
          <p:nvPr/>
        </p:nvSpPr>
        <p:spPr>
          <a:xfrm rot="19690624">
            <a:off x="671969" y="1142487"/>
            <a:ext cx="110154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Senin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BD0EA5BC-2CE6-4330-B9DE-AB984499923D}"/>
              </a:ext>
            </a:extLst>
          </p:cNvPr>
          <p:cNvSpPr txBox="1"/>
          <p:nvPr/>
        </p:nvSpPr>
        <p:spPr>
          <a:xfrm rot="19690624">
            <a:off x="615392" y="1726576"/>
            <a:ext cx="110154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Onun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F8512EE9-6E76-407B-B440-4313DE3CC984}"/>
              </a:ext>
            </a:extLst>
          </p:cNvPr>
          <p:cNvSpPr txBox="1"/>
          <p:nvPr/>
        </p:nvSpPr>
        <p:spPr>
          <a:xfrm rot="19690624">
            <a:off x="668580" y="2618797"/>
            <a:ext cx="110154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Senin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D572C63B-D966-40D5-8481-F46F09705561}"/>
              </a:ext>
            </a:extLst>
          </p:cNvPr>
          <p:cNvSpPr txBox="1"/>
          <p:nvPr/>
        </p:nvSpPr>
        <p:spPr>
          <a:xfrm rot="19690624">
            <a:off x="612003" y="3202886"/>
            <a:ext cx="110154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Onun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7A3D2C7B-EF49-40E2-9159-F665DFA2299F}"/>
              </a:ext>
            </a:extLst>
          </p:cNvPr>
          <p:cNvSpPr txBox="1"/>
          <p:nvPr/>
        </p:nvSpPr>
        <p:spPr>
          <a:xfrm rot="19690624">
            <a:off x="631748" y="3888848"/>
            <a:ext cx="110154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Senin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B65FCC07-055C-48D2-81E4-643192244869}"/>
              </a:ext>
            </a:extLst>
          </p:cNvPr>
          <p:cNvSpPr txBox="1"/>
          <p:nvPr/>
        </p:nvSpPr>
        <p:spPr>
          <a:xfrm rot="19690624">
            <a:off x="575171" y="4472937"/>
            <a:ext cx="110154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Onun</a:t>
            </a:r>
          </a:p>
        </p:txBody>
      </p:sp>
    </p:spTree>
    <p:extLst>
      <p:ext uri="{BB962C8B-B14F-4D97-AF65-F5344CB8AC3E}">
        <p14:creationId xmlns:p14="http://schemas.microsoft.com/office/powerpoint/2010/main" val="3688360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12" grpId="0" animBg="1"/>
      <p:bldP spid="13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Gazeteci bayanın sözlerini dikkatle dinledi.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İhtiyar adama bunun yanlış olduğunu söyledi.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Hırsız çocuğu kovaladı.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6788727" y="1478132"/>
            <a:ext cx="111091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7999966" y="167419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8783784" y="1418803"/>
            <a:ext cx="199567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Kim dinledi?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7117773" y="2856493"/>
            <a:ext cx="1131368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8341711" y="3071457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9210343" y="2816325"/>
            <a:ext cx="2083406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Kim söyledi?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3792681" y="4079798"/>
            <a:ext cx="1330037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5281837" y="4306133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6064738" y="4032070"/>
            <a:ext cx="2206592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Kim kovaladı?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3AC74699-4E84-4323-B272-12A85DE11162}"/>
              </a:ext>
            </a:extLst>
          </p:cNvPr>
          <p:cNvSpPr txBox="1"/>
          <p:nvPr/>
        </p:nvSpPr>
        <p:spPr>
          <a:xfrm>
            <a:off x="3010374" y="1433934"/>
            <a:ext cx="397843" cy="510778"/>
          </a:xfrm>
          <a:prstGeom prst="round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,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BD0EA5BC-2CE6-4330-B9DE-AB984499923D}"/>
              </a:ext>
            </a:extLst>
          </p:cNvPr>
          <p:cNvSpPr txBox="1"/>
          <p:nvPr/>
        </p:nvSpPr>
        <p:spPr>
          <a:xfrm rot="19690624">
            <a:off x="1034613" y="1429733"/>
            <a:ext cx="530346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F8512EE9-6E76-407B-B440-4313DE3CC984}"/>
              </a:ext>
            </a:extLst>
          </p:cNvPr>
          <p:cNvSpPr txBox="1"/>
          <p:nvPr/>
        </p:nvSpPr>
        <p:spPr>
          <a:xfrm rot="19690624">
            <a:off x="961407" y="2800907"/>
            <a:ext cx="534065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D572C63B-D966-40D5-8481-F46F09705561}"/>
              </a:ext>
            </a:extLst>
          </p:cNvPr>
          <p:cNvSpPr txBox="1"/>
          <p:nvPr/>
        </p:nvSpPr>
        <p:spPr>
          <a:xfrm>
            <a:off x="2574250" y="2816325"/>
            <a:ext cx="436124" cy="510778"/>
          </a:xfrm>
          <a:prstGeom prst="round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,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7A3D2C7B-EF49-40E2-9159-F665DFA2299F}"/>
              </a:ext>
            </a:extLst>
          </p:cNvPr>
          <p:cNvSpPr txBox="1"/>
          <p:nvPr/>
        </p:nvSpPr>
        <p:spPr>
          <a:xfrm rot="19690624">
            <a:off x="951298" y="4050744"/>
            <a:ext cx="55428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O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B65FCC07-055C-48D2-81E4-643192244869}"/>
              </a:ext>
            </a:extLst>
          </p:cNvPr>
          <p:cNvSpPr txBox="1"/>
          <p:nvPr/>
        </p:nvSpPr>
        <p:spPr>
          <a:xfrm>
            <a:off x="2496742" y="4079798"/>
            <a:ext cx="365464" cy="510778"/>
          </a:xfrm>
          <a:prstGeom prst="round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3721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12" grpId="0" animBg="1"/>
      <p:bldP spid="13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740" y="506025"/>
            <a:ext cx="6740669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Mantık ve Sıralama Hatası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890101" y="1952114"/>
            <a:ext cx="10744308" cy="27459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Cümlenin mantık açısından yanlış olması veya önem sırasının karıştırılması anlatım bozukluğuna yol açar.</a:t>
            </a:r>
          </a:p>
        </p:txBody>
      </p:sp>
    </p:spTree>
    <p:extLst>
      <p:ext uri="{BB962C8B-B14F-4D97-AF65-F5344CB8AC3E}">
        <p14:creationId xmlns:p14="http://schemas.microsoft.com/office/powerpoint/2010/main" val="935975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Bırak patates soymayı, yemek bile yapamaz.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483278" y="308475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Tedavi olmazsa ölebilir hatta sakat kalabilir.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76103" y="4691384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patikada değil yürümek, koşamazsın bile.</a:t>
            </a:r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8181422" y="1648026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8922806" y="984015"/>
            <a:ext cx="3157907" cy="1328023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Patates soymak mı zor, yemek yapmak mı?</a:t>
            </a:r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8117562" y="3297027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959873" y="2633015"/>
            <a:ext cx="3083774" cy="1328023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Ölmek mi daha kötü, sakat kalmak mı?</a:t>
            </a:r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8186919" y="4861016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8959873" y="4401315"/>
            <a:ext cx="3012114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Yürümek mi daha zor, koşmak mı?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B4638FFB-28E2-477E-9675-51DD3E3AE98E}"/>
              </a:ext>
            </a:extLst>
          </p:cNvPr>
          <p:cNvSpPr txBox="1"/>
          <p:nvPr/>
        </p:nvSpPr>
        <p:spPr>
          <a:xfrm>
            <a:off x="2107283" y="2071193"/>
            <a:ext cx="6449329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Bırak yemek yapmayı, patates bile soyamaz.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432363DC-59E9-4CAA-9B58-BE5DC07B1866}"/>
              </a:ext>
            </a:extLst>
          </p:cNvPr>
          <p:cNvSpPr txBox="1"/>
          <p:nvPr/>
        </p:nvSpPr>
        <p:spPr>
          <a:xfrm>
            <a:off x="2107283" y="3788447"/>
            <a:ext cx="6508000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Tedavi olmazsa sakat kalabilir hatta ölebilir.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:a16="http://schemas.microsoft.com/office/drawing/2014/main" id="{0CB8C4A2-66C5-432A-B1DA-2F1FE81ABA80}"/>
              </a:ext>
            </a:extLst>
          </p:cNvPr>
          <p:cNvSpPr txBox="1"/>
          <p:nvPr/>
        </p:nvSpPr>
        <p:spPr>
          <a:xfrm>
            <a:off x="2107283" y="5284445"/>
            <a:ext cx="6693770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Bu patikada bırak koşmayı, yürüyemezsin bile.</a:t>
            </a:r>
          </a:p>
        </p:txBody>
      </p:sp>
    </p:spTree>
    <p:extLst>
      <p:ext uri="{BB962C8B-B14F-4D97-AF65-F5344CB8AC3E}">
        <p14:creationId xmlns:p14="http://schemas.microsoft.com/office/powerpoint/2010/main" val="3586108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12" grpId="0" animBg="1"/>
      <p:bldP spid="17" grpId="0" animBg="1"/>
      <p:bldP spid="22" grpId="0" animBg="1"/>
      <p:bldP spid="31" grpId="0" uiExpand="1" build="allAtOnce" animBg="1"/>
      <p:bldP spid="36" grpId="0" uiExpand="1" build="allAtOnce" animBg="1"/>
      <p:bldP spid="57" grpId="0" uiExpand="1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Kanun tasarısı 205’e karşı 78 oyla kabul edildi.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483279" y="3084758"/>
            <a:ext cx="6238322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Bildiğin, bilmediğin ne varsa bana anlat.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76103" y="4523672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cuma ailemin yanına gider, on gün kalırım.</a:t>
            </a:r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7443308" y="3278554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237598" y="2818853"/>
            <a:ext cx="3083774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Bilmediklerini nasıl anlatabilir?</a:t>
            </a:r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5412509" y="552872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6225309" y="5273425"/>
            <a:ext cx="5514109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Her cuma gidiyorsa on gün kalamaz.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B4638FFB-28E2-477E-9675-51DD3E3AE98E}"/>
              </a:ext>
            </a:extLst>
          </p:cNvPr>
          <p:cNvSpPr txBox="1"/>
          <p:nvPr/>
        </p:nvSpPr>
        <p:spPr>
          <a:xfrm>
            <a:off x="2107283" y="2071193"/>
            <a:ext cx="6932808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Kanun tasarısı 78’e karşı 205 oyla kabul edildi.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432363DC-59E9-4CAA-9B58-BE5DC07B1866}"/>
              </a:ext>
            </a:extLst>
          </p:cNvPr>
          <p:cNvSpPr txBox="1"/>
          <p:nvPr/>
        </p:nvSpPr>
        <p:spPr>
          <a:xfrm>
            <a:off x="2107283" y="3654944"/>
            <a:ext cx="4118026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Bildiğin her şeyi bana anlat.</a:t>
            </a:r>
          </a:p>
        </p:txBody>
      </p:sp>
    </p:spTree>
    <p:extLst>
      <p:ext uri="{BB962C8B-B14F-4D97-AF65-F5344CB8AC3E}">
        <p14:creationId xmlns:p14="http://schemas.microsoft.com/office/powerpoint/2010/main" val="2419204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17" grpId="0" animBg="1"/>
      <p:bldP spid="22" grpId="0" animBg="1"/>
      <p:bldP spid="31" grpId="0" uiExpand="1" build="allAtOnce" animBg="1"/>
      <p:bldP spid="36" grpId="0" uiExpand="1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10" y="85264"/>
            <a:ext cx="10113818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ANLAMSAL ANLATIM BOZUKLUKLARI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:p14="http://schemas.microsoft.com/office/powerpoint/2010/main" val="504341135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5" y="292962"/>
            <a:ext cx="10622262" cy="608571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anlatım bozukluklarını bulalım.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362103" y="1290667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Zor ve çetin bir yolculuk olacaktı.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362103" y="1845970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Görüşmeyeli aşağı yukarı tam 1 ay oldu.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362102" y="2410149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Bugün şeytanın ayağını kıracağız.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362103" y="2965452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otobüse bindiğimde ayakta kalıyorum.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362103" y="3529631"/>
            <a:ext cx="7693508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Yarısı benim, yarısı senin, yarısını da ona veririz.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362103" y="4093810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Güneş ışığı camdan yankılanıyordu.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6723243" y="1297731"/>
            <a:ext cx="4392746" cy="5419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Gereksiz sözcük kullanılması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6723243" y="1849171"/>
            <a:ext cx="4535884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7030A0"/>
                </a:solidFill>
              </a:rPr>
              <a:t>Anlamca çelişen sözcükler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6714837" y="2392397"/>
            <a:ext cx="4392746" cy="5419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Atasözü ve deyim yanlışlığı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6714837" y="2967925"/>
            <a:ext cx="5477163" cy="541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Sözcüğün yanlış yerde kullanılması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489861" y="3562651"/>
            <a:ext cx="4710545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Mantık hatası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6723243" y="4102179"/>
            <a:ext cx="5477163" cy="54198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CE027B"/>
                </a:solidFill>
              </a:rPr>
              <a:t>Sözcüğün yanlış anlamda kullanılması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id="{F38A4C32-429C-4A8C-BAAD-024457110CC4}"/>
              </a:ext>
            </a:extLst>
          </p:cNvPr>
          <p:cNvSpPr/>
          <p:nvPr/>
        </p:nvSpPr>
        <p:spPr>
          <a:xfrm>
            <a:off x="5957331" y="518369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4" name="Ok: Sağ 3">
            <a:hlinkClick r:id="rId2" action="ppaction://hlinksldjump"/>
            <a:extLst>
              <a:ext uri="{FF2B5EF4-FFF2-40B4-BE49-F238E27FC236}">
                <a16:creationId xmlns:a16="http://schemas.microsoft.com/office/drawing/2014/main" id="{9D68BB61-61DA-4136-B155-813A08420A67}"/>
              </a:ext>
            </a:extLst>
          </p:cNvPr>
          <p:cNvSpPr/>
          <p:nvPr/>
        </p:nvSpPr>
        <p:spPr>
          <a:xfrm>
            <a:off x="4928295" y="5027664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Devam Edelim</a:t>
            </a:r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ABB3FFA4-06DC-4F72-9F23-E5FA56DD9A33}"/>
              </a:ext>
            </a:extLst>
          </p:cNvPr>
          <p:cNvCxnSpPr>
            <a:cxnSpLocks/>
          </p:cNvCxnSpPr>
          <p:nvPr/>
        </p:nvCxnSpPr>
        <p:spPr>
          <a:xfrm>
            <a:off x="1620669" y="1704872"/>
            <a:ext cx="75307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id="{9ACD9C91-2B9C-49ED-8952-7F3581BA1FC2}"/>
              </a:ext>
            </a:extLst>
          </p:cNvPr>
          <p:cNvCxnSpPr>
            <a:cxnSpLocks/>
          </p:cNvCxnSpPr>
          <p:nvPr/>
        </p:nvCxnSpPr>
        <p:spPr>
          <a:xfrm>
            <a:off x="4241890" y="2246813"/>
            <a:ext cx="651029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id="{68F88964-1F61-40F6-A1CC-A501E19A79AF}"/>
              </a:ext>
            </a:extLst>
          </p:cNvPr>
          <p:cNvCxnSpPr>
            <a:cxnSpLocks/>
          </p:cNvCxnSpPr>
          <p:nvPr/>
        </p:nvCxnSpPr>
        <p:spPr>
          <a:xfrm>
            <a:off x="2940628" y="2797945"/>
            <a:ext cx="891891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id="{BE744E3E-1479-4541-9109-5DFC00266930}"/>
              </a:ext>
            </a:extLst>
          </p:cNvPr>
          <p:cNvCxnSpPr>
            <a:cxnSpLocks/>
          </p:cNvCxnSpPr>
          <p:nvPr/>
        </p:nvCxnSpPr>
        <p:spPr>
          <a:xfrm>
            <a:off x="3497644" y="4477306"/>
            <a:ext cx="218272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Düz Bağlayıcı 31">
            <a:extLst>
              <a:ext uri="{FF2B5EF4-FFF2-40B4-BE49-F238E27FC236}">
                <a16:creationId xmlns:a16="http://schemas.microsoft.com/office/drawing/2014/main" id="{B499649B-8E7F-4AF8-9B62-B6800803BF66}"/>
              </a:ext>
            </a:extLst>
          </p:cNvPr>
          <p:cNvCxnSpPr>
            <a:cxnSpLocks/>
          </p:cNvCxnSpPr>
          <p:nvPr/>
        </p:nvCxnSpPr>
        <p:spPr>
          <a:xfrm>
            <a:off x="2494514" y="2246813"/>
            <a:ext cx="1648399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5" name="İçerik Yer Tutucusu 2">
            <a:extLst>
              <a:ext uri="{FF2B5EF4-FFF2-40B4-BE49-F238E27FC236}">
                <a16:creationId xmlns:a16="http://schemas.microsoft.com/office/drawing/2014/main" id="{0C65886C-2F3D-4439-887E-A12DC540043E}"/>
              </a:ext>
            </a:extLst>
          </p:cNvPr>
          <p:cNvSpPr txBox="1">
            <a:spLocks/>
          </p:cNvSpPr>
          <p:nvPr/>
        </p:nvSpPr>
        <p:spPr>
          <a:xfrm>
            <a:off x="362103" y="4567975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Birinci olduğuna sevindim.</a:t>
            </a:r>
          </a:p>
        </p:txBody>
      </p:sp>
      <p:sp>
        <p:nvSpPr>
          <p:cNvPr id="36" name="İçerik Yer Tutucusu 2">
            <a:extLst>
              <a:ext uri="{FF2B5EF4-FFF2-40B4-BE49-F238E27FC236}">
                <a16:creationId xmlns:a16="http://schemas.microsoft.com/office/drawing/2014/main" id="{ED82ECA5-0B3D-40C4-A664-55A8484691BC}"/>
              </a:ext>
            </a:extLst>
          </p:cNvPr>
          <p:cNvSpPr txBox="1">
            <a:spLocks/>
          </p:cNvSpPr>
          <p:nvPr/>
        </p:nvSpPr>
        <p:spPr>
          <a:xfrm>
            <a:off x="6714836" y="4576344"/>
            <a:ext cx="5477163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chemeClr val="accent6">
                    <a:lumMod val="50000"/>
                  </a:schemeClr>
                </a:solidFill>
              </a:rPr>
              <a:t>Anlam belirsizliği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041DDC7C-0CF2-482B-9BED-A6609131FA50}"/>
              </a:ext>
            </a:extLst>
          </p:cNvPr>
          <p:cNvSpPr txBox="1"/>
          <p:nvPr/>
        </p:nvSpPr>
        <p:spPr>
          <a:xfrm>
            <a:off x="1502963" y="1920704"/>
            <a:ext cx="4118026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şeytanın bacağını kıracağız.</a:t>
            </a:r>
          </a:p>
        </p:txBody>
      </p:sp>
      <p:sp>
        <p:nvSpPr>
          <p:cNvPr id="43" name="Dikdörtgen: Köşeleri Yuvarlatılmış 42">
            <a:extLst>
              <a:ext uri="{FF2B5EF4-FFF2-40B4-BE49-F238E27FC236}">
                <a16:creationId xmlns:a16="http://schemas.microsoft.com/office/drawing/2014/main" id="{BF7941FD-16F1-48AB-91B2-8D0674C348D7}"/>
              </a:ext>
            </a:extLst>
          </p:cNvPr>
          <p:cNvSpPr/>
          <p:nvPr/>
        </p:nvSpPr>
        <p:spPr>
          <a:xfrm>
            <a:off x="678411" y="2956576"/>
            <a:ext cx="539120" cy="415323"/>
          </a:xfrm>
          <a:prstGeom prst="roundRect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4" name="Bağlayıcı: Eğri 43">
            <a:extLst>
              <a:ext uri="{FF2B5EF4-FFF2-40B4-BE49-F238E27FC236}">
                <a16:creationId xmlns:a16="http://schemas.microsoft.com/office/drawing/2014/main" id="{09E0C564-3FD2-4521-81E6-5673F21E799D}"/>
              </a:ext>
            </a:extLst>
          </p:cNvPr>
          <p:cNvCxnSpPr>
            <a:cxnSpLocks/>
          </p:cNvCxnSpPr>
          <p:nvPr/>
        </p:nvCxnSpPr>
        <p:spPr>
          <a:xfrm rot="16200000" flipH="1">
            <a:off x="1789588" y="2393394"/>
            <a:ext cx="1" cy="1144114"/>
          </a:xfrm>
          <a:prstGeom prst="curvedConnector4">
            <a:avLst>
              <a:gd name="adj1" fmla="val -22860000000"/>
              <a:gd name="adj2" fmla="val 93492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" name="Metin kutusu 46">
            <a:extLst>
              <a:ext uri="{FF2B5EF4-FFF2-40B4-BE49-F238E27FC236}">
                <a16:creationId xmlns:a16="http://schemas.microsoft.com/office/drawing/2014/main" id="{5592647A-B593-45DC-A1A4-996F6895C429}"/>
              </a:ext>
            </a:extLst>
          </p:cNvPr>
          <p:cNvSpPr txBox="1"/>
          <p:nvPr/>
        </p:nvSpPr>
        <p:spPr>
          <a:xfrm>
            <a:off x="3509516" y="3578256"/>
            <a:ext cx="1872976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yansıyordu.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:a16="http://schemas.microsoft.com/office/drawing/2014/main" id="{74CF5577-D2D1-46D0-AD19-33E175FAF2DD}"/>
              </a:ext>
            </a:extLst>
          </p:cNvPr>
          <p:cNvSpPr txBox="1"/>
          <p:nvPr/>
        </p:nvSpPr>
        <p:spPr>
          <a:xfrm>
            <a:off x="0" y="4034923"/>
            <a:ext cx="2182720" cy="51077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Senin/Onun?</a:t>
            </a:r>
          </a:p>
        </p:txBody>
      </p:sp>
    </p:spTree>
    <p:extLst>
      <p:ext uri="{BB962C8B-B14F-4D97-AF65-F5344CB8AC3E}">
        <p14:creationId xmlns:p14="http://schemas.microsoft.com/office/powerpoint/2010/main" val="55473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0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0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2000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4" grpId="0" animBg="1"/>
      <p:bldP spid="35" grpId="0" build="p"/>
      <p:bldP spid="36" grpId="0"/>
      <p:bldP spid="37" grpId="0" uiExpand="1" build="allAtOnce" animBg="1"/>
      <p:bldP spid="37" grpId="1" build="allAtOnce" animBg="1"/>
      <p:bldP spid="43" grpId="0" animBg="1"/>
      <p:bldP spid="47" grpId="0" uiExpand="1" build="allAtOnce" animBg="1"/>
      <p:bldP spid="47" grpId="1" build="allAtOnce" animBg="1"/>
      <p:bldP spid="48" grpId="0" uiExpand="1" build="allAtOnce" animBg="1"/>
      <p:bldP spid="48" grpId="1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33F58C37-CCD7-44A2-A3B7-F114FD7F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ANLAMSAL ANLATIM BOZUKLUKLARI</a:t>
            </a:r>
          </a:p>
        </p:txBody>
      </p:sp>
    </p:spTree>
    <p:extLst>
      <p:ext uri="{BB962C8B-B14F-4D97-AF65-F5344CB8AC3E}">
        <p14:creationId xmlns:p14="http://schemas.microsoft.com/office/powerpoint/2010/main" val="4266701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5730" y="770578"/>
            <a:ext cx="7091361" cy="1500725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17264" y="2271303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4136994" y="550662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919D68FB-5EC4-4D49-8C0F-76F9D50739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5267596"/>
              </p:ext>
            </p:extLst>
          </p:nvPr>
        </p:nvGraphicFramePr>
        <p:xfrm>
          <a:off x="1011382" y="211666"/>
          <a:ext cx="9748982" cy="5810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1001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A965DA-A91F-4168-A049-C2BA603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621FF8-7624-4334-BFE1-DF4205942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8C3CCE-B812-4680-AB4C-BFE477266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2E24D6-F0F2-405D-9F65-3196E581C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E9F49D-D496-4B6B-8163-9CBF4A7C0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600" decel="100000"/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00" decel="100000" fill="hold"/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E86613-57DB-4D6C-B30D-0517A9355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600" decel="100000"/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00" decel="100000" fill="hold"/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00" decel="100000" fill="hold"/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A03073-A070-4C00-8CB4-D948DC23A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Gereksiz Sözcük Kullanılması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1711457"/>
            <a:ext cx="10744308" cy="1091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Eş anlamlı veya anlamı başka sözcüklerde zaten bulunan sözcüklerin bir arada kullanılması anlatım bozukluğuna yol açar. 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FFBCAC25-887A-4D3F-B688-4534EDCCE986}"/>
              </a:ext>
            </a:extLst>
          </p:cNvPr>
          <p:cNvSpPr txBox="1">
            <a:spLocks/>
          </p:cNvSpPr>
          <p:nvPr/>
        </p:nvSpPr>
        <p:spPr>
          <a:xfrm>
            <a:off x="723846" y="3284710"/>
            <a:ext cx="10939834" cy="94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sözcükler cümleden çıkarıldığında herhangi bir daralma veya bozulma olmamalıdır.</a:t>
            </a:r>
          </a:p>
        </p:txBody>
      </p:sp>
    </p:spTree>
    <p:extLst>
      <p:ext uri="{BB962C8B-B14F-4D97-AF65-F5344CB8AC3E}">
        <p14:creationId xmlns:p14="http://schemas.microsoft.com/office/powerpoint/2010/main" val="2939814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2400" dirty="0"/>
              <a:t>Onun amacı, tek gayesi iyi bir okul kazanmaktı. </a:t>
            </a:r>
            <a:endParaRPr lang="tr-TR" sz="240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Neşeli, şen bir şehre benzerdi sesin. 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Bari, hiç olmazsa sen yanımızda kal.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2761673" y="1478132"/>
            <a:ext cx="9790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4290291" y="1478132"/>
            <a:ext cx="9790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Çarpım İşareti 3">
            <a:extLst>
              <a:ext uri="{FF2B5EF4-FFF2-40B4-BE49-F238E27FC236}">
                <a16:creationId xmlns:a16="http://schemas.microsoft.com/office/drawing/2014/main" id="{69ACDCE1-2A2E-44F1-96F8-94D6A1242EC9}"/>
              </a:ext>
            </a:extLst>
          </p:cNvPr>
          <p:cNvSpPr/>
          <p:nvPr/>
        </p:nvSpPr>
        <p:spPr>
          <a:xfrm>
            <a:off x="4290291" y="1228436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8571345" y="167178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9349060" y="1416393"/>
            <a:ext cx="1706867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Eş anlamlı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1854028" y="2852173"/>
            <a:ext cx="9790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15AA86DA-7DA2-4FFD-97DA-53A842D132A4}"/>
              </a:ext>
            </a:extLst>
          </p:cNvPr>
          <p:cNvSpPr/>
          <p:nvPr/>
        </p:nvSpPr>
        <p:spPr>
          <a:xfrm>
            <a:off x="2816176" y="2852173"/>
            <a:ext cx="56647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ım İşareti 14">
            <a:extLst>
              <a:ext uri="{FF2B5EF4-FFF2-40B4-BE49-F238E27FC236}">
                <a16:creationId xmlns:a16="http://schemas.microsoft.com/office/drawing/2014/main" id="{EE7DE221-B7D6-46B7-A8D3-49A1C10EC3A9}"/>
              </a:ext>
            </a:extLst>
          </p:cNvPr>
          <p:cNvSpPr/>
          <p:nvPr/>
        </p:nvSpPr>
        <p:spPr>
          <a:xfrm>
            <a:off x="2618337" y="2624007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6774197" y="3059834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7589083" y="2804445"/>
            <a:ext cx="1706867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Eş anlamlı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1814015" y="4086624"/>
            <a:ext cx="71097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56D7D063-683D-4CD7-B0CB-ED2654987886}"/>
              </a:ext>
            </a:extLst>
          </p:cNvPr>
          <p:cNvSpPr/>
          <p:nvPr/>
        </p:nvSpPr>
        <p:spPr>
          <a:xfrm>
            <a:off x="2524991" y="4086624"/>
            <a:ext cx="1765300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Çarpım İşareti 19">
            <a:extLst>
              <a:ext uri="{FF2B5EF4-FFF2-40B4-BE49-F238E27FC236}">
                <a16:creationId xmlns:a16="http://schemas.microsoft.com/office/drawing/2014/main" id="{D8D9F36A-B0AA-4E68-9391-7008CA1FD831}"/>
              </a:ext>
            </a:extLst>
          </p:cNvPr>
          <p:cNvSpPr/>
          <p:nvPr/>
        </p:nvSpPr>
        <p:spPr>
          <a:xfrm>
            <a:off x="2868822" y="3826965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6921620" y="4280274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7725993" y="4038896"/>
            <a:ext cx="3444234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Aynı anlamı karşılıyor</a:t>
            </a:r>
          </a:p>
        </p:txBody>
      </p:sp>
    </p:spTree>
    <p:extLst>
      <p:ext uri="{BB962C8B-B14F-4D97-AF65-F5344CB8AC3E}">
        <p14:creationId xmlns:p14="http://schemas.microsoft.com/office/powerpoint/2010/main" val="3217271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9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Okula her gün yaya yürüyerek gidiyor.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Adam, alçak sesle bir şeyler fısıldıyor.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3" y="4088309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Hasta olmasının sebebi soğukta beklemesindendir.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3971595" y="1493413"/>
            <a:ext cx="717197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4707305" y="1485998"/>
            <a:ext cx="1388695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Çarpım İşareti 3">
            <a:extLst>
              <a:ext uri="{FF2B5EF4-FFF2-40B4-BE49-F238E27FC236}">
                <a16:creationId xmlns:a16="http://schemas.microsoft.com/office/drawing/2014/main" id="{69ACDCE1-2A2E-44F1-96F8-94D6A1242EC9}"/>
              </a:ext>
            </a:extLst>
          </p:cNvPr>
          <p:cNvSpPr/>
          <p:nvPr/>
        </p:nvSpPr>
        <p:spPr>
          <a:xfrm>
            <a:off x="3840666" y="1186357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7263365" y="170531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8101535" y="1449923"/>
            <a:ext cx="3505110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Aynı anlamı karşılıyor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2868822" y="2852172"/>
            <a:ext cx="156809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15AA86DA-7DA2-4FFD-97DA-53A842D132A4}"/>
              </a:ext>
            </a:extLst>
          </p:cNvPr>
          <p:cNvSpPr/>
          <p:nvPr/>
        </p:nvSpPr>
        <p:spPr>
          <a:xfrm>
            <a:off x="5812764" y="2852172"/>
            <a:ext cx="1261733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ım İşareti 14">
            <a:extLst>
              <a:ext uri="{FF2B5EF4-FFF2-40B4-BE49-F238E27FC236}">
                <a16:creationId xmlns:a16="http://schemas.microsoft.com/office/drawing/2014/main" id="{EE7DE221-B7D6-46B7-A8D3-49A1C10EC3A9}"/>
              </a:ext>
            </a:extLst>
          </p:cNvPr>
          <p:cNvSpPr/>
          <p:nvPr/>
        </p:nvSpPr>
        <p:spPr>
          <a:xfrm>
            <a:off x="3151731" y="2584826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7263365" y="3091327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8101535" y="2804444"/>
            <a:ext cx="3444234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Aynı anlamı karşılıyor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4115953" y="4062365"/>
            <a:ext cx="107885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56D7D063-683D-4CD7-B0CB-ED2654987886}"/>
              </a:ext>
            </a:extLst>
          </p:cNvPr>
          <p:cNvSpPr/>
          <p:nvPr/>
        </p:nvSpPr>
        <p:spPr>
          <a:xfrm>
            <a:off x="7946856" y="4059682"/>
            <a:ext cx="532125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Çarpım İşareti 19">
            <a:extLst>
              <a:ext uri="{FF2B5EF4-FFF2-40B4-BE49-F238E27FC236}">
                <a16:creationId xmlns:a16="http://schemas.microsoft.com/office/drawing/2014/main" id="{D8D9F36A-B0AA-4E68-9391-7008CA1FD831}"/>
              </a:ext>
            </a:extLst>
          </p:cNvPr>
          <p:cNvSpPr/>
          <p:nvPr/>
        </p:nvSpPr>
        <p:spPr>
          <a:xfrm>
            <a:off x="7718707" y="3825421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7866488" y="4900369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8697761" y="4643612"/>
            <a:ext cx="3444234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Aynı anlamı karşılıyor</a:t>
            </a:r>
          </a:p>
        </p:txBody>
      </p:sp>
    </p:spTree>
    <p:extLst>
      <p:ext uri="{BB962C8B-B14F-4D97-AF65-F5344CB8AC3E}">
        <p14:creationId xmlns:p14="http://schemas.microsoft.com/office/powerpoint/2010/main" val="2995465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9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Kardeşim soruları hemen çözüverdi.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21892" y="2872738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İnsanlar haberleşmek için karşılıklı mektuplaşırdı.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21892" y="4352981"/>
            <a:ext cx="820338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Ailesi ile birlikte alışverişe çıkmış.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5B189082-9DAB-48D0-9421-9483A58444FF}"/>
              </a:ext>
            </a:extLst>
          </p:cNvPr>
          <p:cNvSpPr/>
          <p:nvPr/>
        </p:nvSpPr>
        <p:spPr>
          <a:xfrm>
            <a:off x="4454537" y="1464120"/>
            <a:ext cx="9790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5A02977F-922E-4D74-AC2D-B4FE7F8D6177}"/>
              </a:ext>
            </a:extLst>
          </p:cNvPr>
          <p:cNvSpPr/>
          <p:nvPr/>
        </p:nvSpPr>
        <p:spPr>
          <a:xfrm>
            <a:off x="5475861" y="1465794"/>
            <a:ext cx="1566866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Çarpım İşareti 3">
            <a:extLst>
              <a:ext uri="{FF2B5EF4-FFF2-40B4-BE49-F238E27FC236}">
                <a16:creationId xmlns:a16="http://schemas.microsoft.com/office/drawing/2014/main" id="{69ACDCE1-2A2E-44F1-96F8-94D6A1242EC9}"/>
              </a:ext>
            </a:extLst>
          </p:cNvPr>
          <p:cNvSpPr/>
          <p:nvPr/>
        </p:nvSpPr>
        <p:spPr>
          <a:xfrm>
            <a:off x="4496807" y="1195208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B7DC8648-86B3-4073-93BA-6E447D5B70CD}"/>
              </a:ext>
            </a:extLst>
          </p:cNvPr>
          <p:cNvCxnSpPr/>
          <p:nvPr/>
        </p:nvCxnSpPr>
        <p:spPr>
          <a:xfrm>
            <a:off x="7175978" y="1671782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195E14C-9966-4A5C-AAE3-97B6A0C43F3F}"/>
              </a:ext>
            </a:extLst>
          </p:cNvPr>
          <p:cNvSpPr txBox="1"/>
          <p:nvPr/>
        </p:nvSpPr>
        <p:spPr>
          <a:xfrm>
            <a:off x="7928486" y="1243674"/>
            <a:ext cx="4021059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Tezlik fiili (iver-) «hemen» anlamını karşılıyor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C5669F36-9825-4329-B875-1E3A1C996A83}"/>
              </a:ext>
            </a:extLst>
          </p:cNvPr>
          <p:cNvSpPr/>
          <p:nvPr/>
        </p:nvSpPr>
        <p:spPr>
          <a:xfrm>
            <a:off x="5433591" y="2864052"/>
            <a:ext cx="1211301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15AA86DA-7DA2-4FFD-97DA-53A842D132A4}"/>
              </a:ext>
            </a:extLst>
          </p:cNvPr>
          <p:cNvSpPr/>
          <p:nvPr/>
        </p:nvSpPr>
        <p:spPr>
          <a:xfrm>
            <a:off x="6696895" y="2864053"/>
            <a:ext cx="1958732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ım İşareti 14">
            <a:extLst>
              <a:ext uri="{FF2B5EF4-FFF2-40B4-BE49-F238E27FC236}">
                <a16:creationId xmlns:a16="http://schemas.microsoft.com/office/drawing/2014/main" id="{EE7DE221-B7D6-46B7-A8D3-49A1C10EC3A9}"/>
              </a:ext>
            </a:extLst>
          </p:cNvPr>
          <p:cNvSpPr/>
          <p:nvPr/>
        </p:nvSpPr>
        <p:spPr>
          <a:xfrm>
            <a:off x="5499563" y="2624007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id="{62E79739-0419-4F09-8EA3-FB66AD70CBC5}"/>
              </a:ext>
            </a:extLst>
          </p:cNvPr>
          <p:cNvCxnSpPr/>
          <p:nvPr/>
        </p:nvCxnSpPr>
        <p:spPr>
          <a:xfrm>
            <a:off x="8764619" y="3091327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5B13B4E-D142-4DB8-AB05-55941591D5A3}"/>
              </a:ext>
            </a:extLst>
          </p:cNvPr>
          <p:cNvSpPr txBox="1"/>
          <p:nvPr/>
        </p:nvSpPr>
        <p:spPr>
          <a:xfrm>
            <a:off x="9473411" y="2283132"/>
            <a:ext cx="2617918" cy="1736646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İşteşlik eki (-ş) «karşılıklı» anlamını veriyor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F862CDCD-FC04-4D51-8C3D-23AB1F5F798F}"/>
              </a:ext>
            </a:extLst>
          </p:cNvPr>
          <p:cNvSpPr/>
          <p:nvPr/>
        </p:nvSpPr>
        <p:spPr>
          <a:xfrm>
            <a:off x="2654836" y="4351296"/>
            <a:ext cx="367529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:a16="http://schemas.microsoft.com/office/drawing/2014/main" id="{56D7D063-683D-4CD7-B0CB-ED2654987886}"/>
              </a:ext>
            </a:extLst>
          </p:cNvPr>
          <p:cNvSpPr/>
          <p:nvPr/>
        </p:nvSpPr>
        <p:spPr>
          <a:xfrm>
            <a:off x="3082807" y="4351296"/>
            <a:ext cx="979054" cy="4153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Çarpım İşareti 19">
            <a:extLst>
              <a:ext uri="{FF2B5EF4-FFF2-40B4-BE49-F238E27FC236}">
                <a16:creationId xmlns:a16="http://schemas.microsoft.com/office/drawing/2014/main" id="{D8D9F36A-B0AA-4E68-9391-7008CA1FD831}"/>
              </a:ext>
            </a:extLst>
          </p:cNvPr>
          <p:cNvSpPr/>
          <p:nvPr/>
        </p:nvSpPr>
        <p:spPr>
          <a:xfrm>
            <a:off x="3143248" y="4091637"/>
            <a:ext cx="979054" cy="934640"/>
          </a:xfrm>
          <a:prstGeom prst="mathMultipl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" name="Düz Ok Bağlayıcısı 20">
            <a:extLst>
              <a:ext uri="{FF2B5EF4-FFF2-40B4-BE49-F238E27FC236}">
                <a16:creationId xmlns:a16="http://schemas.microsoft.com/office/drawing/2014/main" id="{6CD209DE-0480-4487-A0A4-85A11312F28B}"/>
              </a:ext>
            </a:extLst>
          </p:cNvPr>
          <p:cNvCxnSpPr/>
          <p:nvPr/>
        </p:nvCxnSpPr>
        <p:spPr>
          <a:xfrm>
            <a:off x="6455609" y="4558957"/>
            <a:ext cx="68349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D0D12E7-D41C-47F3-822B-AD6A56A70F36}"/>
              </a:ext>
            </a:extLst>
          </p:cNvPr>
          <p:cNvSpPr txBox="1"/>
          <p:nvPr/>
        </p:nvSpPr>
        <p:spPr>
          <a:xfrm>
            <a:off x="7175978" y="4170931"/>
            <a:ext cx="3444234" cy="919401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«ile» edatı «birlikte» anlamını veriyor</a:t>
            </a:r>
          </a:p>
        </p:txBody>
      </p:sp>
    </p:spTree>
    <p:extLst>
      <p:ext uri="{BB962C8B-B14F-4D97-AF65-F5344CB8AC3E}">
        <p14:creationId xmlns:p14="http://schemas.microsoft.com/office/powerpoint/2010/main" val="1235163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3" grpId="0" animBg="1"/>
      <p:bldP spid="9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Sözcüğün Yanlış Anlamda Kullanılması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2043966"/>
            <a:ext cx="10744308" cy="1091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Kullanılması gereken sözcük yerine o sözcüğü çağrıştıran veya anlamca yakın başka bir sözcüğün kullanılması anlatım bozukluğuna yol açar.</a:t>
            </a:r>
          </a:p>
        </p:txBody>
      </p:sp>
    </p:spTree>
    <p:extLst>
      <p:ext uri="{BB962C8B-B14F-4D97-AF65-F5344CB8AC3E}">
        <p14:creationId xmlns:p14="http://schemas.microsoft.com/office/powerpoint/2010/main" val="2299139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Oynayan Çocuklar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61883.potx" id="{18737D51-7733-4200-B5C9-BF22CA2CE631}" vid="{40CEFE45-12FF-4454-86EB-59F04C858872}"/>
    </a:ext>
  </a:extLst>
</a:theme>
</file>

<file path=ppt/theme/theme2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eğitim sunusu tasarımı (çizgi karakterler, geniş ekran)</Template>
  <TotalTime>432</TotalTime>
  <Words>1375</Words>
  <PresentationFormat>Geniş ekran</PresentationFormat>
  <Paragraphs>218</Paragraphs>
  <Slides>30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5" baseType="lpstr">
      <vt:lpstr>Arial</vt:lpstr>
      <vt:lpstr>Euphemia</vt:lpstr>
      <vt:lpstr>Times New Roman</vt:lpstr>
      <vt:lpstr>Wingdings</vt:lpstr>
      <vt:lpstr>Oynayan Çocuklar 16x9</vt:lpstr>
      <vt:lpstr>ANLATIM BOZUKLUKLARI</vt:lpstr>
      <vt:lpstr>Anlatım Bozukluğu Nedir?</vt:lpstr>
      <vt:lpstr>ANLAMSAL ANLATIM BOZUKLUKLARI</vt:lpstr>
      <vt:lpstr>PowerPoint Sunusu</vt:lpstr>
      <vt:lpstr>1. Gereksiz Sözcük Kullanılması</vt:lpstr>
      <vt:lpstr>Örnek:</vt:lpstr>
      <vt:lpstr>Örnek:</vt:lpstr>
      <vt:lpstr>Örnek:</vt:lpstr>
      <vt:lpstr>2. Sözcüğün Yanlış Anlamda Kullanılması</vt:lpstr>
      <vt:lpstr>Örnek:</vt:lpstr>
      <vt:lpstr>Örnek:</vt:lpstr>
      <vt:lpstr>Örnek:</vt:lpstr>
      <vt:lpstr>3. Anlamca Çelişen Sözcüklerin Bir Arada Kullanılması</vt:lpstr>
      <vt:lpstr>Örnek:</vt:lpstr>
      <vt:lpstr>Örnek:</vt:lpstr>
      <vt:lpstr>4. Sözcüğün Yanlış Yerde Kullanılması</vt:lpstr>
      <vt:lpstr>Örnek:</vt:lpstr>
      <vt:lpstr>Örnek:</vt:lpstr>
      <vt:lpstr>5. Atasözü ve Deyimlerin Yanlış Anlamda Kullanılması</vt:lpstr>
      <vt:lpstr>Örnek:</vt:lpstr>
      <vt:lpstr>Örnek:</vt:lpstr>
      <vt:lpstr>6. Anlam Belirsizliği</vt:lpstr>
      <vt:lpstr>Örnek:</vt:lpstr>
      <vt:lpstr>Örnek:</vt:lpstr>
      <vt:lpstr>7. Mantık ve Sıralama Hatası</vt:lpstr>
      <vt:lpstr>Örnek:</vt:lpstr>
      <vt:lpstr>Örnek:</vt:lpstr>
      <vt:lpstr>ANLAMSAL ANLATIM BOZUKLUKLARI BİTTİ. </vt:lpstr>
      <vt:lpstr>Verilen cümlelerdeki anlatım bozukluklarını bulalım.</vt:lpstr>
      <vt:lpstr>TEBRİK EDERİM.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2020-06-07T09:39:41Z</dcterms:created>
  <dcterms:modified xsi:type="dcterms:W3CDTF">2021-03-18T07:56:27Z</dcterms:modified>
  <cp:category>https://www.sorubak.com</cp:category>
</cp:coreProperties>
</file>