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5" r:id="rId1"/>
  </p:sldMasterIdLst>
  <p:sldIdLst>
    <p:sldId id="256" r:id="rId2"/>
    <p:sldId id="257" r:id="rId3"/>
    <p:sldId id="258" r:id="rId4"/>
    <p:sldId id="296" r:id="rId5"/>
    <p:sldId id="260" r:id="rId6"/>
    <p:sldId id="289" r:id="rId7"/>
    <p:sldId id="290" r:id="rId8"/>
    <p:sldId id="297" r:id="rId9"/>
    <p:sldId id="264" r:id="rId10"/>
    <p:sldId id="292" r:id="rId11"/>
    <p:sldId id="266" r:id="rId12"/>
    <p:sldId id="268" r:id="rId13"/>
    <p:sldId id="298" r:id="rId14"/>
    <p:sldId id="299" r:id="rId15"/>
    <p:sldId id="293" r:id="rId16"/>
    <p:sldId id="276" r:id="rId17"/>
    <p:sldId id="28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78" d="100"/>
          <a:sy n="78" d="100"/>
        </p:scale>
        <p:origin x="-8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3737141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07809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31616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98120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="" xmlns:p14="http://schemas.microsoft.com/office/powerpoint/2010/main" val="145272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60406293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09143886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55560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55279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6320856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97715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8F39101-057F-4471-A69D-426BADDEB94B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F0735AC-96EF-45B5-8828-B6E50333E31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589927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-psikiyatri.com/hikikomori-nedi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124A278-5F5B-435B-A9D7-308FE0628E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9600" dirty="0"/>
              <a:t>TEKNOLOJİ BAĞIMLILIĞI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88628C28-BC10-40CD-834F-1DDF9EEF7F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BİLİM VE TEKNOLOJİ</a:t>
            </a:r>
          </a:p>
        </p:txBody>
      </p:sp>
    </p:spTree>
    <p:extLst>
      <p:ext uri="{BB962C8B-B14F-4D97-AF65-F5344CB8AC3E}">
        <p14:creationId xmlns="" xmlns:p14="http://schemas.microsoft.com/office/powerpoint/2010/main" val="1476769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4B6361-4E41-4CA1-B650-B7096168A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0027" y="1007615"/>
            <a:ext cx="3092117" cy="1196670"/>
          </a:xfrm>
        </p:spPr>
        <p:txBody>
          <a:bodyPr>
            <a:normAutofit/>
          </a:bodyPr>
          <a:lstStyle/>
          <a:p>
            <a:r>
              <a:rPr lang="tr-TR" sz="2400" dirty="0"/>
              <a:t>4. ETKİNLİK</a:t>
            </a:r>
          </a:p>
        </p:txBody>
      </p:sp>
      <p:sp>
        <p:nvSpPr>
          <p:cNvPr id="20" name="İçerik Yer Tutucusu 2">
            <a:extLst>
              <a:ext uri="{FF2B5EF4-FFF2-40B4-BE49-F238E27FC236}">
                <a16:creationId xmlns="" xmlns:a16="http://schemas.microsoft.com/office/drawing/2014/main" id="{930DF35A-3EBF-45BC-8D9C-79442BCEF289}"/>
              </a:ext>
            </a:extLst>
          </p:cNvPr>
          <p:cNvSpPr txBox="1">
            <a:spLocks/>
          </p:cNvSpPr>
          <p:nvPr/>
        </p:nvSpPr>
        <p:spPr>
          <a:xfrm>
            <a:off x="1321294" y="1346918"/>
            <a:ext cx="4928586" cy="416416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400" b="1" dirty="0">
                <a:solidFill>
                  <a:schemeClr val="tx1"/>
                </a:solidFill>
              </a:rPr>
              <a:t>Telefonsuz, televizyonsuz ve internetsiz bir gün hayal ediniz. Böyle bir günde arkadaşlarınızla ve ailenizle ilişkilerinizde neler değişirdi? Aşağıya yazınız.</a:t>
            </a:r>
          </a:p>
        </p:txBody>
      </p:sp>
    </p:spTree>
    <p:extLst>
      <p:ext uri="{BB962C8B-B14F-4D97-AF65-F5344CB8AC3E}">
        <p14:creationId xmlns="" xmlns:p14="http://schemas.microsoft.com/office/powerpoint/2010/main" val="1631335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7CE86C4-7DE8-4A82-92F6-5E4B438AB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/>
              <a:t>5. ETKİNLİK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="" xmlns:a16="http://schemas.microsoft.com/office/drawing/2014/main" id="{6E7FE075-0F2A-4CFA-AC1F-E724E4AEC1EE}"/>
              </a:ext>
            </a:extLst>
          </p:cNvPr>
          <p:cNvSpPr txBox="1">
            <a:spLocks/>
          </p:cNvSpPr>
          <p:nvPr/>
        </p:nvSpPr>
        <p:spPr>
          <a:xfrm>
            <a:off x="1340530" y="1297470"/>
            <a:ext cx="10000618" cy="14190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dirty="0">
                <a:solidFill>
                  <a:schemeClr val="tx1"/>
                </a:solidFill>
              </a:rPr>
              <a:t>Teknolojinin birçok faydasının yanında, “Teknoloji Bağımlılığı” metninde de anlatıldığı gibi bazı olumsuzlukları da vardır. Sosyal medyada aşağıdaki bilgileri paylaşmanın yol açabileceği olumsuzluklara örnekler yazınız.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15E40DF3-57A9-4CDA-A5E1-CA91D439FC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530" y="2789602"/>
            <a:ext cx="10311128" cy="3686013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36C63727-8FC9-4444-8AAC-13AA0CD1A2D4}"/>
              </a:ext>
            </a:extLst>
          </p:cNvPr>
          <p:cNvSpPr txBox="1"/>
          <p:nvPr/>
        </p:nvSpPr>
        <p:spPr>
          <a:xfrm>
            <a:off x="3026484" y="2789602"/>
            <a:ext cx="8487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Yaşımızın küçük olduğunu anlayıp </a:t>
            </a:r>
            <a:r>
              <a:rPr lang="tr-TR" sz="2400" dirty="0" err="1">
                <a:solidFill>
                  <a:srgbClr val="FF0000"/>
                </a:solidFill>
              </a:rPr>
              <a:t>suistimal</a:t>
            </a:r>
            <a:r>
              <a:rPr lang="tr-TR" sz="2400" dirty="0">
                <a:solidFill>
                  <a:srgbClr val="FF0000"/>
                </a:solidFill>
              </a:rPr>
              <a:t> etmeye çalışabilirler.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90BABD08-D403-4DAB-8E57-67ECDD56A4C8}"/>
              </a:ext>
            </a:extLst>
          </p:cNvPr>
          <p:cNvSpPr txBox="1"/>
          <p:nvPr/>
        </p:nvSpPr>
        <p:spPr>
          <a:xfrm>
            <a:off x="2942146" y="3400819"/>
            <a:ext cx="9249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Adımıza sahte hesap açabilirler veya istemediğimiz yerlerde paylaşabilirler.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9324E8B4-72F2-4576-8226-8339BADEECCA}"/>
              </a:ext>
            </a:extLst>
          </p:cNvPr>
          <p:cNvSpPr txBox="1"/>
          <p:nvPr/>
        </p:nvSpPr>
        <p:spPr>
          <a:xfrm>
            <a:off x="3098985" y="4012036"/>
            <a:ext cx="8487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Dolandırıcılık amaçlı kullanabilirler.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A0D1E3F-76F0-4F8C-A346-683D23B474FE}"/>
              </a:ext>
            </a:extLst>
          </p:cNvPr>
          <p:cNvSpPr txBox="1"/>
          <p:nvPr/>
        </p:nvSpPr>
        <p:spPr>
          <a:xfrm>
            <a:off x="4128795" y="4634827"/>
            <a:ext cx="8487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O yemeğe ulaşma imkânı olmayanların canı çekebilir.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65D143D3-2922-4A11-90F2-6BBFC898A7AA}"/>
              </a:ext>
            </a:extLst>
          </p:cNvPr>
          <p:cNvSpPr txBox="1"/>
          <p:nvPr/>
        </p:nvSpPr>
        <p:spPr>
          <a:xfrm>
            <a:off x="4048896" y="5261380"/>
            <a:ext cx="8487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Kötü niyetli kişilerin bizi bulmasına neden olabilir.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4FB28AC6-02FB-434A-A776-5827F523495D}"/>
              </a:ext>
            </a:extLst>
          </p:cNvPr>
          <p:cNvSpPr txBox="1"/>
          <p:nvPr/>
        </p:nvSpPr>
        <p:spPr>
          <a:xfrm>
            <a:off x="2557447" y="5898020"/>
            <a:ext cx="8487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Evimizi hırsızlara hedef göstermiş olabiliriz.</a:t>
            </a:r>
          </a:p>
        </p:txBody>
      </p:sp>
    </p:spTree>
    <p:extLst>
      <p:ext uri="{BB962C8B-B14F-4D97-AF65-F5344CB8AC3E}">
        <p14:creationId xmlns="" xmlns:p14="http://schemas.microsoft.com/office/powerpoint/2010/main" val="323254996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2873191-410A-4295-B793-27025C16E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950" y="400344"/>
            <a:ext cx="10179050" cy="922429"/>
          </a:xfrm>
        </p:spPr>
        <p:txBody>
          <a:bodyPr>
            <a:normAutofit/>
          </a:bodyPr>
          <a:lstStyle/>
          <a:p>
            <a:r>
              <a:rPr lang="tr-TR" dirty="0"/>
              <a:t>6. ETKİNLİK: ÖDEV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="" xmlns:a16="http://schemas.microsoft.com/office/drawing/2014/main" id="{DFA60A24-54D9-4BA1-A713-943992E03BB7}"/>
              </a:ext>
            </a:extLst>
          </p:cNvPr>
          <p:cNvSpPr txBox="1">
            <a:spLocks/>
          </p:cNvSpPr>
          <p:nvPr/>
        </p:nvSpPr>
        <p:spPr>
          <a:xfrm>
            <a:off x="1250950" y="1501978"/>
            <a:ext cx="10058474" cy="122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/>
              <a:t>A) Aşağıda teknoloji bağımlılığına karşı geliştirilmiş bazı sloganlar bulunmaktadır. Bu sloganları okuyunuz.</a:t>
            </a:r>
            <a:endParaRPr lang="tr-TR" b="1" dirty="0"/>
          </a:p>
        </p:txBody>
      </p:sp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815CF46F-0746-4732-A620-1911481726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950" y="2904651"/>
            <a:ext cx="10097343" cy="33962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88268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2873191-410A-4295-B793-27025C16E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950" y="400344"/>
            <a:ext cx="10179050" cy="922429"/>
          </a:xfrm>
        </p:spPr>
        <p:txBody>
          <a:bodyPr>
            <a:normAutofit/>
          </a:bodyPr>
          <a:lstStyle/>
          <a:p>
            <a:r>
              <a:rPr lang="tr-TR" dirty="0"/>
              <a:t>6. ETKİNLİK: ÖDEV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="" xmlns:a16="http://schemas.microsoft.com/office/drawing/2014/main" id="{DFA60A24-54D9-4BA1-A713-943992E03BB7}"/>
              </a:ext>
            </a:extLst>
          </p:cNvPr>
          <p:cNvSpPr txBox="1">
            <a:spLocks/>
          </p:cNvSpPr>
          <p:nvPr/>
        </p:nvSpPr>
        <p:spPr>
          <a:xfrm>
            <a:off x="1472892" y="1999128"/>
            <a:ext cx="10058474" cy="122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/>
              <a:t>B) Sınıfta beyin fırtınası yöntemi ile benzer sloganlar üretiniz. Ürettiğiniz sloganlardan beğendiklerinizi uygun sosyal medya ortamında paylaşınız.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8183237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2873191-410A-4295-B793-27025C16E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950" y="400344"/>
            <a:ext cx="10179050" cy="922429"/>
          </a:xfrm>
        </p:spPr>
        <p:txBody>
          <a:bodyPr>
            <a:normAutofit/>
          </a:bodyPr>
          <a:lstStyle/>
          <a:p>
            <a:r>
              <a:rPr lang="tr-TR" dirty="0"/>
              <a:t>6. ETKİNLİK: ÖDEV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="" xmlns:a16="http://schemas.microsoft.com/office/drawing/2014/main" id="{DFA60A24-54D9-4BA1-A713-943992E03BB7}"/>
              </a:ext>
            </a:extLst>
          </p:cNvPr>
          <p:cNvSpPr txBox="1">
            <a:spLocks/>
          </p:cNvSpPr>
          <p:nvPr/>
        </p:nvSpPr>
        <p:spPr>
          <a:xfrm>
            <a:off x="1250950" y="1242874"/>
            <a:ext cx="10058474" cy="122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/>
              <a:t>C) Yazdığınız sloganlardan birini seçerek okulunuzda, teknoloji  bağımlılığı karşıtı bir kampanya başlatacağınızı hayal ediniz. Kampanya planlaması için aşağıdaki formu kullanınız.</a:t>
            </a:r>
            <a:endParaRPr lang="tr-TR" b="1" dirty="0"/>
          </a:p>
        </p:txBody>
      </p:sp>
      <p:sp>
        <p:nvSpPr>
          <p:cNvPr id="4" name="İçerik Yer Tutucusu 2">
            <a:extLst>
              <a:ext uri="{FF2B5EF4-FFF2-40B4-BE49-F238E27FC236}">
                <a16:creationId xmlns="" xmlns:a16="http://schemas.microsoft.com/office/drawing/2014/main" id="{811AF13C-6F72-48D0-8578-EBBF12B6B613}"/>
              </a:ext>
            </a:extLst>
          </p:cNvPr>
          <p:cNvSpPr txBox="1">
            <a:spLocks/>
          </p:cNvSpPr>
          <p:nvPr/>
        </p:nvSpPr>
        <p:spPr>
          <a:xfrm>
            <a:off x="1250950" y="2625547"/>
            <a:ext cx="10058474" cy="38321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tr-TR" sz="2400" b="1" dirty="0">
                <a:solidFill>
                  <a:srgbClr val="C00000"/>
                </a:solidFill>
              </a:rPr>
              <a:t>Kampanya Adı: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400" b="1" dirty="0">
                <a:solidFill>
                  <a:srgbClr val="C00000"/>
                </a:solidFill>
              </a:rPr>
              <a:t>Amaç: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400" b="1" dirty="0">
                <a:solidFill>
                  <a:srgbClr val="C00000"/>
                </a:solidFill>
              </a:rPr>
              <a:t>Hedef Kitle: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400" b="1" dirty="0">
                <a:solidFill>
                  <a:srgbClr val="C00000"/>
                </a:solidFill>
              </a:rPr>
              <a:t>Başlangıç ve Bitiş Tarihi: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400" b="1" dirty="0">
                <a:solidFill>
                  <a:srgbClr val="C00000"/>
                </a:solidFill>
              </a:rPr>
              <a:t>Gerçekleştirilecek Etkinlikler: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400" b="1" dirty="0">
                <a:solidFill>
                  <a:srgbClr val="C00000"/>
                </a:solidFill>
              </a:rPr>
              <a:t>Görev Alacak Kişiler ve Sorumlulukları:</a:t>
            </a:r>
            <a:endParaRPr lang="tr-T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507852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7CE86C4-7DE8-4A82-92F6-5E4B438AB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/>
              <a:t>7. ETKİNLİK: zamirler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="" xmlns:a16="http://schemas.microsoft.com/office/drawing/2014/main" id="{6E7FE075-0F2A-4CFA-AC1F-E724E4AEC1EE}"/>
              </a:ext>
            </a:extLst>
          </p:cNvPr>
          <p:cNvSpPr txBox="1">
            <a:spLocks/>
          </p:cNvSpPr>
          <p:nvPr/>
        </p:nvSpPr>
        <p:spPr>
          <a:xfrm>
            <a:off x="1251678" y="1182060"/>
            <a:ext cx="10178322" cy="10160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>
                <a:solidFill>
                  <a:schemeClr val="tx1"/>
                </a:solidFill>
              </a:rPr>
              <a:t>Aşağıdaki cümlelerde geçen zamirleri bulunuz. Bu zamirlerin hangi varlığı işaret ettiğini yanındaki sütuna örnekteki gibi yazınız.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1ECEEDB3-937B-4673-B8D0-99576BB453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779" y="2417158"/>
            <a:ext cx="10412577" cy="3894866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90480C8-F0B2-423E-931B-E45D3606A90A}"/>
              </a:ext>
            </a:extLst>
          </p:cNvPr>
          <p:cNvSpPr txBox="1"/>
          <p:nvPr/>
        </p:nvSpPr>
        <p:spPr>
          <a:xfrm>
            <a:off x="6666328" y="3916471"/>
            <a:ext cx="2095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Ötekileri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0FEB9F81-DCE4-4A55-ADB9-ECBA3C3E06C4}"/>
              </a:ext>
            </a:extLst>
          </p:cNvPr>
          <p:cNvSpPr txBox="1"/>
          <p:nvPr/>
        </p:nvSpPr>
        <p:spPr>
          <a:xfrm>
            <a:off x="8924289" y="3945503"/>
            <a:ext cx="2095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Diğer dergiler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BBF0F443-4E74-4F5D-AC26-0C4215FB9D8E}"/>
              </a:ext>
            </a:extLst>
          </p:cNvPr>
          <p:cNvSpPr txBox="1"/>
          <p:nvPr/>
        </p:nvSpPr>
        <p:spPr>
          <a:xfrm>
            <a:off x="6666328" y="4568542"/>
            <a:ext cx="2095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Beriki 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AF91322C-873B-495A-804B-793AB5B209DA}"/>
              </a:ext>
            </a:extLst>
          </p:cNvPr>
          <p:cNvSpPr txBox="1"/>
          <p:nvPr/>
        </p:nvSpPr>
        <p:spPr>
          <a:xfrm>
            <a:off x="8924289" y="4568542"/>
            <a:ext cx="2095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Diğer bilgisayar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599BCD00-CA30-4375-B0F8-BF432EAB132D}"/>
              </a:ext>
            </a:extLst>
          </p:cNvPr>
          <p:cNvSpPr txBox="1"/>
          <p:nvPr/>
        </p:nvSpPr>
        <p:spPr>
          <a:xfrm>
            <a:off x="6666328" y="5111183"/>
            <a:ext cx="2095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Şunlar 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56D64874-9D47-4236-BF8C-805A51E0ABA6}"/>
              </a:ext>
            </a:extLst>
          </p:cNvPr>
          <p:cNvSpPr txBox="1"/>
          <p:nvPr/>
        </p:nvSpPr>
        <p:spPr>
          <a:xfrm>
            <a:off x="8924289" y="5111183"/>
            <a:ext cx="2095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Cep telefonları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3EFF8F49-6D96-44FF-9767-09B5F0932845}"/>
              </a:ext>
            </a:extLst>
          </p:cNvPr>
          <p:cNvSpPr txBox="1"/>
          <p:nvPr/>
        </p:nvSpPr>
        <p:spPr>
          <a:xfrm>
            <a:off x="6666328" y="5675940"/>
            <a:ext cx="2095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Bu 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05F73C3B-9415-4DEB-98B9-A1F9BC58F4E0}"/>
              </a:ext>
            </a:extLst>
          </p:cNvPr>
          <p:cNvSpPr txBox="1"/>
          <p:nvPr/>
        </p:nvSpPr>
        <p:spPr>
          <a:xfrm>
            <a:off x="8924288" y="5675940"/>
            <a:ext cx="235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Bilgisayar oyunu</a:t>
            </a:r>
          </a:p>
        </p:txBody>
      </p:sp>
    </p:spTree>
    <p:extLst>
      <p:ext uri="{BB962C8B-B14F-4D97-AF65-F5344CB8AC3E}">
        <p14:creationId xmlns="" xmlns:p14="http://schemas.microsoft.com/office/powerpoint/2010/main" val="164837117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  <p:bldP spid="14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2D84C0A-91CD-4F3D-94C1-51A7A7430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SONRAKİ METNE HAZIRLIK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F0F6106-BE2A-4C6C-A291-30F82416D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42929" y="5159781"/>
            <a:ext cx="8297429" cy="1314591"/>
          </a:xfrm>
        </p:spPr>
        <p:txBody>
          <a:bodyPr>
            <a:normAutofit/>
          </a:bodyPr>
          <a:lstStyle/>
          <a:p>
            <a:r>
              <a:rPr lang="tr-TR" sz="2400" dirty="0"/>
              <a:t>Günümüzde kullanılan iletişim araçları ile ilgili bir araştırma yapınız.</a:t>
            </a:r>
          </a:p>
        </p:txBody>
      </p:sp>
    </p:spTree>
    <p:extLst>
      <p:ext uri="{BB962C8B-B14F-4D97-AF65-F5344CB8AC3E}">
        <p14:creationId xmlns="" xmlns:p14="http://schemas.microsoft.com/office/powerpoint/2010/main" val="32964704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607751C1-6D6F-494D-829C-A6585889E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METİN SONU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B2884B95-FCFF-494B-AE4D-1B3B7EED76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tr-TR" dirty="0"/>
              <a:t>ÖZGÜR KAYA</a:t>
            </a:r>
          </a:p>
        </p:txBody>
      </p:sp>
    </p:spTree>
    <p:extLst>
      <p:ext uri="{BB962C8B-B14F-4D97-AF65-F5344CB8AC3E}">
        <p14:creationId xmlns="" xmlns:p14="http://schemas.microsoft.com/office/powerpoint/2010/main" val="3501964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6A45058-0C74-4C3A-8C49-0930C8E9F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/>
              <a:t>HAZIRLIK SORULARI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0488419-4B94-41FC-BD7A-867FD4963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17637"/>
            <a:ext cx="10178322" cy="5137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400" dirty="0"/>
              <a:t>1. </a:t>
            </a:r>
            <a:r>
              <a:rPr lang="tr-TR" sz="2400" dirty="0" err="1"/>
              <a:t>Hikikomori</a:t>
            </a:r>
            <a:r>
              <a:rPr lang="tr-TR" sz="2400" dirty="0"/>
              <a:t> ile ilgili yaptığınız araştırma sonucunda elde ettiğiniz bilgileri arkadaşlarınızla paylaşınız.</a:t>
            </a:r>
          </a:p>
          <a:p>
            <a:endParaRPr lang="tr-TR" dirty="0"/>
          </a:p>
        </p:txBody>
      </p:sp>
      <p:sp>
        <p:nvSpPr>
          <p:cNvPr id="4" name="İçerik Yer Tutucusu 2">
            <a:extLst>
              <a:ext uri="{FF2B5EF4-FFF2-40B4-BE49-F238E27FC236}">
                <a16:creationId xmlns="" xmlns:a16="http://schemas.microsoft.com/office/drawing/2014/main" id="{4A8CD54D-C4DF-4865-9506-47F5FB374F65}"/>
              </a:ext>
            </a:extLst>
          </p:cNvPr>
          <p:cNvSpPr txBox="1">
            <a:spLocks/>
          </p:cNvSpPr>
          <p:nvPr/>
        </p:nvSpPr>
        <p:spPr>
          <a:xfrm>
            <a:off x="1251678" y="4381157"/>
            <a:ext cx="10178322" cy="859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dirty="0"/>
              <a:t>2. Günlük yaşamınızda hangi teknolojik araçları kullanıyorsunuz? Örnekler veriniz.</a:t>
            </a:r>
          </a:p>
        </p:txBody>
      </p:sp>
      <p:sp>
        <p:nvSpPr>
          <p:cNvPr id="5" name="Dikdörtgen: Köşeleri Yuvarlatılmış 4">
            <a:hlinkClick r:id="rId2"/>
            <a:extLst>
              <a:ext uri="{FF2B5EF4-FFF2-40B4-BE49-F238E27FC236}">
                <a16:creationId xmlns="" xmlns:a16="http://schemas.microsoft.com/office/drawing/2014/main" id="{7968870E-DDEF-4469-8871-F918F750A736}"/>
              </a:ext>
            </a:extLst>
          </p:cNvPr>
          <p:cNvSpPr/>
          <p:nvPr/>
        </p:nvSpPr>
        <p:spPr>
          <a:xfrm>
            <a:off x="4693328" y="2964762"/>
            <a:ext cx="2805344" cy="8399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HİKİKOMORİ</a:t>
            </a:r>
          </a:p>
        </p:txBody>
      </p:sp>
    </p:spTree>
    <p:extLst>
      <p:ext uri="{BB962C8B-B14F-4D97-AF65-F5344CB8AC3E}">
        <p14:creationId xmlns="" xmlns:p14="http://schemas.microsoft.com/office/powerpoint/2010/main" val="10534116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Başlık 24">
            <a:extLst>
              <a:ext uri="{FF2B5EF4-FFF2-40B4-BE49-F238E27FC236}">
                <a16:creationId xmlns="" xmlns:a16="http://schemas.microsoft.com/office/drawing/2014/main" id="{A34D108A-E005-4633-8966-8A237194B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2930" y="1178350"/>
            <a:ext cx="8187071" cy="2744107"/>
          </a:xfrm>
        </p:spPr>
        <p:txBody>
          <a:bodyPr/>
          <a:lstStyle/>
          <a:p>
            <a:pPr algn="ctr"/>
            <a:r>
              <a:rPr lang="tr-TR" dirty="0"/>
              <a:t>OKUMA ÇALIŞMASI</a:t>
            </a:r>
          </a:p>
        </p:txBody>
      </p:sp>
      <p:sp>
        <p:nvSpPr>
          <p:cNvPr id="26" name="İçerik Yer Tutucusu 25">
            <a:extLst>
              <a:ext uri="{FF2B5EF4-FFF2-40B4-BE49-F238E27FC236}">
                <a16:creationId xmlns="" xmlns:a16="http://schemas.microsoft.com/office/drawing/2014/main" id="{F9027977-6A09-4778-99CE-26A7E3E09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42930" y="4647415"/>
            <a:ext cx="8550002" cy="1463502"/>
          </a:xfrm>
        </p:spPr>
        <p:txBody>
          <a:bodyPr>
            <a:normAutofit/>
          </a:bodyPr>
          <a:lstStyle/>
          <a:p>
            <a:r>
              <a:rPr lang="tr-TR" sz="2400" dirty="0"/>
              <a:t>Metni okurken önemli gördüğünüz bölümleri ve anlamını bilmediğiniz sözcükleri işaretleyiniz.</a:t>
            </a:r>
          </a:p>
        </p:txBody>
      </p:sp>
    </p:spTree>
    <p:extLst>
      <p:ext uri="{BB962C8B-B14F-4D97-AF65-F5344CB8AC3E}">
        <p14:creationId xmlns="" xmlns:p14="http://schemas.microsoft.com/office/powerpoint/2010/main" val="800525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4F40819-C940-4F80-9FE6-BA8A62509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4189" y="1258478"/>
            <a:ext cx="3092115" cy="1626124"/>
          </a:xfrm>
        </p:spPr>
        <p:txBody>
          <a:bodyPr>
            <a:normAutofit/>
          </a:bodyPr>
          <a:lstStyle/>
          <a:p>
            <a:r>
              <a:rPr lang="tr-TR" sz="2400" dirty="0"/>
              <a:t>1. ETKİNLİK: SÖZCÜK ÇALIŞMASI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="" xmlns:a16="http://schemas.microsoft.com/office/drawing/2014/main" id="{18023242-7027-4F1A-8CE3-6111BB0FD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1258478"/>
            <a:ext cx="6158418" cy="2671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/>
              <a:t>Okuduğunuz metinde geçen anlamını bilmediğiniz kelimeleri yazınız. Yazdığınız kelimelerin anlamlarını tahmin ediniz. Tahminlerinizin doğruluğunu TDK Türkçe </a:t>
            </a:r>
            <a:r>
              <a:rPr lang="tr-TR" sz="2400" dirty="0" err="1"/>
              <a:t>Sözlük’ten</a:t>
            </a:r>
            <a:r>
              <a:rPr lang="tr-TR" sz="2400" dirty="0"/>
              <a:t> kontrol ediniz. Daha sonra ise kelimeleri cümle içinde kullanınız.</a:t>
            </a:r>
          </a:p>
        </p:txBody>
      </p:sp>
    </p:spTree>
    <p:extLst>
      <p:ext uri="{BB962C8B-B14F-4D97-AF65-F5344CB8AC3E}">
        <p14:creationId xmlns="" xmlns:p14="http://schemas.microsoft.com/office/powerpoint/2010/main" val="42768500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4B6361-4E41-4CA1-B650-B7096168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 ETKİNLİK: METNİ ANLAMA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="" xmlns:a16="http://schemas.microsoft.com/office/drawing/2014/main" id="{DB98098F-6FD0-4B1E-A9BA-5ACAF92BCB06}"/>
              </a:ext>
            </a:extLst>
          </p:cNvPr>
          <p:cNvSpPr txBox="1">
            <a:spLocks/>
          </p:cNvSpPr>
          <p:nvPr/>
        </p:nvSpPr>
        <p:spPr>
          <a:xfrm>
            <a:off x="1251678" y="1438008"/>
            <a:ext cx="10178322" cy="7588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/>
              <a:t>1. Teknoloji bağımlılığı nedir? Anlatınız.</a:t>
            </a:r>
          </a:p>
        </p:txBody>
      </p:sp>
      <p:sp>
        <p:nvSpPr>
          <p:cNvPr id="23" name="İçerik Yer Tutucusu 2">
            <a:extLst>
              <a:ext uri="{FF2B5EF4-FFF2-40B4-BE49-F238E27FC236}">
                <a16:creationId xmlns="" xmlns:a16="http://schemas.microsoft.com/office/drawing/2014/main" id="{E967F019-90CE-44CE-8308-72F14D2F0B58}"/>
              </a:ext>
            </a:extLst>
          </p:cNvPr>
          <p:cNvSpPr txBox="1">
            <a:spLocks/>
          </p:cNvSpPr>
          <p:nvPr/>
        </p:nvSpPr>
        <p:spPr>
          <a:xfrm>
            <a:off x="1251678" y="2005570"/>
            <a:ext cx="10178322" cy="1534511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YANIT: </a:t>
            </a:r>
            <a:r>
              <a:rPr lang="tr-TR" sz="2400" dirty="0"/>
              <a:t>Teknolojik ürünleri kullanırken ölçüsüz ve sınırsız davrandığımız için sağlığımızı kaybetmemize, aile üyelerimiz ve diğer insanlarla ilişkilerimizin bozulmasına teknoloji bağımlılığı denir.</a:t>
            </a:r>
          </a:p>
        </p:txBody>
      </p:sp>
      <p:sp>
        <p:nvSpPr>
          <p:cNvPr id="24" name="İçerik Yer Tutucusu 2">
            <a:extLst>
              <a:ext uri="{FF2B5EF4-FFF2-40B4-BE49-F238E27FC236}">
                <a16:creationId xmlns="" xmlns:a16="http://schemas.microsoft.com/office/drawing/2014/main" id="{2AF4E1AD-1E39-4F3F-8FCE-DA493DAF1BBB}"/>
              </a:ext>
            </a:extLst>
          </p:cNvPr>
          <p:cNvSpPr txBox="1">
            <a:spLocks/>
          </p:cNvSpPr>
          <p:nvPr/>
        </p:nvSpPr>
        <p:spPr>
          <a:xfrm>
            <a:off x="1251678" y="4137633"/>
            <a:ext cx="10178322" cy="807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/>
              <a:t>2. Hangi teknolojik araçlar bağımlılık yapmaktadır? Açıklayınız.</a:t>
            </a:r>
          </a:p>
        </p:txBody>
      </p:sp>
      <p:sp>
        <p:nvSpPr>
          <p:cNvPr id="25" name="İçerik Yer Tutucusu 2">
            <a:extLst>
              <a:ext uri="{FF2B5EF4-FFF2-40B4-BE49-F238E27FC236}">
                <a16:creationId xmlns="" xmlns:a16="http://schemas.microsoft.com/office/drawing/2014/main" id="{E287B3A0-44AC-47C9-B8CC-EC7FB62A77BE}"/>
              </a:ext>
            </a:extLst>
          </p:cNvPr>
          <p:cNvSpPr txBox="1">
            <a:spLocks/>
          </p:cNvSpPr>
          <p:nvPr/>
        </p:nvSpPr>
        <p:spPr>
          <a:xfrm>
            <a:off x="1251678" y="4944861"/>
            <a:ext cx="10178322" cy="1020933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YANIT: </a:t>
            </a:r>
            <a:r>
              <a:rPr lang="tr-TR" sz="2400" dirty="0"/>
              <a:t>Bilgisayar, tablet, telefon, internet, televizyon veya başka bir oyun cihazı bağımlılık yapabilir.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36116060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animBg="1"/>
      <p:bldP spid="24" grpId="0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4B6361-4E41-4CA1-B650-B7096168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 ETKİNLİK: METNİ ANLAMA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="" xmlns:a16="http://schemas.microsoft.com/office/drawing/2014/main" id="{DB98098F-6FD0-4B1E-A9BA-5ACAF92BCB06}"/>
              </a:ext>
            </a:extLst>
          </p:cNvPr>
          <p:cNvSpPr txBox="1">
            <a:spLocks/>
          </p:cNvSpPr>
          <p:nvPr/>
        </p:nvSpPr>
        <p:spPr>
          <a:xfrm>
            <a:off x="1251678" y="1305375"/>
            <a:ext cx="10178322" cy="7588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/>
              <a:t>3. Teknoloji bağımlılığı belirtileri gösteren kişiler hangi davranışları sergilemektedir?</a:t>
            </a:r>
          </a:p>
          <a:p>
            <a:pPr marL="0" indent="0">
              <a:buNone/>
            </a:pPr>
            <a:endParaRPr lang="tr-TR" b="1" dirty="0"/>
          </a:p>
        </p:txBody>
      </p:sp>
      <p:sp>
        <p:nvSpPr>
          <p:cNvPr id="23" name="İçerik Yer Tutucusu 2">
            <a:extLst>
              <a:ext uri="{FF2B5EF4-FFF2-40B4-BE49-F238E27FC236}">
                <a16:creationId xmlns="" xmlns:a16="http://schemas.microsoft.com/office/drawing/2014/main" id="{E967F019-90CE-44CE-8308-72F14D2F0B58}"/>
              </a:ext>
            </a:extLst>
          </p:cNvPr>
          <p:cNvSpPr txBox="1">
            <a:spLocks/>
          </p:cNvSpPr>
          <p:nvPr/>
        </p:nvSpPr>
        <p:spPr>
          <a:xfrm>
            <a:off x="1251678" y="2201661"/>
            <a:ext cx="10178322" cy="4273953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YANIT: </a:t>
            </a:r>
          </a:p>
          <a:p>
            <a:r>
              <a:rPr lang="tr-TR" sz="2600" dirty="0"/>
              <a:t>Gece geç saatlere kadar bilgisayar başında kalarak uyku düzenini bozar.</a:t>
            </a:r>
          </a:p>
          <a:p>
            <a:r>
              <a:rPr lang="tr-TR" sz="2600" dirty="0"/>
              <a:t>Bağımlısı olduğu üründen uzak kalınca gergin ve boşluktaymış gibi hisseder.</a:t>
            </a:r>
          </a:p>
          <a:p>
            <a:r>
              <a:rPr lang="tr-TR" sz="2600" dirty="0"/>
              <a:t>İnternette oyun oynamak için yemek öğünlerinden ve derslerinden ödün verir.</a:t>
            </a:r>
          </a:p>
          <a:p>
            <a:r>
              <a:rPr lang="tr-TR" sz="2600" dirty="0"/>
              <a:t>Ekran karşısında geçirdiği zaman hakkında yalan söyler.</a:t>
            </a:r>
          </a:p>
          <a:p>
            <a:r>
              <a:rPr lang="tr-TR" sz="2600" dirty="0"/>
              <a:t>Yüz yüze arkadaşlıklar yerine sanal ortamlarda konuşur.</a:t>
            </a:r>
          </a:p>
          <a:p>
            <a:r>
              <a:rPr lang="tr-TR" sz="2600" dirty="0"/>
              <a:t>Duruş bozukluğu, hâlsizlik, baş ağrısı, sırt ağrısı, </a:t>
            </a:r>
            <a:r>
              <a:rPr lang="tr-TR" sz="2600" dirty="0" err="1"/>
              <a:t>obezite</a:t>
            </a:r>
            <a:r>
              <a:rPr lang="tr-TR" sz="2600" dirty="0"/>
              <a:t> gibi rahatsızlıklarla karşılaşabilir.	</a:t>
            </a:r>
          </a:p>
        </p:txBody>
      </p:sp>
    </p:spTree>
    <p:extLst>
      <p:ext uri="{BB962C8B-B14F-4D97-AF65-F5344CB8AC3E}">
        <p14:creationId xmlns="" xmlns:p14="http://schemas.microsoft.com/office/powerpoint/2010/main" val="182867485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4B6361-4E41-4CA1-B650-B7096168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 ETKİNLİK: METNİ ANLAMA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="" xmlns:a16="http://schemas.microsoft.com/office/drawing/2014/main" id="{AF3EE4CE-FA95-45D0-9AB5-3C83963683E2}"/>
              </a:ext>
            </a:extLst>
          </p:cNvPr>
          <p:cNvSpPr txBox="1">
            <a:spLocks/>
          </p:cNvSpPr>
          <p:nvPr/>
        </p:nvSpPr>
        <p:spPr>
          <a:xfrm>
            <a:off x="1251678" y="1604721"/>
            <a:ext cx="10178322" cy="8516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/>
              <a:t>4. Kendimizi teknoloji bağımlılığından korumak için neler yapabiliriz? Açıklayınız.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="" xmlns:a16="http://schemas.microsoft.com/office/drawing/2014/main" id="{195CAE24-F262-48FB-966A-290917304D4F}"/>
              </a:ext>
            </a:extLst>
          </p:cNvPr>
          <p:cNvSpPr txBox="1">
            <a:spLocks/>
          </p:cNvSpPr>
          <p:nvPr/>
        </p:nvSpPr>
        <p:spPr>
          <a:xfrm>
            <a:off x="1251678" y="2749775"/>
            <a:ext cx="10178322" cy="3533313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YANIT: </a:t>
            </a:r>
          </a:p>
          <a:p>
            <a:r>
              <a:rPr lang="tr-TR" sz="2400" dirty="0"/>
              <a:t>Sosyal ve sportif faaliyetlere katılabiliriz.</a:t>
            </a:r>
          </a:p>
          <a:p>
            <a:r>
              <a:rPr lang="tr-TR" sz="2400" dirty="0"/>
              <a:t>Bağımlısı olunan cihazı ailenin ortak kullanımına açabiliriz.</a:t>
            </a:r>
          </a:p>
          <a:p>
            <a:r>
              <a:rPr lang="tr-TR" sz="2400" dirty="0"/>
              <a:t>Ailece yapılacak etkinlikleri artırabiliriz.</a:t>
            </a:r>
          </a:p>
          <a:p>
            <a:r>
              <a:rPr lang="tr-TR" sz="2400" dirty="0"/>
              <a:t>Cihazların yerini değiştirebiliriz.</a:t>
            </a:r>
          </a:p>
          <a:p>
            <a:r>
              <a:rPr lang="tr-TR" sz="2400" dirty="0"/>
              <a:t>Gelecek için kendimize hedefler koyup bu hedefler doğrultusunda planlı yaşayabiliriz.</a:t>
            </a:r>
          </a:p>
        </p:txBody>
      </p:sp>
    </p:spTree>
    <p:extLst>
      <p:ext uri="{BB962C8B-B14F-4D97-AF65-F5344CB8AC3E}">
        <p14:creationId xmlns="" xmlns:p14="http://schemas.microsoft.com/office/powerpoint/2010/main" val="161186861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4B6361-4E41-4CA1-B650-B7096168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 ETKİNLİK: METNİ ANLAMA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="" xmlns:a16="http://schemas.microsoft.com/office/drawing/2014/main" id="{DB98098F-6FD0-4B1E-A9BA-5ACAF92BCB06}"/>
              </a:ext>
            </a:extLst>
          </p:cNvPr>
          <p:cNvSpPr txBox="1">
            <a:spLocks/>
          </p:cNvSpPr>
          <p:nvPr/>
        </p:nvSpPr>
        <p:spPr>
          <a:xfrm>
            <a:off x="1251678" y="2518956"/>
            <a:ext cx="10178322" cy="985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/>
              <a:t>5. Teknolojinin yararları ve zararları hakkında neler düşünüyorsunuz? Düşüncelerinizi örnekler vererek açıklayınız.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8505890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4F40819-C940-4F80-9FE6-BA8A62509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>
            <a:normAutofit/>
          </a:bodyPr>
          <a:lstStyle/>
          <a:p>
            <a:r>
              <a:rPr lang="tr-TR" dirty="0"/>
              <a:t>3. ETKİNLİK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="" xmlns:a16="http://schemas.microsoft.com/office/drawing/2014/main" id="{8E24EC06-7AA1-4EB7-B339-566135952FDA}"/>
              </a:ext>
            </a:extLst>
          </p:cNvPr>
          <p:cNvSpPr txBox="1">
            <a:spLocks/>
          </p:cNvSpPr>
          <p:nvPr/>
        </p:nvSpPr>
        <p:spPr>
          <a:xfrm>
            <a:off x="1200267" y="1128713"/>
            <a:ext cx="10280415" cy="1636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/>
              <a:t>Televizyon, bilgisayar, telefon, cep telefonu, akıllı telefon, internet, tablet derken teknoloji hayatın vazgeçilmezi oldu. Teknolojiyi kullanacağız ama nasıl, ne kadar ve ne zaman? Aşağıdaki kavramları, bu sorular çerçevesinde değerlendirip yorumlayınız.</a:t>
            </a:r>
            <a:endParaRPr lang="tr-TR" b="1" dirty="0"/>
          </a:p>
        </p:txBody>
      </p:sp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6A8FD481-F460-4EC9-AC7F-97D3461446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65" y="2867487"/>
            <a:ext cx="10403900" cy="3990513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45848BD-D67A-4CBF-A1BF-89C37FABC016}"/>
              </a:ext>
            </a:extLst>
          </p:cNvPr>
          <p:cNvSpPr txBox="1"/>
          <p:nvPr/>
        </p:nvSpPr>
        <p:spPr>
          <a:xfrm>
            <a:off x="1250950" y="3062782"/>
            <a:ext cx="10085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İhtiyacımız olduğunda ihtiyacımızı giderene kadar kullanmalıyız.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95A4491D-9603-492B-9A85-CA8CFD85C5AD}"/>
              </a:ext>
            </a:extLst>
          </p:cNvPr>
          <p:cNvSpPr txBox="1"/>
          <p:nvPr/>
        </p:nvSpPr>
        <p:spPr>
          <a:xfrm>
            <a:off x="1200267" y="4102949"/>
            <a:ext cx="10085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Yaşımıza uygun, ailemizin kullanmamızda sakınca görmediği, güvenilir siteleri kullanmalıyız.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24A19B7A-23B5-476F-AC50-45A48E9CDBD0}"/>
              </a:ext>
            </a:extLst>
          </p:cNvPr>
          <p:cNvSpPr txBox="1"/>
          <p:nvPr/>
        </p:nvSpPr>
        <p:spPr>
          <a:xfrm>
            <a:off x="1200267" y="5050783"/>
            <a:ext cx="10085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Araştırma yapmak, ödev hazırlamak, bilgi edinmek, müzik dinlemek…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54D5E433-B511-4562-B7FA-7835D04DDAB2}"/>
              </a:ext>
            </a:extLst>
          </p:cNvPr>
          <p:cNvSpPr txBox="1"/>
          <p:nvPr/>
        </p:nvSpPr>
        <p:spPr>
          <a:xfrm>
            <a:off x="1200267" y="6082670"/>
            <a:ext cx="10085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Gereğinden fazla süre kullanmayıp kullanırken de büyüklerimizin tavsiyelerini dikkate alarak kullanmalıyız.</a:t>
            </a:r>
          </a:p>
        </p:txBody>
      </p:sp>
    </p:spTree>
    <p:extLst>
      <p:ext uri="{BB962C8B-B14F-4D97-AF65-F5344CB8AC3E}">
        <p14:creationId xmlns="" xmlns:p14="http://schemas.microsoft.com/office/powerpoint/2010/main" val="4281777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Rozet">
  <a:themeElements>
    <a:clrScheme name="Rozet">
      <a:dk1>
        <a:sysClr val="windowText" lastClr="000000"/>
      </a:dk1>
      <a:lt1>
        <a:sysClr val="window" lastClr="FFFFFF"/>
      </a:lt1>
      <a:dk2>
        <a:srgbClr val="1B2F36"/>
      </a:dk2>
      <a:lt2>
        <a:srgbClr val="F3F3F2"/>
      </a:lt2>
      <a:accent1>
        <a:srgbClr val="A38D51"/>
      </a:accent1>
      <a:accent2>
        <a:srgbClr val="5A3D40"/>
      </a:accent2>
      <a:accent3>
        <a:srgbClr val="5D988C"/>
      </a:accent3>
      <a:accent4>
        <a:srgbClr val="A85752"/>
      </a:accent4>
      <a:accent5>
        <a:srgbClr val="809A67"/>
      </a:accent5>
      <a:accent6>
        <a:srgbClr val="67645A"/>
      </a:accent6>
      <a:hlink>
        <a:srgbClr val="5D988C"/>
      </a:hlink>
      <a:folHlink>
        <a:srgbClr val="846794"/>
      </a:folHlink>
    </a:clrScheme>
    <a:fontScheme name="Rozet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oze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dge" id="{71A07785-5930-41D4-9A83-E23602B48E98}" vid="{9E77EDF1-0821-4215-BD6E-A2D49F02550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Rozet</Template>
  <TotalTime>302</TotalTime>
  <Words>645</Words>
  <PresentationFormat>Özel</PresentationFormat>
  <Paragraphs>76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Rozet</vt:lpstr>
      <vt:lpstr>TEKNOLOJİ BAĞIMLILIĞI</vt:lpstr>
      <vt:lpstr>HAZIRLIK SORULARI</vt:lpstr>
      <vt:lpstr>OKUMA ÇALIŞMASI</vt:lpstr>
      <vt:lpstr>1. ETKİNLİK: SÖZCÜK ÇALIŞMASI</vt:lpstr>
      <vt:lpstr>2. ETKİNLİK: METNİ ANLAMA</vt:lpstr>
      <vt:lpstr>2. ETKİNLİK: METNİ ANLAMA</vt:lpstr>
      <vt:lpstr>2. ETKİNLİK: METNİ ANLAMA</vt:lpstr>
      <vt:lpstr>2. ETKİNLİK: METNİ ANLAMA</vt:lpstr>
      <vt:lpstr>3. ETKİNLİK</vt:lpstr>
      <vt:lpstr>4. ETKİNLİK</vt:lpstr>
      <vt:lpstr>5. ETKİNLİK</vt:lpstr>
      <vt:lpstr>6. ETKİNLİK: ÖDEV</vt:lpstr>
      <vt:lpstr>6. ETKİNLİK: ÖDEV</vt:lpstr>
      <vt:lpstr>6. ETKİNLİK: ÖDEV</vt:lpstr>
      <vt:lpstr>7. ETKİNLİK: zamirler</vt:lpstr>
      <vt:lpstr>SONRAKİ METNE HAZIRLIK</vt:lpstr>
      <vt:lpstr>METİN SONU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2020-11-22T18:42:46Z</dcterms:created>
  <dcterms:modified xsi:type="dcterms:W3CDTF">2020-12-07T07:03:28Z</dcterms:modified>
  <cp:category>https://www.sorubak.com</cp:category>
</cp:coreProperties>
</file>