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07264E9-DFD4-481D-A667-6ABF5779F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9AC40860-972D-4B0C-9047-1DF864E094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9A91A77B-9BE1-4289-83B5-7C6BC3099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DB29C3D1-AD86-454F-97CF-5A90C6EC0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1BC9D8C3-2EE0-47C0-A5DF-5F2829D5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4477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D4F1405-7EF5-460B-8B30-8BACD3EE1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1C3AC280-A560-499E-A70F-BF49A6D6C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B0F5AB35-E08F-42C4-A5E1-8766DCD31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6E64A543-D368-4138-9043-0B1B8300B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7BB678F-F028-415A-9CA0-C929A3286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4682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8AEE688E-D54A-4396-B5B5-A1306DD3B9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EB9B7641-2614-4553-A895-AFA05C81F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03F3C39-7488-45AB-94DC-816EDD5CD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51721292-B74D-448F-BD10-78D798EB5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FE9B96D-D541-4A76-A6EE-14ACB742B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9153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9D039F9-C823-4C57-B0BA-8D8349B0F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E05BC28-6813-4A2E-8B50-FE5C863E8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6A4C72F-BFB7-4445-AB23-4A49FA5B7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DD29DC2-C77E-41FD-8520-40210733F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8556F9E-6202-4265-9F1F-DA737613C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7258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4A30296-AFB1-4572-B4C8-970879C3D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9EBDE25B-F7C3-4FBB-BC17-C7B34B3A9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5463F1B-6A67-426F-B1AB-585B6AC0A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B7F35E8-BC88-4841-B3D2-D55B32B91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C636216-824E-45C1-B9E5-DD3853A5C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388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31B618F-7F95-496D-882E-D5002A6D4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340F91B-D968-4192-B777-1D1CB1F32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222E098-3067-4CA0-8570-8EE0B1D359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7C46626F-F9EF-48D1-ADA6-994B1C295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4DAB3FAE-80D7-427E-9F9A-CDD677B65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64A35230-8B4A-4F3A-AF7F-51E7E1598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822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2A3AE70-BA3F-4096-AF97-BCFD51167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CF1831FF-A5B6-4C6B-9AC2-DA6E6C306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7AB164C-D45F-460E-AEC6-8C8CE092CD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AD93C2F1-EF48-48B0-9D59-DCF05A093B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4F9EA526-7DF1-4406-BC09-5221AA19D0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AEDE5549-C788-423F-BE1E-B8C037D2F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35320003-9007-481D-9379-DCE915DFD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07D25667-BF64-41DF-8186-4D3BB50F5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45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578112B-8CBD-4C8A-AB2F-14EBEAE27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343DF202-F518-44C8-8252-9889DFD1E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D7FEBD8C-6425-47FA-A156-645D682C2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DD3EC288-4B7F-4491-9C3C-52133A4A1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6768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EBC0316C-551D-4DAE-BC92-FC0F08512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08A423AF-F308-4856-8382-E9F10E8E0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962CE2B2-3572-4F48-9A3D-149B0C6B4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56754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179C28D-4955-4B07-B747-86A77B243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3F8ABCC-B0FE-4A48-BACC-3C2C0D676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AF68F1E4-2072-4C9F-90B5-32E950EF1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A123A972-FACE-4C1A-BCAA-DD182FA13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5443C038-833F-456C-A7CF-D079F7814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8F7ED590-C8DA-4145-8F07-54952FCD4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147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B4776BE-A6CC-4290-9A9A-E9CCB1B6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EFE8C21D-759C-445D-8724-95AA54651E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F5CBC5E8-F1FB-4D82-97B3-4B676A64F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4832F06F-0037-439B-A3E6-5D5688750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B982EEF7-B484-482A-80CB-35D2D38D6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91776137-AAEE-43C3-B2D8-1EEFABC6E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339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1B9579DD-7409-43A2-AC17-7B7547AA5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8C370C5E-C1B3-4640-A4B8-682BC63D0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4CD40539-41FC-4594-9CD9-DCE70AAD2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5D82A-60D6-4880-A7B1-590504FF1338}" type="datetimeFigureOut">
              <a:rPr lang="tr-TR" smtClean="0"/>
              <a:pPr/>
              <a:t>15/11/2020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B7775668-EE2D-4E08-A143-4C9EE816C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BE90562-65AB-4A0D-A10C-D172031D9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41732-9824-4D0C-B4DF-93EDE187EFA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0816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F63402E-1404-4800-9B03-2E81A0F5F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51693" y="0"/>
            <a:ext cx="5237871" cy="1357606"/>
          </a:xfrm>
        </p:spPr>
        <p:txBody>
          <a:bodyPr>
            <a:normAutofit/>
          </a:bodyPr>
          <a:lstStyle/>
          <a:p>
            <a:r>
              <a:rPr lang="tr-TR" sz="7200" dirty="0">
                <a:solidFill>
                  <a:srgbClr val="FFFF00"/>
                </a:solidFill>
              </a:rPr>
              <a:t>Matematik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603CC748-E135-4458-9673-D5DA6F1FD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50874" y="2827606"/>
            <a:ext cx="12693747" cy="2855742"/>
          </a:xfrm>
        </p:spPr>
        <p:txBody>
          <a:bodyPr>
            <a:normAutofit/>
          </a:bodyPr>
          <a:lstStyle/>
          <a:p>
            <a:r>
              <a:rPr lang="tr-TR" sz="6600" dirty="0">
                <a:solidFill>
                  <a:srgbClr val="92D050"/>
                </a:solidFill>
              </a:rPr>
              <a:t>Kalansız Bölünebilme Kuralları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1671424D-44F5-4829-AA5C-442A18A43BFD}"/>
              </a:ext>
            </a:extLst>
          </p:cNvPr>
          <p:cNvSpPr txBox="1"/>
          <p:nvPr/>
        </p:nvSpPr>
        <p:spPr>
          <a:xfrm>
            <a:off x="478301" y="5401994"/>
            <a:ext cx="4768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1">
                    <a:lumMod val="75000"/>
                  </a:schemeClr>
                </a:solidFill>
              </a:rPr>
              <a:t>Zeynel BATU Tarafından Hazırlanmıştır</a:t>
            </a:r>
          </a:p>
        </p:txBody>
      </p:sp>
    </p:spTree>
    <p:extLst>
      <p:ext uri="{BB962C8B-B14F-4D97-AF65-F5344CB8AC3E}">
        <p14:creationId xmlns:p14="http://schemas.microsoft.com/office/powerpoint/2010/main" xmlns="" val="3471506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BBDFB546-3AD2-40FC-AEC3-08505EDECE62}"/>
              </a:ext>
            </a:extLst>
          </p:cNvPr>
          <p:cNvSpPr txBox="1"/>
          <p:nvPr/>
        </p:nvSpPr>
        <p:spPr>
          <a:xfrm>
            <a:off x="890954" y="534572"/>
            <a:ext cx="104100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rgbClr val="FFFF00"/>
                </a:solidFill>
                <a:highlight>
                  <a:srgbClr val="FF0000"/>
                </a:highlight>
              </a:rPr>
              <a:t>2 İle Kalansız Bölünebilme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3AB3422B-A1BC-4FCB-B0EB-6F304CC10BA1}"/>
              </a:ext>
            </a:extLst>
          </p:cNvPr>
          <p:cNvSpPr txBox="1"/>
          <p:nvPr/>
        </p:nvSpPr>
        <p:spPr>
          <a:xfrm>
            <a:off x="890954" y="2096087"/>
            <a:ext cx="102647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highlight>
                  <a:srgbClr val="FFFF00"/>
                </a:highlight>
              </a:rPr>
              <a:t>Birler basamağındaki rakam 0,2,4,6,8 olan sayılar 2 ile kalansız bölünebilir. İki ile kalansız bölünebilen sayılara çift sayılar denir. Diğer bir ifade ile birler basamağı 0,2,4,6,8 olan sayılar çift sayılardır.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808358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36B30903-BAB9-4DF3-AC2B-22320952AC7B}"/>
              </a:ext>
            </a:extLst>
          </p:cNvPr>
          <p:cNvSpPr txBox="1"/>
          <p:nvPr/>
        </p:nvSpPr>
        <p:spPr>
          <a:xfrm>
            <a:off x="651803" y="196947"/>
            <a:ext cx="108883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FF00"/>
                </a:solidFill>
                <a:highlight>
                  <a:srgbClr val="FF0000"/>
                </a:highlight>
              </a:rPr>
              <a:t>3 İle Kalansız Bölünebilme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D67CD574-DFD2-47F4-907A-5622DC5E6792}"/>
              </a:ext>
            </a:extLst>
          </p:cNvPr>
          <p:cNvSpPr txBox="1"/>
          <p:nvPr/>
        </p:nvSpPr>
        <p:spPr>
          <a:xfrm>
            <a:off x="651804" y="2236763"/>
            <a:ext cx="108883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highlight>
                  <a:srgbClr val="FFFF00"/>
                </a:highlight>
              </a:rPr>
              <a:t>Bir doğal sayının basamaklarındaki rakamların sayı değerleri toplamı 3 ile kalansız (tam) bölünüyorsa bu sayı 3 ile kalansız (tam) bölünebilir.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1076401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FB34513D-84E4-4C94-97DA-C48B91D6B6E9}"/>
              </a:ext>
            </a:extLst>
          </p:cNvPr>
          <p:cNvSpPr txBox="1"/>
          <p:nvPr/>
        </p:nvSpPr>
        <p:spPr>
          <a:xfrm>
            <a:off x="661182" y="548640"/>
            <a:ext cx="11338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FF00"/>
                </a:solidFill>
                <a:highlight>
                  <a:srgbClr val="FF0000"/>
                </a:highlight>
              </a:rPr>
              <a:t>4 İle Kalansız Bölünebilme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61BD1A93-EA02-4A75-92E0-2CB5F5B75EBC}"/>
              </a:ext>
            </a:extLst>
          </p:cNvPr>
          <p:cNvSpPr txBox="1"/>
          <p:nvPr/>
        </p:nvSpPr>
        <p:spPr>
          <a:xfrm>
            <a:off x="661183" y="1943493"/>
            <a:ext cx="10860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highlight>
                  <a:srgbClr val="FFFF00"/>
                </a:highlight>
              </a:rPr>
              <a:t>Son iki basamağı 00 veya 4’ün katı olan sayılar 4 ile kalansız bölünebilir.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2083964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1D41F976-46A3-4021-B8E9-C00C7E20802B}"/>
              </a:ext>
            </a:extLst>
          </p:cNvPr>
          <p:cNvSpPr txBox="1"/>
          <p:nvPr/>
        </p:nvSpPr>
        <p:spPr>
          <a:xfrm>
            <a:off x="447821" y="2110153"/>
            <a:ext cx="112963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highlight>
                  <a:srgbClr val="FFFF00"/>
                </a:highlight>
              </a:rPr>
              <a:t>Son iki basamağı 00 veya 4’ün katı olan sayılar 4 ile kalansız bölünebilir.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12B6C6AD-5146-49FA-9140-6F310C3371B6}"/>
              </a:ext>
            </a:extLst>
          </p:cNvPr>
          <p:cNvSpPr txBox="1"/>
          <p:nvPr/>
        </p:nvSpPr>
        <p:spPr>
          <a:xfrm>
            <a:off x="447821" y="337625"/>
            <a:ext cx="112963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FF00"/>
                </a:solidFill>
                <a:highlight>
                  <a:srgbClr val="FF0000"/>
                </a:highlight>
              </a:rPr>
              <a:t>5 İle Kalansız Bölünebilme</a:t>
            </a:r>
          </a:p>
        </p:txBody>
      </p:sp>
    </p:spTree>
    <p:extLst>
      <p:ext uri="{BB962C8B-B14F-4D97-AF65-F5344CB8AC3E}">
        <p14:creationId xmlns:p14="http://schemas.microsoft.com/office/powerpoint/2010/main" xmlns="" val="2093488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A9F41EF9-8022-477C-ABC4-B04DEC309905}"/>
              </a:ext>
            </a:extLst>
          </p:cNvPr>
          <p:cNvSpPr txBox="1"/>
          <p:nvPr/>
        </p:nvSpPr>
        <p:spPr>
          <a:xfrm>
            <a:off x="607256" y="549717"/>
            <a:ext cx="11521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FF00"/>
                </a:solidFill>
                <a:highlight>
                  <a:srgbClr val="FF0000"/>
                </a:highlight>
              </a:rPr>
              <a:t>6 İle Kalansız Bölünebilme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44CF7602-CDB7-4D77-BB9B-CCEDF7F9D643}"/>
              </a:ext>
            </a:extLst>
          </p:cNvPr>
          <p:cNvSpPr txBox="1"/>
          <p:nvPr/>
        </p:nvSpPr>
        <p:spPr>
          <a:xfrm>
            <a:off x="607256" y="2546252"/>
            <a:ext cx="108016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highlight>
                  <a:srgbClr val="FFFF00"/>
                </a:highlight>
              </a:rPr>
              <a:t>Bir sayı hem 2 hem de 3 ile kalansız bölünebiliyorsa bu sayı 6 ile kalansız bölünebilir. Yani rakamları toplamı 3’ün katı olan çift sayılar 6’ya tam bölünebilir</a:t>
            </a:r>
          </a:p>
        </p:txBody>
      </p:sp>
    </p:spTree>
    <p:extLst>
      <p:ext uri="{BB962C8B-B14F-4D97-AF65-F5344CB8AC3E}">
        <p14:creationId xmlns:p14="http://schemas.microsoft.com/office/powerpoint/2010/main" xmlns="" val="1230068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3EE46D53-929E-4A16-BDC2-6746DCB19E4C}"/>
              </a:ext>
            </a:extLst>
          </p:cNvPr>
          <p:cNvSpPr txBox="1"/>
          <p:nvPr/>
        </p:nvSpPr>
        <p:spPr>
          <a:xfrm>
            <a:off x="618978" y="604911"/>
            <a:ext cx="116855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FF00"/>
                </a:solidFill>
                <a:highlight>
                  <a:srgbClr val="FF0000"/>
                </a:highlight>
              </a:rPr>
              <a:t>9 İLE Kalansız Bölünebilme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5DB81E68-C043-4693-ABE3-F600D33ECBEC}"/>
              </a:ext>
            </a:extLst>
          </p:cNvPr>
          <p:cNvSpPr txBox="1"/>
          <p:nvPr/>
        </p:nvSpPr>
        <p:spPr>
          <a:xfrm>
            <a:off x="745588" y="2574388"/>
            <a:ext cx="109446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highlight>
                  <a:srgbClr val="FFFF00"/>
                </a:highlight>
              </a:rPr>
              <a:t>Bir doğal sayının basamaklarındaki rakamların sayı değerleri toplamı 9 ile kalansız (tam) bölünüyorsa bu sayı 9 ile kalansız (tam) bölünebilir.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480925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240FF45C-0146-49C6-834B-1D75C5F3BD80}"/>
              </a:ext>
            </a:extLst>
          </p:cNvPr>
          <p:cNvSpPr txBox="1"/>
          <p:nvPr/>
        </p:nvSpPr>
        <p:spPr>
          <a:xfrm>
            <a:off x="754966" y="562708"/>
            <a:ext cx="11254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rgbClr val="FFFF00"/>
                </a:solidFill>
                <a:highlight>
                  <a:srgbClr val="FF0000"/>
                </a:highlight>
              </a:rPr>
              <a:t>10 İle Kalansız Bölünebilme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3BEC76B8-187C-442B-98A0-2EC8DB763BEB}"/>
              </a:ext>
            </a:extLst>
          </p:cNvPr>
          <p:cNvSpPr txBox="1"/>
          <p:nvPr/>
        </p:nvSpPr>
        <p:spPr>
          <a:xfrm>
            <a:off x="754966" y="2307102"/>
            <a:ext cx="102881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highlight>
                  <a:srgbClr val="FFFF00"/>
                </a:highlight>
              </a:rPr>
              <a:t>Bir doğal sayının birler basamağındaki rakam 0 ise bu sayı 10’a kalansız bölünebilir</a:t>
            </a:r>
            <a:r>
              <a:rPr lang="tr-TR" dirty="0">
                <a:highlight>
                  <a:srgbClr val="FFFF00"/>
                </a:highligh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353739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188</Words>
  <PresentationFormat>Özel</PresentationFormat>
  <Paragraphs>17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Matematik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2020-11-13T14:14:39Z</dcterms:created>
  <dcterms:modified xsi:type="dcterms:W3CDTF">2020-11-15T07:10:18Z</dcterms:modified>
  <cp:category>https://www.sorubak.com</cp:category>
</cp:coreProperties>
</file>