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1" r:id="rId6"/>
    <p:sldId id="260" r:id="rId7"/>
    <p:sldId id="271" r:id="rId8"/>
    <p:sldId id="262" r:id="rId9"/>
    <p:sldId id="270" r:id="rId10"/>
    <p:sldId id="263" r:id="rId11"/>
    <p:sldId id="264" r:id="rId12"/>
    <p:sldId id="265" r:id="rId13"/>
    <p:sldId id="266" r:id="rId14"/>
    <p:sldId id="267" r:id="rId15"/>
    <p:sldId id="268" r:id="rId16"/>
    <p:sldId id="269" r:id="rId17"/>
    <p:sldId id="272" r:id="rId18"/>
    <p:sldId id="273" r:id="rId19"/>
    <p:sldId id="274" r:id="rId20"/>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0" d="100"/>
          <a:sy n="80" d="100"/>
        </p:scale>
        <p:origin x="-96" y="-39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99F0BB5B-5479-4418-A63E-98116EA477EB}" type="datetimeFigureOut">
              <a:rPr lang="tr-TR" smtClean="0"/>
              <a:pPr/>
              <a:t>01/12/2020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A54B296-0B2E-486A-B560-F7805FA8EBF8}" type="slidenum">
              <a:rPr lang="tr-TR" smtClean="0"/>
              <a:pPr/>
              <a:t>‹#›</a:t>
            </a:fld>
            <a:endParaRPr lang="tr-TR"/>
          </a:p>
        </p:txBody>
      </p:sp>
    </p:spTree>
    <p:extLst>
      <p:ext uri="{BB962C8B-B14F-4D97-AF65-F5344CB8AC3E}">
        <p14:creationId xmlns="" xmlns:p14="http://schemas.microsoft.com/office/powerpoint/2010/main" val="22738295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9F0BB5B-5479-4418-A63E-98116EA477EB}" type="datetimeFigureOut">
              <a:rPr lang="tr-TR" smtClean="0"/>
              <a:pPr/>
              <a:t>01/12/2020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A54B296-0B2E-486A-B560-F7805FA8EBF8}" type="slidenum">
              <a:rPr lang="tr-TR" smtClean="0"/>
              <a:pPr/>
              <a:t>‹#›</a:t>
            </a:fld>
            <a:endParaRPr lang="tr-TR"/>
          </a:p>
        </p:txBody>
      </p:sp>
    </p:spTree>
    <p:extLst>
      <p:ext uri="{BB962C8B-B14F-4D97-AF65-F5344CB8AC3E}">
        <p14:creationId xmlns="" xmlns:p14="http://schemas.microsoft.com/office/powerpoint/2010/main" val="37316767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9F0BB5B-5479-4418-A63E-98116EA477EB}" type="datetimeFigureOut">
              <a:rPr lang="tr-TR" smtClean="0"/>
              <a:pPr/>
              <a:t>01/12/2020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A54B296-0B2E-486A-B560-F7805FA8EBF8}" type="slidenum">
              <a:rPr lang="tr-TR" smtClean="0"/>
              <a:pPr/>
              <a:t>‹#›</a:t>
            </a:fld>
            <a:endParaRPr lang="tr-TR"/>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 xmlns:p14="http://schemas.microsoft.com/office/powerpoint/2010/main" val="12817033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9F0BB5B-5479-4418-A63E-98116EA477EB}" type="datetimeFigureOut">
              <a:rPr lang="tr-TR" smtClean="0"/>
              <a:pPr/>
              <a:t>01/12/2020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A54B296-0B2E-486A-B560-F7805FA8EBF8}" type="slidenum">
              <a:rPr lang="tr-TR" smtClean="0"/>
              <a:pPr/>
              <a:t>‹#›</a:t>
            </a:fld>
            <a:endParaRPr lang="tr-TR"/>
          </a:p>
        </p:txBody>
      </p:sp>
    </p:spTree>
    <p:extLst>
      <p:ext uri="{BB962C8B-B14F-4D97-AF65-F5344CB8AC3E}">
        <p14:creationId xmlns="" xmlns:p14="http://schemas.microsoft.com/office/powerpoint/2010/main" val="29722343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9F0BB5B-5479-4418-A63E-98116EA477EB}" type="datetimeFigureOut">
              <a:rPr lang="tr-TR" smtClean="0"/>
              <a:pPr/>
              <a:t>01/12/2020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A54B296-0B2E-486A-B560-F7805FA8EBF8}" type="slidenum">
              <a:rPr lang="tr-TR" smtClean="0"/>
              <a:pPr/>
              <a:t>‹#›</a:t>
            </a:fld>
            <a:endParaRPr lang="tr-TR"/>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 xmlns:p14="http://schemas.microsoft.com/office/powerpoint/2010/main" val="26473802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9F0BB5B-5479-4418-A63E-98116EA477EB}" type="datetimeFigureOut">
              <a:rPr lang="tr-TR" smtClean="0"/>
              <a:pPr/>
              <a:t>01/12/2020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A54B296-0B2E-486A-B560-F7805FA8EBF8}" type="slidenum">
              <a:rPr lang="tr-TR" smtClean="0"/>
              <a:pPr/>
              <a:t>‹#›</a:t>
            </a:fld>
            <a:endParaRPr lang="tr-TR"/>
          </a:p>
        </p:txBody>
      </p:sp>
    </p:spTree>
    <p:extLst>
      <p:ext uri="{BB962C8B-B14F-4D97-AF65-F5344CB8AC3E}">
        <p14:creationId xmlns="" xmlns:p14="http://schemas.microsoft.com/office/powerpoint/2010/main" val="4586001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9F0BB5B-5479-4418-A63E-98116EA477EB}" type="datetimeFigureOut">
              <a:rPr lang="tr-TR" smtClean="0"/>
              <a:pPr/>
              <a:t>01/12/2020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A54B296-0B2E-486A-B560-F7805FA8EBF8}" type="slidenum">
              <a:rPr lang="tr-TR" smtClean="0"/>
              <a:pPr/>
              <a:t>‹#›</a:t>
            </a:fld>
            <a:endParaRPr lang="tr-TR"/>
          </a:p>
        </p:txBody>
      </p:sp>
    </p:spTree>
    <p:extLst>
      <p:ext uri="{BB962C8B-B14F-4D97-AF65-F5344CB8AC3E}">
        <p14:creationId xmlns="" xmlns:p14="http://schemas.microsoft.com/office/powerpoint/2010/main" val="15575579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9F0BB5B-5479-4418-A63E-98116EA477EB}" type="datetimeFigureOut">
              <a:rPr lang="tr-TR" smtClean="0"/>
              <a:pPr/>
              <a:t>01/12/2020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A54B296-0B2E-486A-B560-F7805FA8EBF8}" type="slidenum">
              <a:rPr lang="tr-TR" smtClean="0"/>
              <a:pPr/>
              <a:t>‹#›</a:t>
            </a:fld>
            <a:endParaRPr lang="tr-TR"/>
          </a:p>
        </p:txBody>
      </p:sp>
    </p:spTree>
    <p:extLst>
      <p:ext uri="{BB962C8B-B14F-4D97-AF65-F5344CB8AC3E}">
        <p14:creationId xmlns="" xmlns:p14="http://schemas.microsoft.com/office/powerpoint/2010/main" val="28002782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9F0BB5B-5479-4418-A63E-98116EA477EB}" type="datetimeFigureOut">
              <a:rPr lang="tr-TR" smtClean="0"/>
              <a:pPr/>
              <a:t>01/12/2020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A54B296-0B2E-486A-B560-F7805FA8EBF8}" type="slidenum">
              <a:rPr lang="tr-TR" smtClean="0"/>
              <a:pPr/>
              <a:t>‹#›</a:t>
            </a:fld>
            <a:endParaRPr lang="tr-TR"/>
          </a:p>
        </p:txBody>
      </p:sp>
    </p:spTree>
    <p:extLst>
      <p:ext uri="{BB962C8B-B14F-4D97-AF65-F5344CB8AC3E}">
        <p14:creationId xmlns="" xmlns:p14="http://schemas.microsoft.com/office/powerpoint/2010/main" val="10458824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9F0BB5B-5479-4418-A63E-98116EA477EB}" type="datetimeFigureOut">
              <a:rPr lang="tr-TR" smtClean="0"/>
              <a:pPr/>
              <a:t>01/12/2020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2A54B296-0B2E-486A-B560-F7805FA8EBF8}" type="slidenum">
              <a:rPr lang="tr-TR" smtClean="0"/>
              <a:pPr/>
              <a:t>‹#›</a:t>
            </a:fld>
            <a:endParaRPr lang="tr-TR"/>
          </a:p>
        </p:txBody>
      </p:sp>
    </p:spTree>
    <p:extLst>
      <p:ext uri="{BB962C8B-B14F-4D97-AF65-F5344CB8AC3E}">
        <p14:creationId xmlns="" xmlns:p14="http://schemas.microsoft.com/office/powerpoint/2010/main" val="23870194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9F0BB5B-5479-4418-A63E-98116EA477EB}" type="datetimeFigureOut">
              <a:rPr lang="tr-TR" smtClean="0"/>
              <a:pPr/>
              <a:t>01/12/2020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2A54B296-0B2E-486A-B560-F7805FA8EBF8}" type="slidenum">
              <a:rPr lang="tr-TR" smtClean="0"/>
              <a:pPr/>
              <a:t>‹#›</a:t>
            </a:fld>
            <a:endParaRPr lang="tr-TR"/>
          </a:p>
        </p:txBody>
      </p:sp>
    </p:spTree>
    <p:extLst>
      <p:ext uri="{BB962C8B-B14F-4D97-AF65-F5344CB8AC3E}">
        <p14:creationId xmlns="" xmlns:p14="http://schemas.microsoft.com/office/powerpoint/2010/main" val="36440603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9F0BB5B-5479-4418-A63E-98116EA477EB}" type="datetimeFigureOut">
              <a:rPr lang="tr-TR" smtClean="0"/>
              <a:pPr/>
              <a:t>01/12/2020</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2A54B296-0B2E-486A-B560-F7805FA8EBF8}" type="slidenum">
              <a:rPr lang="tr-TR" smtClean="0"/>
              <a:pPr/>
              <a:t>‹#›</a:t>
            </a:fld>
            <a:endParaRPr lang="tr-TR"/>
          </a:p>
        </p:txBody>
      </p:sp>
    </p:spTree>
    <p:extLst>
      <p:ext uri="{BB962C8B-B14F-4D97-AF65-F5344CB8AC3E}">
        <p14:creationId xmlns="" xmlns:p14="http://schemas.microsoft.com/office/powerpoint/2010/main" val="8467236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9F0BB5B-5479-4418-A63E-98116EA477EB}" type="datetimeFigureOut">
              <a:rPr lang="tr-TR" smtClean="0"/>
              <a:pPr/>
              <a:t>01/12/2020</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2A54B296-0B2E-486A-B560-F7805FA8EBF8}" type="slidenum">
              <a:rPr lang="tr-TR" smtClean="0"/>
              <a:pPr/>
              <a:t>‹#›</a:t>
            </a:fld>
            <a:endParaRPr lang="tr-TR"/>
          </a:p>
        </p:txBody>
      </p:sp>
    </p:spTree>
    <p:extLst>
      <p:ext uri="{BB962C8B-B14F-4D97-AF65-F5344CB8AC3E}">
        <p14:creationId xmlns="" xmlns:p14="http://schemas.microsoft.com/office/powerpoint/2010/main" val="729991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9F0BB5B-5479-4418-A63E-98116EA477EB}" type="datetimeFigureOut">
              <a:rPr lang="tr-TR" smtClean="0"/>
              <a:pPr/>
              <a:t>01/12/2020</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2A54B296-0B2E-486A-B560-F7805FA8EBF8}" type="slidenum">
              <a:rPr lang="tr-TR" smtClean="0"/>
              <a:pPr/>
              <a:t>‹#›</a:t>
            </a:fld>
            <a:endParaRPr lang="tr-TR"/>
          </a:p>
        </p:txBody>
      </p:sp>
    </p:spTree>
    <p:extLst>
      <p:ext uri="{BB962C8B-B14F-4D97-AF65-F5344CB8AC3E}">
        <p14:creationId xmlns="" xmlns:p14="http://schemas.microsoft.com/office/powerpoint/2010/main" val="3204032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9F0BB5B-5479-4418-A63E-98116EA477EB}" type="datetimeFigureOut">
              <a:rPr lang="tr-TR" smtClean="0"/>
              <a:pPr/>
              <a:t>01/12/2020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2A54B296-0B2E-486A-B560-F7805FA8EBF8}" type="slidenum">
              <a:rPr lang="tr-TR" smtClean="0"/>
              <a:pPr/>
              <a:t>‹#›</a:t>
            </a:fld>
            <a:endParaRPr lang="tr-TR"/>
          </a:p>
        </p:txBody>
      </p:sp>
    </p:spTree>
    <p:extLst>
      <p:ext uri="{BB962C8B-B14F-4D97-AF65-F5344CB8AC3E}">
        <p14:creationId xmlns="" xmlns:p14="http://schemas.microsoft.com/office/powerpoint/2010/main" val="10866677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9F0BB5B-5479-4418-A63E-98116EA477EB}" type="datetimeFigureOut">
              <a:rPr lang="tr-TR" smtClean="0"/>
              <a:pPr/>
              <a:t>01/12/2020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2A54B296-0B2E-486A-B560-F7805FA8EBF8}" type="slidenum">
              <a:rPr lang="tr-TR" smtClean="0"/>
              <a:pPr/>
              <a:t>‹#›</a:t>
            </a:fld>
            <a:endParaRPr lang="tr-TR"/>
          </a:p>
        </p:txBody>
      </p:sp>
    </p:spTree>
    <p:extLst>
      <p:ext uri="{BB962C8B-B14F-4D97-AF65-F5344CB8AC3E}">
        <p14:creationId xmlns="" xmlns:p14="http://schemas.microsoft.com/office/powerpoint/2010/main" val="24282392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99F0BB5B-5479-4418-A63E-98116EA477EB}" type="datetimeFigureOut">
              <a:rPr lang="tr-TR" smtClean="0"/>
              <a:pPr/>
              <a:t>01/12/2020</a:t>
            </a:fld>
            <a:endParaRPr lang="tr-TR"/>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tr-TR"/>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2A54B296-0B2E-486A-B560-F7805FA8EBF8}" type="slidenum">
              <a:rPr lang="tr-TR" smtClean="0"/>
              <a:pPr/>
              <a:t>‹#›</a:t>
            </a:fld>
            <a:endParaRPr lang="tr-TR"/>
          </a:p>
        </p:txBody>
      </p:sp>
    </p:spTree>
    <p:extLst>
      <p:ext uri="{BB962C8B-B14F-4D97-AF65-F5344CB8AC3E}">
        <p14:creationId xmlns="" xmlns:p14="http://schemas.microsoft.com/office/powerpoint/2010/main" val="70656119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tr-TR" dirty="0" smtClean="0"/>
              <a:t>1.ÜNİTE </a:t>
            </a:r>
            <a:endParaRPr lang="tr-TR" dirty="0"/>
          </a:p>
        </p:txBody>
      </p:sp>
      <p:sp>
        <p:nvSpPr>
          <p:cNvPr id="3" name="Subtitle 2"/>
          <p:cNvSpPr>
            <a:spLocks noGrp="1"/>
          </p:cNvSpPr>
          <p:nvPr>
            <p:ph type="subTitle" idx="1"/>
          </p:nvPr>
        </p:nvSpPr>
        <p:spPr/>
        <p:txBody>
          <a:bodyPr/>
          <a:lstStyle/>
          <a:p>
            <a:endParaRPr lang="tr-TR"/>
          </a:p>
        </p:txBody>
      </p:sp>
    </p:spTree>
    <p:extLst>
      <p:ext uri="{BB962C8B-B14F-4D97-AF65-F5344CB8AC3E}">
        <p14:creationId xmlns="" xmlns:p14="http://schemas.microsoft.com/office/powerpoint/2010/main" val="52165813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BÖLÜNEBİLME KURALLARI </a:t>
            </a:r>
            <a:endParaRPr lang="tr-TR" dirty="0"/>
          </a:p>
        </p:txBody>
      </p:sp>
      <p:sp>
        <p:nvSpPr>
          <p:cNvPr id="3" name="Content Placeholder 2"/>
          <p:cNvSpPr>
            <a:spLocks noGrp="1"/>
          </p:cNvSpPr>
          <p:nvPr>
            <p:ph idx="1"/>
          </p:nvPr>
        </p:nvSpPr>
        <p:spPr/>
        <p:txBody>
          <a:bodyPr>
            <a:normAutofit/>
          </a:bodyPr>
          <a:lstStyle/>
          <a:p>
            <a:r>
              <a:rPr lang="tr-TR" dirty="0" smtClean="0">
                <a:solidFill>
                  <a:schemeClr val="tx1"/>
                </a:solidFill>
              </a:rPr>
              <a:t>ÜÇ SAYISI HANGİ SAYILARA  KALANSIZ BÖLÜNÜR ?</a:t>
            </a:r>
          </a:p>
          <a:p>
            <a:pPr marL="0" indent="0">
              <a:buNone/>
            </a:pPr>
            <a:r>
              <a:rPr lang="tr-TR" dirty="0">
                <a:solidFill>
                  <a:schemeClr val="tx1"/>
                </a:solidFill>
              </a:rPr>
              <a:t> </a:t>
            </a:r>
            <a:r>
              <a:rPr lang="tr-TR" dirty="0" smtClean="0">
                <a:solidFill>
                  <a:schemeClr val="tx1"/>
                </a:solidFill>
              </a:rPr>
              <a:t>Üç rakamı iki ve ya daha fazla basamaklı sayıların toplamı üçün katıysa o sayı üçe kalansız olarak bölünür .</a:t>
            </a:r>
          </a:p>
          <a:p>
            <a:pPr marL="0" indent="0">
              <a:buNone/>
            </a:pPr>
            <a:r>
              <a:rPr lang="tr-TR" sz="9600" dirty="0" smtClean="0">
                <a:solidFill>
                  <a:schemeClr val="tx1"/>
                </a:solidFill>
              </a:rPr>
              <a:t>3</a:t>
            </a:r>
            <a:endParaRPr lang="tr-TR" dirty="0">
              <a:solidFill>
                <a:schemeClr val="tx1"/>
              </a:solidFill>
            </a:endParaRPr>
          </a:p>
          <a:p>
            <a:pPr marL="0" indent="0">
              <a:buNone/>
            </a:pPr>
            <a:r>
              <a:rPr lang="tr-TR" dirty="0" smtClean="0">
                <a:solidFill>
                  <a:schemeClr val="tx1"/>
                </a:solidFill>
              </a:rPr>
              <a:t>Misal: 69 sayısının rakamlarını yani 6 ve 9 rakamlarını topladığımızda 9 + 6 = 15 sayısı üçün bir katıdır yani üçe bölünebilir .</a:t>
            </a:r>
          </a:p>
          <a:p>
            <a:pPr marL="0" indent="0">
              <a:buNone/>
            </a:pPr>
            <a:r>
              <a:rPr lang="tr-TR" dirty="0" smtClean="0">
                <a:solidFill>
                  <a:srgbClr val="FF0000"/>
                </a:solidFill>
              </a:rPr>
              <a:t>SAĞLAMA : </a:t>
            </a:r>
            <a:r>
              <a:rPr lang="tr-TR" dirty="0" smtClean="0">
                <a:solidFill>
                  <a:schemeClr val="tx1"/>
                </a:solidFill>
              </a:rPr>
              <a:t>69 : 3 = 23 GÖRDÜĞÜNÜZ ÜZERE İŞLEM KALANSIZ OLDU .</a:t>
            </a:r>
            <a:endParaRPr lang="tr-TR" dirty="0">
              <a:solidFill>
                <a:schemeClr val="tx1"/>
              </a:solidFill>
            </a:endParaRPr>
          </a:p>
        </p:txBody>
      </p:sp>
    </p:spTree>
    <p:extLst>
      <p:ext uri="{BB962C8B-B14F-4D97-AF65-F5344CB8AC3E}">
        <p14:creationId xmlns="" xmlns:p14="http://schemas.microsoft.com/office/powerpoint/2010/main" val="245263101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BÖLÜNEBİLME KURALLARI </a:t>
            </a:r>
            <a:endParaRPr lang="tr-TR" dirty="0"/>
          </a:p>
        </p:txBody>
      </p:sp>
      <p:sp>
        <p:nvSpPr>
          <p:cNvPr id="3" name="Content Placeholder 2"/>
          <p:cNvSpPr>
            <a:spLocks noGrp="1"/>
          </p:cNvSpPr>
          <p:nvPr>
            <p:ph idx="1"/>
          </p:nvPr>
        </p:nvSpPr>
        <p:spPr/>
        <p:txBody>
          <a:bodyPr>
            <a:normAutofit/>
          </a:bodyPr>
          <a:lstStyle/>
          <a:p>
            <a:r>
              <a:rPr lang="tr-TR" dirty="0" smtClean="0">
                <a:solidFill>
                  <a:schemeClr val="tx1"/>
                </a:solidFill>
              </a:rPr>
              <a:t>DÖRT SAYISI HANGİ SAYILARA KALANSIZ BÖLÜNEBİLİR .</a:t>
            </a:r>
          </a:p>
          <a:p>
            <a:pPr marL="0" indent="0">
              <a:buNone/>
            </a:pPr>
            <a:r>
              <a:rPr lang="tr-TR" dirty="0" smtClean="0">
                <a:solidFill>
                  <a:schemeClr val="tx1"/>
                </a:solidFill>
              </a:rPr>
              <a:t>Dört sayısı sonunda 00 olan sayılara ve dördün katı olan sayılara bölünür .</a:t>
            </a:r>
          </a:p>
          <a:p>
            <a:pPr marL="0" indent="0">
              <a:buNone/>
            </a:pPr>
            <a:r>
              <a:rPr lang="tr-TR" sz="9600" dirty="0" smtClean="0">
                <a:solidFill>
                  <a:schemeClr val="tx1"/>
                </a:solidFill>
              </a:rPr>
              <a:t>4</a:t>
            </a:r>
            <a:endParaRPr lang="tr-TR" dirty="0" smtClean="0">
              <a:solidFill>
                <a:schemeClr val="tx1"/>
              </a:solidFill>
            </a:endParaRPr>
          </a:p>
          <a:p>
            <a:pPr marL="0" indent="0">
              <a:buNone/>
            </a:pPr>
            <a:r>
              <a:rPr lang="tr-TR" dirty="0" smtClean="0">
                <a:solidFill>
                  <a:schemeClr val="tx1"/>
                </a:solidFill>
              </a:rPr>
              <a:t>Misal  : 32 sayısı dörde tam bölünür .</a:t>
            </a:r>
          </a:p>
          <a:p>
            <a:pPr marL="0" indent="0">
              <a:buNone/>
            </a:pPr>
            <a:r>
              <a:rPr lang="tr-TR" dirty="0" smtClean="0">
                <a:solidFill>
                  <a:srgbClr val="FF0000"/>
                </a:solidFill>
              </a:rPr>
              <a:t>SAĞLAMA : </a:t>
            </a:r>
            <a:r>
              <a:rPr lang="tr-TR" dirty="0" smtClean="0">
                <a:solidFill>
                  <a:schemeClr val="tx1"/>
                </a:solidFill>
              </a:rPr>
              <a:t>32 : 4 = 8 </a:t>
            </a:r>
          </a:p>
          <a:p>
            <a:pPr marL="0" indent="0">
              <a:buNone/>
            </a:pPr>
            <a:endParaRPr lang="tr-TR" sz="9600" dirty="0">
              <a:solidFill>
                <a:schemeClr val="tx1"/>
              </a:solidFill>
            </a:endParaRPr>
          </a:p>
        </p:txBody>
      </p:sp>
    </p:spTree>
    <p:extLst>
      <p:ext uri="{BB962C8B-B14F-4D97-AF65-F5344CB8AC3E}">
        <p14:creationId xmlns="" xmlns:p14="http://schemas.microsoft.com/office/powerpoint/2010/main" val="78549783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BÖLÜNEBİLME KURALLARI </a:t>
            </a:r>
            <a:endParaRPr lang="tr-TR" dirty="0"/>
          </a:p>
        </p:txBody>
      </p:sp>
      <p:sp>
        <p:nvSpPr>
          <p:cNvPr id="3" name="Content Placeholder 2"/>
          <p:cNvSpPr>
            <a:spLocks noGrp="1"/>
          </p:cNvSpPr>
          <p:nvPr>
            <p:ph idx="1"/>
          </p:nvPr>
        </p:nvSpPr>
        <p:spPr/>
        <p:txBody>
          <a:bodyPr/>
          <a:lstStyle/>
          <a:p>
            <a:r>
              <a:rPr lang="tr-TR" dirty="0" smtClean="0">
                <a:solidFill>
                  <a:schemeClr val="tx1"/>
                </a:solidFill>
              </a:rPr>
              <a:t>BEŞ RAKAMI HANGİ SAYILARA TAM BÖLÜNÜR .</a:t>
            </a:r>
          </a:p>
          <a:p>
            <a:pPr marL="0" indent="0">
              <a:buNone/>
            </a:pPr>
            <a:r>
              <a:rPr lang="tr-TR" dirty="0" smtClean="0">
                <a:solidFill>
                  <a:schemeClr val="tx1"/>
                </a:solidFill>
              </a:rPr>
              <a:t>Beş rakamı sonunda sıfır ve ya beş rakamı bulunan sayılara kalansız bölünür .</a:t>
            </a:r>
            <a:endParaRPr lang="tr-TR" dirty="0">
              <a:solidFill>
                <a:schemeClr val="tx1"/>
              </a:solidFill>
            </a:endParaRPr>
          </a:p>
          <a:p>
            <a:pPr marL="0" indent="0">
              <a:buNone/>
            </a:pPr>
            <a:r>
              <a:rPr lang="tr-TR" sz="9600" dirty="0" smtClean="0">
                <a:solidFill>
                  <a:schemeClr val="tx1"/>
                </a:solidFill>
              </a:rPr>
              <a:t>5 </a:t>
            </a:r>
            <a:endParaRPr lang="tr-TR" dirty="0" smtClean="0">
              <a:solidFill>
                <a:schemeClr val="tx1"/>
              </a:solidFill>
            </a:endParaRPr>
          </a:p>
          <a:p>
            <a:pPr marL="0" indent="0">
              <a:buNone/>
            </a:pPr>
            <a:r>
              <a:rPr lang="tr-TR" dirty="0" smtClean="0">
                <a:solidFill>
                  <a:schemeClr val="tx1"/>
                </a:solidFill>
              </a:rPr>
              <a:t>Misal : 50 sayısı  beşe tam bölünür .</a:t>
            </a:r>
          </a:p>
          <a:p>
            <a:pPr marL="0" indent="0">
              <a:buNone/>
            </a:pPr>
            <a:r>
              <a:rPr lang="tr-TR" dirty="0" smtClean="0">
                <a:solidFill>
                  <a:srgbClr val="FF0000"/>
                </a:solidFill>
              </a:rPr>
              <a:t>SAĞLAMA : </a:t>
            </a:r>
            <a:r>
              <a:rPr lang="tr-TR" dirty="0" smtClean="0">
                <a:solidFill>
                  <a:schemeClr val="tx1"/>
                </a:solidFill>
              </a:rPr>
              <a:t>50 : 5 = 10 </a:t>
            </a:r>
            <a:endParaRPr lang="tr-TR" dirty="0">
              <a:solidFill>
                <a:schemeClr val="tx1"/>
              </a:solidFill>
            </a:endParaRPr>
          </a:p>
        </p:txBody>
      </p:sp>
    </p:spTree>
    <p:extLst>
      <p:ext uri="{BB962C8B-B14F-4D97-AF65-F5344CB8AC3E}">
        <p14:creationId xmlns="" xmlns:p14="http://schemas.microsoft.com/office/powerpoint/2010/main" val="407945712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BÖLÜNEBİLME KURALLARU</a:t>
            </a:r>
            <a:endParaRPr lang="tr-TR" dirty="0"/>
          </a:p>
        </p:txBody>
      </p:sp>
      <p:sp>
        <p:nvSpPr>
          <p:cNvPr id="3" name="Content Placeholder 2"/>
          <p:cNvSpPr>
            <a:spLocks noGrp="1"/>
          </p:cNvSpPr>
          <p:nvPr>
            <p:ph idx="1"/>
          </p:nvPr>
        </p:nvSpPr>
        <p:spPr/>
        <p:txBody>
          <a:bodyPr/>
          <a:lstStyle/>
          <a:p>
            <a:r>
              <a:rPr lang="tr-TR" dirty="0" smtClean="0">
                <a:solidFill>
                  <a:schemeClr val="tx1"/>
                </a:solidFill>
              </a:rPr>
              <a:t>ALTI RAKAMI HANGİ SAYILARA KALANSIZ BÖLÜNÜR ?</a:t>
            </a:r>
          </a:p>
          <a:p>
            <a:pPr marL="0" indent="0">
              <a:buNone/>
            </a:pPr>
            <a:r>
              <a:rPr lang="tr-TR" dirty="0">
                <a:solidFill>
                  <a:schemeClr val="tx1"/>
                </a:solidFill>
              </a:rPr>
              <a:t> </a:t>
            </a:r>
            <a:r>
              <a:rPr lang="tr-TR" dirty="0" smtClean="0">
                <a:solidFill>
                  <a:schemeClr val="tx1"/>
                </a:solidFill>
              </a:rPr>
              <a:t>Üçe ve ikiye bölünen sayılar altıya da bölünür .</a:t>
            </a:r>
          </a:p>
          <a:p>
            <a:pPr marL="0" indent="0">
              <a:buNone/>
            </a:pPr>
            <a:r>
              <a:rPr lang="tr-TR" sz="9600" dirty="0" smtClean="0">
                <a:solidFill>
                  <a:schemeClr val="tx1"/>
                </a:solidFill>
              </a:rPr>
              <a:t>6</a:t>
            </a:r>
            <a:endParaRPr lang="tr-TR" dirty="0" smtClean="0">
              <a:solidFill>
                <a:schemeClr val="tx1"/>
              </a:solidFill>
            </a:endParaRPr>
          </a:p>
          <a:p>
            <a:pPr marL="0" indent="0">
              <a:buNone/>
            </a:pPr>
            <a:r>
              <a:rPr lang="tr-TR" dirty="0" smtClean="0">
                <a:solidFill>
                  <a:schemeClr val="tx1"/>
                </a:solidFill>
              </a:rPr>
              <a:t>Misal : 90 sayısı altıya kalansız bölünür . Çünkü bu sayı hem üçe hem ikiye tam yani kalansız bölünür . </a:t>
            </a:r>
            <a:endParaRPr lang="tr-TR" dirty="0">
              <a:solidFill>
                <a:schemeClr val="tx1"/>
              </a:solidFill>
            </a:endParaRPr>
          </a:p>
          <a:p>
            <a:pPr marL="0" indent="0">
              <a:buNone/>
            </a:pPr>
            <a:r>
              <a:rPr lang="tr-TR" dirty="0" smtClean="0">
                <a:solidFill>
                  <a:srgbClr val="FF0000"/>
                </a:solidFill>
              </a:rPr>
              <a:t>SAĞLAMA : </a:t>
            </a:r>
            <a:r>
              <a:rPr lang="tr-TR" dirty="0" smtClean="0">
                <a:solidFill>
                  <a:schemeClr val="tx1"/>
                </a:solidFill>
              </a:rPr>
              <a:t>90 : 6 = 15</a:t>
            </a:r>
          </a:p>
        </p:txBody>
      </p:sp>
    </p:spTree>
    <p:extLst>
      <p:ext uri="{BB962C8B-B14F-4D97-AF65-F5344CB8AC3E}">
        <p14:creationId xmlns="" xmlns:p14="http://schemas.microsoft.com/office/powerpoint/2010/main" val="17566788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BÜLÜNEBİLME KURALLARI</a:t>
            </a:r>
            <a:endParaRPr lang="tr-TR" dirty="0"/>
          </a:p>
        </p:txBody>
      </p:sp>
      <p:sp>
        <p:nvSpPr>
          <p:cNvPr id="3" name="Content Placeholder 2"/>
          <p:cNvSpPr>
            <a:spLocks noGrp="1"/>
          </p:cNvSpPr>
          <p:nvPr>
            <p:ph idx="1"/>
          </p:nvPr>
        </p:nvSpPr>
        <p:spPr/>
        <p:txBody>
          <a:bodyPr/>
          <a:lstStyle/>
          <a:p>
            <a:r>
              <a:rPr lang="tr-TR" dirty="0" smtClean="0">
                <a:solidFill>
                  <a:schemeClr val="tx1"/>
                </a:solidFill>
              </a:rPr>
              <a:t>YEDİ SAYISI HANGİ SAYILARA KALANSIZ BÖLÜNEBİLİR ?</a:t>
            </a:r>
          </a:p>
          <a:p>
            <a:pPr marL="0" indent="0">
              <a:buNone/>
            </a:pPr>
            <a:r>
              <a:rPr lang="tr-TR" dirty="0">
                <a:solidFill>
                  <a:schemeClr val="tx1"/>
                </a:solidFill>
              </a:rPr>
              <a:t> </a:t>
            </a:r>
            <a:r>
              <a:rPr lang="tr-TR" dirty="0" smtClean="0">
                <a:solidFill>
                  <a:schemeClr val="tx1"/>
                </a:solidFill>
              </a:rPr>
              <a:t>Yedi sayısı sadece kendi çarpanlarına bölünür.</a:t>
            </a:r>
          </a:p>
          <a:p>
            <a:pPr marL="0" indent="0">
              <a:buNone/>
            </a:pPr>
            <a:r>
              <a:rPr lang="tr-TR" sz="9600" dirty="0" smtClean="0">
                <a:solidFill>
                  <a:schemeClr val="tx1"/>
                </a:solidFill>
              </a:rPr>
              <a:t>7</a:t>
            </a:r>
          </a:p>
          <a:p>
            <a:pPr marL="0" indent="0">
              <a:buNone/>
            </a:pPr>
            <a:r>
              <a:rPr lang="tr-TR" dirty="0" smtClean="0">
                <a:solidFill>
                  <a:schemeClr val="tx1"/>
                </a:solidFill>
              </a:rPr>
              <a:t>Misal : 70 sayısı yediye kalansız bölünür .</a:t>
            </a:r>
          </a:p>
          <a:p>
            <a:pPr marL="0" indent="0">
              <a:buNone/>
            </a:pPr>
            <a:r>
              <a:rPr lang="tr-TR" dirty="0" smtClean="0">
                <a:solidFill>
                  <a:srgbClr val="FF0000"/>
                </a:solidFill>
              </a:rPr>
              <a:t>SAĞLAMA : </a:t>
            </a:r>
            <a:r>
              <a:rPr lang="tr-TR" dirty="0" smtClean="0">
                <a:solidFill>
                  <a:schemeClr val="tx1"/>
                </a:solidFill>
              </a:rPr>
              <a:t>70 :7 = 10 </a:t>
            </a:r>
            <a:endParaRPr lang="tr-TR" dirty="0">
              <a:solidFill>
                <a:schemeClr val="tx1"/>
              </a:solidFill>
            </a:endParaRPr>
          </a:p>
        </p:txBody>
      </p:sp>
    </p:spTree>
    <p:extLst>
      <p:ext uri="{BB962C8B-B14F-4D97-AF65-F5344CB8AC3E}">
        <p14:creationId xmlns="" xmlns:p14="http://schemas.microsoft.com/office/powerpoint/2010/main" val="5117999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BÖLÜNEBİLME KURALLARI</a:t>
            </a:r>
            <a:endParaRPr lang="tr-TR" dirty="0"/>
          </a:p>
        </p:txBody>
      </p:sp>
      <p:sp>
        <p:nvSpPr>
          <p:cNvPr id="3" name="Content Placeholder 2"/>
          <p:cNvSpPr>
            <a:spLocks noGrp="1"/>
          </p:cNvSpPr>
          <p:nvPr>
            <p:ph idx="1"/>
          </p:nvPr>
        </p:nvSpPr>
        <p:spPr/>
        <p:txBody>
          <a:bodyPr>
            <a:normAutofit/>
          </a:bodyPr>
          <a:lstStyle/>
          <a:p>
            <a:r>
              <a:rPr lang="tr-TR" dirty="0" smtClean="0">
                <a:solidFill>
                  <a:schemeClr val="tx1"/>
                </a:solidFill>
              </a:rPr>
              <a:t>SEKİZ RAKAMI HANGİ SAYILARA KALANSIZ BÖLÜNEBİLİR ?</a:t>
            </a:r>
          </a:p>
          <a:p>
            <a:pPr marL="0" indent="0">
              <a:buNone/>
            </a:pPr>
            <a:r>
              <a:rPr lang="tr-TR" dirty="0" smtClean="0">
                <a:solidFill>
                  <a:schemeClr val="tx1"/>
                </a:solidFill>
              </a:rPr>
              <a:t>Sekiz sayısı sadece kendi çarpanlarına bölünür .</a:t>
            </a:r>
            <a:endParaRPr lang="tr-TR" sz="9600" dirty="0" smtClean="0">
              <a:solidFill>
                <a:schemeClr val="tx1"/>
              </a:solidFill>
            </a:endParaRPr>
          </a:p>
          <a:p>
            <a:pPr marL="0" indent="0">
              <a:buNone/>
            </a:pPr>
            <a:r>
              <a:rPr lang="tr-TR" sz="9600" dirty="0" smtClean="0">
                <a:solidFill>
                  <a:schemeClr val="tx1"/>
                </a:solidFill>
              </a:rPr>
              <a:t>8</a:t>
            </a:r>
          </a:p>
          <a:p>
            <a:pPr marL="0" indent="0">
              <a:buNone/>
            </a:pPr>
            <a:r>
              <a:rPr lang="tr-TR" dirty="0" smtClean="0">
                <a:solidFill>
                  <a:schemeClr val="tx1"/>
                </a:solidFill>
              </a:rPr>
              <a:t>Misal : 48 sayısı 8 rakamına kalansız bölünür . </a:t>
            </a:r>
          </a:p>
          <a:p>
            <a:pPr marL="0" indent="0">
              <a:buNone/>
            </a:pPr>
            <a:r>
              <a:rPr lang="tr-TR" dirty="0" smtClean="0">
                <a:solidFill>
                  <a:srgbClr val="FF0000"/>
                </a:solidFill>
              </a:rPr>
              <a:t>SAĞLAMA : </a:t>
            </a:r>
            <a:r>
              <a:rPr lang="tr-TR" dirty="0" smtClean="0">
                <a:solidFill>
                  <a:schemeClr val="tx1"/>
                </a:solidFill>
              </a:rPr>
              <a:t>48:8 = 6 </a:t>
            </a:r>
            <a:endParaRPr lang="tr-TR" dirty="0">
              <a:solidFill>
                <a:schemeClr val="tx1"/>
              </a:solidFill>
            </a:endParaRPr>
          </a:p>
        </p:txBody>
      </p:sp>
    </p:spTree>
    <p:extLst>
      <p:ext uri="{BB962C8B-B14F-4D97-AF65-F5344CB8AC3E}">
        <p14:creationId xmlns="" xmlns:p14="http://schemas.microsoft.com/office/powerpoint/2010/main" val="2012846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BÖLÜNEBİLME KURALLARI</a:t>
            </a:r>
            <a:endParaRPr lang="tr-TR" dirty="0"/>
          </a:p>
        </p:txBody>
      </p:sp>
      <p:sp>
        <p:nvSpPr>
          <p:cNvPr id="3" name="Content Placeholder 2"/>
          <p:cNvSpPr>
            <a:spLocks noGrp="1"/>
          </p:cNvSpPr>
          <p:nvPr>
            <p:ph idx="1"/>
          </p:nvPr>
        </p:nvSpPr>
        <p:spPr/>
        <p:txBody>
          <a:bodyPr/>
          <a:lstStyle/>
          <a:p>
            <a:r>
              <a:rPr lang="tr-TR" dirty="0" smtClean="0">
                <a:solidFill>
                  <a:schemeClr val="tx1"/>
                </a:solidFill>
              </a:rPr>
              <a:t>DOKUZ RAKAMI HANGİ SAYILARA KALANSIZ BÖLÜNEBİLİR .</a:t>
            </a:r>
          </a:p>
          <a:p>
            <a:pPr marL="0" indent="0">
              <a:buNone/>
            </a:pPr>
            <a:r>
              <a:rPr lang="tr-TR" dirty="0" smtClean="0">
                <a:solidFill>
                  <a:schemeClr val="tx1"/>
                </a:solidFill>
              </a:rPr>
              <a:t>Dokuz rakamı aynı üç rakamı gibi sayının basamakları çoplamı dokuzun katı ise dokuz o sayıya kalansız bir biçimde bölünür .</a:t>
            </a:r>
          </a:p>
          <a:p>
            <a:pPr marL="0" indent="0">
              <a:buNone/>
            </a:pPr>
            <a:r>
              <a:rPr lang="tr-TR" sz="9600" dirty="0" smtClean="0">
                <a:solidFill>
                  <a:schemeClr val="tx1"/>
                </a:solidFill>
              </a:rPr>
              <a:t>9</a:t>
            </a:r>
          </a:p>
          <a:p>
            <a:pPr marL="0" indent="0">
              <a:buNone/>
            </a:pPr>
            <a:r>
              <a:rPr lang="tr-TR" dirty="0" smtClean="0">
                <a:solidFill>
                  <a:schemeClr val="tx1"/>
                </a:solidFill>
              </a:rPr>
              <a:t>Misal : 720 sayısı dokuza kalansız bölünür .Çünkü 7 + 2 = 9 ‘ dur .</a:t>
            </a:r>
          </a:p>
          <a:p>
            <a:pPr marL="0" indent="0">
              <a:buNone/>
            </a:pPr>
            <a:r>
              <a:rPr lang="tr-TR" dirty="0" smtClean="0">
                <a:solidFill>
                  <a:srgbClr val="FF0000"/>
                </a:solidFill>
              </a:rPr>
              <a:t>SAĞLAMA :</a:t>
            </a:r>
            <a:r>
              <a:rPr lang="tr-TR" dirty="0" smtClean="0">
                <a:solidFill>
                  <a:schemeClr val="tx1"/>
                </a:solidFill>
              </a:rPr>
              <a:t>720 : 9 = 80 </a:t>
            </a:r>
          </a:p>
        </p:txBody>
      </p:sp>
    </p:spTree>
    <p:extLst>
      <p:ext uri="{BB962C8B-B14F-4D97-AF65-F5344CB8AC3E}">
        <p14:creationId xmlns="" xmlns:p14="http://schemas.microsoft.com/office/powerpoint/2010/main" val="26121448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ASAL SAYILAR </a:t>
            </a:r>
            <a:endParaRPr lang="tr-TR" dirty="0"/>
          </a:p>
        </p:txBody>
      </p:sp>
      <p:sp>
        <p:nvSpPr>
          <p:cNvPr id="3" name="Content Placeholder 2"/>
          <p:cNvSpPr>
            <a:spLocks noGrp="1"/>
          </p:cNvSpPr>
          <p:nvPr>
            <p:ph idx="1"/>
          </p:nvPr>
        </p:nvSpPr>
        <p:spPr/>
        <p:txBody>
          <a:bodyPr/>
          <a:lstStyle/>
          <a:p>
            <a:pPr marL="0" indent="0">
              <a:buNone/>
            </a:pPr>
            <a:r>
              <a:rPr lang="tr-TR" dirty="0" smtClean="0">
                <a:solidFill>
                  <a:schemeClr val="tx1"/>
                </a:solidFill>
              </a:rPr>
              <a:t>Asal Sayılar : Asal sayılar asil sayılardır . Kendisi ve bir dışındaki hiç bir sayıya bölünmez . Aşağıdaki resimde de gördünüz üzere asal sayıları biz böyle guruplandırırız .</a:t>
            </a:r>
            <a:endParaRPr lang="tr-TR" dirty="0">
              <a:solidFill>
                <a:schemeClr val="tx1"/>
              </a:solidFill>
            </a:endParaRPr>
          </a:p>
        </p:txBody>
      </p:sp>
      <p:pic>
        <p:nvPicPr>
          <p:cNvPr id="40" name="Picture 39"/>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677334" y="3259541"/>
            <a:ext cx="4333875" cy="3352800"/>
          </a:xfrm>
          <a:prstGeom prst="rect">
            <a:avLst/>
          </a:prstGeom>
        </p:spPr>
      </p:pic>
    </p:spTree>
    <p:extLst>
      <p:ext uri="{BB962C8B-B14F-4D97-AF65-F5344CB8AC3E}">
        <p14:creationId xmlns="" xmlns:p14="http://schemas.microsoft.com/office/powerpoint/2010/main" val="1520552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ÇARPAN AĞACI </a:t>
            </a:r>
            <a:endParaRPr lang="tr-TR" dirty="0"/>
          </a:p>
        </p:txBody>
      </p:sp>
      <p:sp>
        <p:nvSpPr>
          <p:cNvPr id="3" name="Content Placeholder 2"/>
          <p:cNvSpPr>
            <a:spLocks noGrp="1"/>
          </p:cNvSpPr>
          <p:nvPr>
            <p:ph idx="1"/>
          </p:nvPr>
        </p:nvSpPr>
        <p:spPr>
          <a:xfrm>
            <a:off x="581800" y="2168501"/>
            <a:ext cx="8596668" cy="3880773"/>
          </a:xfrm>
        </p:spPr>
        <p:txBody>
          <a:bodyPr/>
          <a:lstStyle/>
          <a:p>
            <a:r>
              <a:rPr lang="tr-TR" dirty="0" smtClean="0">
                <a:solidFill>
                  <a:schemeClr val="tx1"/>
                </a:solidFill>
              </a:rPr>
              <a:t>Çarpan ağacında en başa bir sayı yazılır . Sayının altına onu bölebileceğimiz bir asal sayı yazarız , onun yanına da sonucu yazarız bu olayı bir asal sayı ile bölenemiyecek hale gelene kadar tekrarlarız .</a:t>
            </a:r>
          </a:p>
          <a:p>
            <a:endParaRPr lang="tr-TR" dirty="0">
              <a:solidFill>
                <a:schemeClr val="tx1"/>
              </a:solidFill>
            </a:endParaRPr>
          </a:p>
          <a:p>
            <a:endParaRPr lang="tr-TR" dirty="0" smtClean="0">
              <a:solidFill>
                <a:schemeClr val="tx1"/>
              </a:solidFill>
            </a:endParaRPr>
          </a:p>
          <a:p>
            <a:endParaRPr lang="tr-TR" dirty="0">
              <a:solidFill>
                <a:schemeClr val="tx1"/>
              </a:solidFill>
            </a:endParaRPr>
          </a:p>
          <a:p>
            <a:endParaRPr lang="tr-TR" dirty="0" smtClean="0">
              <a:solidFill>
                <a:schemeClr val="tx1"/>
              </a:solidFill>
            </a:endParaRPr>
          </a:p>
          <a:p>
            <a:endParaRPr lang="tr-TR" dirty="0">
              <a:solidFill>
                <a:schemeClr val="tx1"/>
              </a:solidFill>
            </a:endParaRPr>
          </a:p>
          <a:p>
            <a:endParaRPr lang="tr-TR" dirty="0" smtClean="0">
              <a:solidFill>
                <a:schemeClr val="tx1"/>
              </a:solidFill>
            </a:endParaRPr>
          </a:p>
          <a:p>
            <a:pPr marL="0" indent="0">
              <a:buNone/>
            </a:pPr>
            <a:r>
              <a:rPr lang="tr-TR" dirty="0" smtClean="0">
                <a:solidFill>
                  <a:schemeClr val="tx1"/>
                </a:solidFill>
              </a:rPr>
              <a:t>Demek ki 25 sayısının tek asal böleni 5 ‘ miş.</a:t>
            </a:r>
            <a:endParaRPr lang="tr-TR" dirty="0">
              <a:solidFill>
                <a:schemeClr val="tx1"/>
              </a:solidFill>
            </a:endParaRPr>
          </a:p>
        </p:txBody>
      </p:sp>
      <p:sp>
        <p:nvSpPr>
          <p:cNvPr id="4" name="Oval 3"/>
          <p:cNvSpPr/>
          <p:nvPr/>
        </p:nvSpPr>
        <p:spPr>
          <a:xfrm>
            <a:off x="3875966" y="3084395"/>
            <a:ext cx="778980" cy="43855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dirty="0" smtClean="0"/>
              <a:t>25</a:t>
            </a:r>
            <a:endParaRPr lang="tr-TR" dirty="0"/>
          </a:p>
        </p:txBody>
      </p:sp>
      <p:sp>
        <p:nvSpPr>
          <p:cNvPr id="5" name="Oval 4"/>
          <p:cNvSpPr/>
          <p:nvPr/>
        </p:nvSpPr>
        <p:spPr>
          <a:xfrm>
            <a:off x="2947916" y="3753134"/>
            <a:ext cx="764275" cy="355754"/>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dirty="0" smtClean="0"/>
              <a:t>5</a:t>
            </a:r>
            <a:endParaRPr lang="tr-TR" dirty="0"/>
          </a:p>
        </p:txBody>
      </p:sp>
      <p:sp>
        <p:nvSpPr>
          <p:cNvPr id="6" name="Oval 5"/>
          <p:cNvSpPr/>
          <p:nvPr/>
        </p:nvSpPr>
        <p:spPr>
          <a:xfrm>
            <a:off x="4491702" y="3802444"/>
            <a:ext cx="776863" cy="344484"/>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dirty="0" smtClean="0"/>
              <a:t>5</a:t>
            </a:r>
            <a:endParaRPr lang="tr-TR" dirty="0"/>
          </a:p>
        </p:txBody>
      </p:sp>
      <p:cxnSp>
        <p:nvCxnSpPr>
          <p:cNvPr id="8" name="Straight Connector 7"/>
          <p:cNvCxnSpPr/>
          <p:nvPr/>
        </p:nvCxnSpPr>
        <p:spPr>
          <a:xfrm flipH="1">
            <a:off x="3712191" y="3522945"/>
            <a:ext cx="163775" cy="230189"/>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4654944" y="3475912"/>
            <a:ext cx="149067" cy="260673"/>
          </a:xfrm>
          <a:prstGeom prst="line">
            <a:avLst/>
          </a:prstGeom>
        </p:spPr>
        <p:style>
          <a:lnRef idx="1">
            <a:schemeClr val="accent1"/>
          </a:lnRef>
          <a:fillRef idx="0">
            <a:schemeClr val="accent1"/>
          </a:fillRef>
          <a:effectRef idx="0">
            <a:schemeClr val="accent1"/>
          </a:effectRef>
          <a:fontRef idx="minor">
            <a:schemeClr val="tx1"/>
          </a:fontRef>
        </p:style>
      </p:cxnSp>
      <p:sp>
        <p:nvSpPr>
          <p:cNvPr id="12" name="Oval 11"/>
          <p:cNvSpPr/>
          <p:nvPr/>
        </p:nvSpPr>
        <p:spPr>
          <a:xfrm>
            <a:off x="4729477" y="4503761"/>
            <a:ext cx="756923" cy="313899"/>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dirty="0" smtClean="0"/>
              <a:t>1</a:t>
            </a:r>
            <a:endParaRPr lang="tr-TR" dirty="0"/>
          </a:p>
        </p:txBody>
      </p:sp>
      <p:cxnSp>
        <p:nvCxnSpPr>
          <p:cNvPr id="14" name="Straight Connector 13"/>
          <p:cNvCxnSpPr/>
          <p:nvPr/>
        </p:nvCxnSpPr>
        <p:spPr>
          <a:xfrm>
            <a:off x="5039964" y="4212787"/>
            <a:ext cx="135948" cy="256927"/>
          </a:xfrm>
          <a:prstGeom prst="line">
            <a:avLst/>
          </a:prstGeom>
        </p:spPr>
        <p:style>
          <a:lnRef idx="1">
            <a:schemeClr val="accent1"/>
          </a:lnRef>
          <a:fillRef idx="0">
            <a:schemeClr val="accent1"/>
          </a:fillRef>
          <a:effectRef idx="0">
            <a:schemeClr val="accent1"/>
          </a:effectRef>
          <a:fontRef idx="minor">
            <a:schemeClr val="tx1"/>
          </a:fontRef>
        </p:style>
      </p:cxnSp>
      <p:sp>
        <p:nvSpPr>
          <p:cNvPr id="15" name="Oval 14"/>
          <p:cNvSpPr/>
          <p:nvPr/>
        </p:nvSpPr>
        <p:spPr>
          <a:xfrm>
            <a:off x="3098042" y="4530808"/>
            <a:ext cx="696036" cy="24895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dirty="0" smtClean="0"/>
              <a:t>5</a:t>
            </a:r>
            <a:endParaRPr lang="tr-TR" dirty="0"/>
          </a:p>
        </p:txBody>
      </p:sp>
      <p:sp>
        <p:nvSpPr>
          <p:cNvPr id="16" name="Oval 15"/>
          <p:cNvSpPr/>
          <p:nvPr/>
        </p:nvSpPr>
        <p:spPr>
          <a:xfrm>
            <a:off x="4975668" y="5242399"/>
            <a:ext cx="824631" cy="341194"/>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tr-TR" dirty="0" smtClean="0"/>
              <a:t>1</a:t>
            </a:r>
            <a:endParaRPr lang="tr-TR" dirty="0"/>
          </a:p>
        </p:txBody>
      </p:sp>
      <p:cxnSp>
        <p:nvCxnSpPr>
          <p:cNvPr id="18" name="Straight Connector 17"/>
          <p:cNvCxnSpPr/>
          <p:nvPr/>
        </p:nvCxnSpPr>
        <p:spPr>
          <a:xfrm>
            <a:off x="5107938" y="4927504"/>
            <a:ext cx="160627" cy="246989"/>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a:off x="3220872" y="4212787"/>
            <a:ext cx="109181" cy="256927"/>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21903859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ÇARPAN ALGORİTMASI </a:t>
            </a:r>
            <a:endParaRPr lang="tr-TR" dirty="0"/>
          </a:p>
        </p:txBody>
      </p:sp>
      <p:sp>
        <p:nvSpPr>
          <p:cNvPr id="3" name="Content Placeholder 2"/>
          <p:cNvSpPr>
            <a:spLocks noGrp="1"/>
          </p:cNvSpPr>
          <p:nvPr>
            <p:ph idx="1"/>
          </p:nvPr>
        </p:nvSpPr>
        <p:spPr/>
        <p:txBody>
          <a:bodyPr/>
          <a:lstStyle/>
          <a:p>
            <a:pPr marL="0" indent="0">
              <a:buNone/>
            </a:pPr>
            <a:r>
              <a:rPr lang="tr-TR" dirty="0" smtClean="0">
                <a:solidFill>
                  <a:schemeClr val="tx1"/>
                </a:solidFill>
              </a:rPr>
              <a:t>Çarpan Algoritması : </a:t>
            </a:r>
            <a:r>
              <a:rPr lang="tr-TR" dirty="0">
                <a:solidFill>
                  <a:schemeClr val="tx1"/>
                </a:solidFill>
              </a:rPr>
              <a:t>Çarpan </a:t>
            </a:r>
            <a:r>
              <a:rPr lang="tr-TR" dirty="0" smtClean="0">
                <a:solidFill>
                  <a:schemeClr val="tx1"/>
                </a:solidFill>
              </a:rPr>
              <a:t>algoritmasında bir çizgi çizilir .Soluna ilk başta istenilen sayı yazılır . Sağına ise bülünen asal çarpanlar yazalır . Bu olaylar bir rakamına ulaşılsana kadar devam eder .</a:t>
            </a:r>
          </a:p>
          <a:p>
            <a:pPr marL="0" indent="0">
              <a:buNone/>
            </a:pPr>
            <a:endParaRPr lang="tr-TR" dirty="0" smtClean="0">
              <a:solidFill>
                <a:schemeClr val="tx1"/>
              </a:solidFill>
            </a:endParaRPr>
          </a:p>
          <a:p>
            <a:pPr marL="0" indent="0">
              <a:buNone/>
            </a:pPr>
            <a:r>
              <a:rPr lang="tr-TR" dirty="0">
                <a:solidFill>
                  <a:schemeClr val="tx1"/>
                </a:solidFill>
              </a:rPr>
              <a:t> </a:t>
            </a:r>
            <a:r>
              <a:rPr lang="tr-TR" dirty="0" smtClean="0">
                <a:solidFill>
                  <a:schemeClr val="tx1"/>
                </a:solidFill>
              </a:rPr>
              <a:t>         30          3            </a:t>
            </a:r>
          </a:p>
          <a:p>
            <a:pPr marL="0" indent="0">
              <a:buNone/>
            </a:pPr>
            <a:r>
              <a:rPr lang="tr-TR" dirty="0">
                <a:solidFill>
                  <a:schemeClr val="tx1"/>
                </a:solidFill>
              </a:rPr>
              <a:t> </a:t>
            </a:r>
            <a:r>
              <a:rPr lang="tr-TR" dirty="0" smtClean="0">
                <a:solidFill>
                  <a:schemeClr val="tx1"/>
                </a:solidFill>
              </a:rPr>
              <a:t>          10         2</a:t>
            </a:r>
          </a:p>
          <a:p>
            <a:pPr marL="0" indent="0">
              <a:buNone/>
            </a:pPr>
            <a:r>
              <a:rPr lang="tr-TR" dirty="0">
                <a:solidFill>
                  <a:schemeClr val="tx1"/>
                </a:solidFill>
              </a:rPr>
              <a:t> </a:t>
            </a:r>
            <a:r>
              <a:rPr lang="tr-TR" dirty="0" smtClean="0">
                <a:solidFill>
                  <a:schemeClr val="tx1"/>
                </a:solidFill>
              </a:rPr>
              <a:t>            5         5 </a:t>
            </a:r>
          </a:p>
          <a:p>
            <a:pPr marL="0" indent="0">
              <a:buNone/>
            </a:pPr>
            <a:r>
              <a:rPr lang="tr-TR" dirty="0">
                <a:solidFill>
                  <a:schemeClr val="tx1"/>
                </a:solidFill>
              </a:rPr>
              <a:t> </a:t>
            </a:r>
            <a:r>
              <a:rPr lang="tr-TR" dirty="0" smtClean="0">
                <a:solidFill>
                  <a:schemeClr val="tx1"/>
                </a:solidFill>
              </a:rPr>
              <a:t>            1</a:t>
            </a:r>
          </a:p>
          <a:p>
            <a:pPr marL="0" indent="0">
              <a:buNone/>
            </a:pPr>
            <a:r>
              <a:rPr lang="tr-TR" dirty="0" smtClean="0">
                <a:solidFill>
                  <a:schemeClr val="tx1"/>
                </a:solidFill>
              </a:rPr>
              <a:t>Demek ki 30 sayısının asal bölenleri 3 , 2 ve 5 rakamlarıdır .</a:t>
            </a:r>
            <a:endParaRPr lang="tr-TR" dirty="0">
              <a:solidFill>
                <a:schemeClr val="tx1"/>
              </a:solidFill>
            </a:endParaRPr>
          </a:p>
        </p:txBody>
      </p:sp>
      <p:cxnSp>
        <p:nvCxnSpPr>
          <p:cNvPr id="5" name="Straight Connector 4"/>
          <p:cNvCxnSpPr/>
          <p:nvPr/>
        </p:nvCxnSpPr>
        <p:spPr>
          <a:xfrm flipH="1">
            <a:off x="2060813" y="3575536"/>
            <a:ext cx="13648" cy="1487606"/>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 xmlns:p14="http://schemas.microsoft.com/office/powerpoint/2010/main" val="2169557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BAŞLIKLER </a:t>
            </a:r>
            <a:endParaRPr lang="tr-TR" dirty="0"/>
          </a:p>
        </p:txBody>
      </p:sp>
      <p:sp>
        <p:nvSpPr>
          <p:cNvPr id="3" name="Content Placeholder 2"/>
          <p:cNvSpPr>
            <a:spLocks noGrp="1"/>
          </p:cNvSpPr>
          <p:nvPr>
            <p:ph idx="1"/>
          </p:nvPr>
        </p:nvSpPr>
        <p:spPr/>
        <p:txBody>
          <a:bodyPr/>
          <a:lstStyle/>
          <a:p>
            <a:r>
              <a:rPr lang="tr-TR" dirty="0" smtClean="0">
                <a:solidFill>
                  <a:schemeClr val="tx1"/>
                </a:solidFill>
              </a:rPr>
              <a:t>Üslü ifadeler </a:t>
            </a:r>
          </a:p>
          <a:p>
            <a:r>
              <a:rPr lang="tr-TR" dirty="0" smtClean="0">
                <a:solidFill>
                  <a:schemeClr val="tx1"/>
                </a:solidFill>
              </a:rPr>
              <a:t>İşlem önceli</a:t>
            </a:r>
          </a:p>
          <a:p>
            <a:r>
              <a:rPr lang="tr-TR" dirty="0" smtClean="0">
                <a:solidFill>
                  <a:schemeClr val="tx1"/>
                </a:solidFill>
              </a:rPr>
              <a:t>Çarpanlar ve katlar </a:t>
            </a:r>
          </a:p>
          <a:p>
            <a:r>
              <a:rPr lang="tr-TR" dirty="0" smtClean="0">
                <a:solidFill>
                  <a:schemeClr val="tx1"/>
                </a:solidFill>
              </a:rPr>
              <a:t>Ortak çarpan ve katlar </a:t>
            </a:r>
          </a:p>
          <a:p>
            <a:r>
              <a:rPr lang="tr-TR" dirty="0" smtClean="0">
                <a:solidFill>
                  <a:schemeClr val="tx1"/>
                </a:solidFill>
              </a:rPr>
              <a:t>EBOB VE EKOK </a:t>
            </a:r>
          </a:p>
          <a:p>
            <a:r>
              <a:rPr lang="tr-TR" dirty="0" smtClean="0">
                <a:solidFill>
                  <a:schemeClr val="tx1"/>
                </a:solidFill>
              </a:rPr>
              <a:t>Bölünebilme kuralları </a:t>
            </a:r>
          </a:p>
          <a:p>
            <a:r>
              <a:rPr lang="tr-TR" dirty="0" smtClean="0">
                <a:solidFill>
                  <a:schemeClr val="tx1"/>
                </a:solidFill>
              </a:rPr>
              <a:t>Asal sayılar  </a:t>
            </a:r>
          </a:p>
          <a:p>
            <a:r>
              <a:rPr lang="tr-TR" dirty="0" smtClean="0">
                <a:solidFill>
                  <a:schemeClr val="tx1"/>
                </a:solidFill>
              </a:rPr>
              <a:t>Çarpan ağıcı </a:t>
            </a:r>
          </a:p>
          <a:p>
            <a:r>
              <a:rPr lang="tr-TR" dirty="0" smtClean="0">
                <a:solidFill>
                  <a:schemeClr val="tx1"/>
                </a:solidFill>
              </a:rPr>
              <a:t>Çarpan algoritması </a:t>
            </a:r>
            <a:endParaRPr lang="tr-TR" dirty="0">
              <a:solidFill>
                <a:schemeClr val="tx1"/>
              </a:solidFill>
            </a:endParaRPr>
          </a:p>
        </p:txBody>
      </p:sp>
    </p:spTree>
    <p:extLst>
      <p:ext uri="{BB962C8B-B14F-4D97-AF65-F5344CB8AC3E}">
        <p14:creationId xmlns="" xmlns:p14="http://schemas.microsoft.com/office/powerpoint/2010/main" val="20925554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ÜSLÜ İFADELER </a:t>
            </a:r>
            <a:endParaRPr lang="tr-TR" dirty="0"/>
          </a:p>
        </p:txBody>
      </p:sp>
      <p:sp>
        <p:nvSpPr>
          <p:cNvPr id="3" name="Content Placeholder 2"/>
          <p:cNvSpPr>
            <a:spLocks noGrp="1"/>
          </p:cNvSpPr>
          <p:nvPr>
            <p:ph idx="1"/>
          </p:nvPr>
        </p:nvSpPr>
        <p:spPr/>
        <p:txBody>
          <a:bodyPr>
            <a:normAutofit fontScale="92500" lnSpcReduction="20000"/>
          </a:bodyPr>
          <a:lstStyle/>
          <a:p>
            <a:pPr marL="0" indent="0">
              <a:buNone/>
            </a:pPr>
            <a:r>
              <a:rPr lang="tr-TR" dirty="0">
                <a:solidFill>
                  <a:schemeClr val="tx1"/>
                </a:solidFill>
              </a:rPr>
              <a:t> </a:t>
            </a:r>
            <a:r>
              <a:rPr lang="tr-TR" dirty="0" smtClean="0">
                <a:solidFill>
                  <a:schemeClr val="tx1"/>
                </a:solidFill>
              </a:rPr>
              <a:t>   </a:t>
            </a:r>
            <a:r>
              <a:rPr lang="tr-TR" sz="2400" dirty="0" smtClean="0">
                <a:solidFill>
                  <a:schemeClr val="tx1"/>
                </a:solidFill>
              </a:rPr>
              <a:t>5</a:t>
            </a:r>
          </a:p>
          <a:p>
            <a:pPr marL="0" indent="0">
              <a:buNone/>
            </a:pPr>
            <a:r>
              <a:rPr lang="tr-TR" sz="3200" dirty="0" smtClean="0">
                <a:solidFill>
                  <a:schemeClr val="tx1"/>
                </a:solidFill>
              </a:rPr>
              <a:t>2   = ?</a:t>
            </a:r>
          </a:p>
          <a:p>
            <a:r>
              <a:rPr lang="tr-TR" dirty="0" smtClean="0">
                <a:solidFill>
                  <a:schemeClr val="tx1"/>
                </a:solidFill>
              </a:rPr>
              <a:t>Sizce bu soruyu nasıl  çözeriz ?</a:t>
            </a:r>
          </a:p>
          <a:p>
            <a:r>
              <a:rPr lang="tr-TR" dirty="0" smtClean="0">
                <a:solidFill>
                  <a:schemeClr val="tx1"/>
                </a:solidFill>
              </a:rPr>
              <a:t>Bu soru ne anlama geliyor ?</a:t>
            </a:r>
          </a:p>
          <a:p>
            <a:pPr marL="0" indent="0">
              <a:buNone/>
            </a:pPr>
            <a:r>
              <a:rPr lang="tr-TR" sz="2000" dirty="0" smtClean="0">
                <a:solidFill>
                  <a:schemeClr val="tx1"/>
                </a:solidFill>
              </a:rPr>
              <a:t>          5              Üs </a:t>
            </a:r>
          </a:p>
          <a:p>
            <a:pPr marL="0" indent="0">
              <a:buNone/>
            </a:pPr>
            <a:r>
              <a:rPr lang="tr-TR" sz="2000" dirty="0">
                <a:solidFill>
                  <a:schemeClr val="tx1"/>
                </a:solidFill>
              </a:rPr>
              <a:t> </a:t>
            </a:r>
            <a:r>
              <a:rPr lang="tr-TR" sz="2000" dirty="0" smtClean="0">
                <a:solidFill>
                  <a:schemeClr val="tx1"/>
                </a:solidFill>
              </a:rPr>
              <a:t>                                  = 2 . 2 . 2 . 2 . 2 = 32   Fark ettiyseniz ikiyi kendiyle beş kere çarptık . </a:t>
            </a:r>
          </a:p>
          <a:p>
            <a:pPr marL="0" indent="0">
              <a:buNone/>
            </a:pPr>
            <a:r>
              <a:rPr lang="tr-TR" sz="2000" dirty="0">
                <a:solidFill>
                  <a:schemeClr val="tx1"/>
                </a:solidFill>
              </a:rPr>
              <a:t> </a:t>
            </a:r>
            <a:r>
              <a:rPr lang="tr-TR" sz="2000" dirty="0" smtClean="0">
                <a:solidFill>
                  <a:schemeClr val="tx1"/>
                </a:solidFill>
              </a:rPr>
              <a:t>                                      4                                                                                                                                                                                                                                                                 </a:t>
            </a:r>
          </a:p>
          <a:p>
            <a:pPr marL="0" indent="0">
              <a:buNone/>
            </a:pPr>
            <a:r>
              <a:rPr lang="tr-TR" sz="3600" dirty="0">
                <a:solidFill>
                  <a:schemeClr val="tx1"/>
                </a:solidFill>
              </a:rPr>
              <a:t> </a:t>
            </a:r>
            <a:r>
              <a:rPr lang="tr-TR" sz="3600" dirty="0" smtClean="0">
                <a:solidFill>
                  <a:schemeClr val="tx1"/>
                </a:solidFill>
              </a:rPr>
              <a:t>  2          </a:t>
            </a:r>
            <a:r>
              <a:rPr lang="tr-TR" dirty="0" smtClean="0">
                <a:solidFill>
                  <a:schemeClr val="tx1"/>
                </a:solidFill>
              </a:rPr>
              <a:t>Taban </a:t>
            </a:r>
          </a:p>
          <a:p>
            <a:pPr marL="0" indent="0">
              <a:buNone/>
            </a:pPr>
            <a:r>
              <a:rPr lang="tr-TR" dirty="0" smtClean="0">
                <a:solidFill>
                  <a:schemeClr val="tx1"/>
                </a:solidFill>
              </a:rPr>
              <a:t>Taban sayısı üs sayısı kadar kendiyle çarpılır .</a:t>
            </a:r>
          </a:p>
        </p:txBody>
      </p:sp>
      <p:cxnSp>
        <p:nvCxnSpPr>
          <p:cNvPr id="5" name="Straight Connector 4"/>
          <p:cNvCxnSpPr/>
          <p:nvPr/>
        </p:nvCxnSpPr>
        <p:spPr>
          <a:xfrm>
            <a:off x="1856096" y="4244454"/>
            <a:ext cx="764274" cy="13647"/>
          </a:xfrm>
          <a:prstGeom prst="line">
            <a:avLst/>
          </a:prstGeom>
        </p:spPr>
        <p:style>
          <a:lnRef idx="1">
            <a:schemeClr val="accent2"/>
          </a:lnRef>
          <a:fillRef idx="0">
            <a:schemeClr val="accent2"/>
          </a:fillRef>
          <a:effectRef idx="0">
            <a:schemeClr val="accent2"/>
          </a:effectRef>
          <a:fontRef idx="minor">
            <a:schemeClr val="tx1"/>
          </a:fontRef>
        </p:style>
      </p:cxnSp>
      <p:cxnSp>
        <p:nvCxnSpPr>
          <p:cNvPr id="7" name="Straight Arrow Connector 6"/>
          <p:cNvCxnSpPr/>
          <p:nvPr/>
        </p:nvCxnSpPr>
        <p:spPr>
          <a:xfrm flipV="1">
            <a:off x="1692322" y="4858603"/>
            <a:ext cx="928048" cy="27296"/>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10" name="Straight Connector 9"/>
          <p:cNvCxnSpPr/>
          <p:nvPr/>
        </p:nvCxnSpPr>
        <p:spPr>
          <a:xfrm flipV="1">
            <a:off x="3548418" y="4558352"/>
            <a:ext cx="395785" cy="13648"/>
          </a:xfrm>
          <a:prstGeom prst="line">
            <a:avLst/>
          </a:prstGeom>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a:off x="3507474" y="4885899"/>
            <a:ext cx="873457" cy="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 xmlns:p14="http://schemas.microsoft.com/office/powerpoint/2010/main" val="70664377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İŞLEM ÖNCELLİĞİ </a:t>
            </a:r>
            <a:endParaRPr lang="tr-TR" dirty="0"/>
          </a:p>
        </p:txBody>
      </p:sp>
      <p:sp>
        <p:nvSpPr>
          <p:cNvPr id="3" name="Content Placeholder 2"/>
          <p:cNvSpPr>
            <a:spLocks noGrp="1"/>
          </p:cNvSpPr>
          <p:nvPr>
            <p:ph idx="1"/>
          </p:nvPr>
        </p:nvSpPr>
        <p:spPr/>
        <p:txBody>
          <a:bodyPr/>
          <a:lstStyle/>
          <a:p>
            <a:r>
              <a:rPr lang="tr-TR" dirty="0" smtClean="0">
                <a:solidFill>
                  <a:srgbClr val="FF0000"/>
                </a:solidFill>
              </a:rPr>
              <a:t>Ü </a:t>
            </a:r>
            <a:r>
              <a:rPr lang="tr-TR" dirty="0" smtClean="0">
                <a:solidFill>
                  <a:schemeClr val="tx1"/>
                </a:solidFill>
              </a:rPr>
              <a:t>= Üslü ifadeler </a:t>
            </a:r>
          </a:p>
          <a:p>
            <a:r>
              <a:rPr lang="tr-TR" dirty="0">
                <a:solidFill>
                  <a:schemeClr val="tx1"/>
                </a:solidFill>
              </a:rPr>
              <a:t>Ç</a:t>
            </a:r>
            <a:endParaRPr lang="tr-TR" dirty="0" smtClean="0">
              <a:solidFill>
                <a:schemeClr val="tx1"/>
              </a:solidFill>
            </a:endParaRPr>
          </a:p>
          <a:p>
            <a:r>
              <a:rPr lang="tr-TR" dirty="0" smtClean="0">
                <a:solidFill>
                  <a:srgbClr val="FF0000"/>
                </a:solidFill>
              </a:rPr>
              <a:t>P</a:t>
            </a:r>
            <a:r>
              <a:rPr lang="tr-TR" dirty="0" smtClean="0">
                <a:solidFill>
                  <a:schemeClr val="tx1"/>
                </a:solidFill>
              </a:rPr>
              <a:t> = Parentezli ifadeler                                              </a:t>
            </a:r>
          </a:p>
          <a:p>
            <a:r>
              <a:rPr lang="tr-TR" dirty="0" smtClean="0">
                <a:solidFill>
                  <a:schemeClr val="tx1"/>
                </a:solidFill>
              </a:rPr>
              <a:t>E</a:t>
            </a:r>
          </a:p>
          <a:p>
            <a:r>
              <a:rPr lang="tr-TR" dirty="0" smtClean="0">
                <a:solidFill>
                  <a:srgbClr val="FF0000"/>
                </a:solidFill>
              </a:rPr>
              <a:t>Ç </a:t>
            </a:r>
            <a:r>
              <a:rPr lang="tr-TR" dirty="0" smtClean="0">
                <a:solidFill>
                  <a:schemeClr val="tx1"/>
                </a:solidFill>
              </a:rPr>
              <a:t>= Çarpanlar ve katlar </a:t>
            </a:r>
            <a:endParaRPr lang="tr-TR" dirty="0">
              <a:solidFill>
                <a:schemeClr val="tx1"/>
              </a:solidFill>
            </a:endParaRPr>
          </a:p>
          <a:p>
            <a:r>
              <a:rPr lang="tr-TR" dirty="0">
                <a:solidFill>
                  <a:schemeClr val="tx1"/>
                </a:solidFill>
              </a:rPr>
              <a:t>E</a:t>
            </a:r>
            <a:endParaRPr lang="tr-TR" dirty="0" smtClean="0">
              <a:solidFill>
                <a:schemeClr val="tx1"/>
              </a:solidFill>
            </a:endParaRPr>
          </a:p>
          <a:p>
            <a:r>
              <a:rPr lang="tr-TR" dirty="0" smtClean="0">
                <a:solidFill>
                  <a:srgbClr val="FF0000"/>
                </a:solidFill>
              </a:rPr>
              <a:t>T</a:t>
            </a:r>
            <a:r>
              <a:rPr lang="tr-TR" dirty="0" smtClean="0">
                <a:solidFill>
                  <a:schemeClr val="tx1"/>
                </a:solidFill>
              </a:rPr>
              <a:t> = Toplama ve çıkarma </a:t>
            </a:r>
          </a:p>
          <a:p>
            <a:r>
              <a:rPr lang="tr-TR" dirty="0">
                <a:solidFill>
                  <a:schemeClr val="tx1"/>
                </a:solidFill>
              </a:rPr>
              <a:t>E</a:t>
            </a:r>
          </a:p>
          <a:p>
            <a:pPr marL="0" indent="0">
              <a:buNone/>
            </a:pPr>
            <a:r>
              <a:rPr lang="tr-TR" dirty="0"/>
              <a:t>  </a:t>
            </a:r>
            <a:r>
              <a:rPr lang="tr-TR" dirty="0" smtClean="0"/>
              <a:t>  </a:t>
            </a:r>
            <a:r>
              <a:rPr lang="tr-TR" dirty="0" smtClean="0">
                <a:solidFill>
                  <a:schemeClr val="tx1"/>
                </a:solidFill>
              </a:rPr>
              <a:t>BU SIRALAMA  AYNI ŞEKİLDE OLUŞTURULDUĞUNDA İŞLEM ÖNCELİĞİ OLUŞUR .</a:t>
            </a:r>
            <a:endParaRPr lang="tr-TR" dirty="0" smtClean="0"/>
          </a:p>
        </p:txBody>
      </p:sp>
    </p:spTree>
    <p:extLst>
      <p:ext uri="{BB962C8B-B14F-4D97-AF65-F5344CB8AC3E}">
        <p14:creationId xmlns="" xmlns:p14="http://schemas.microsoft.com/office/powerpoint/2010/main" val="251801056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İŞLEM ÖNCELİĞİ</a:t>
            </a:r>
            <a:endParaRPr lang="tr-TR" dirty="0"/>
          </a:p>
        </p:txBody>
      </p:sp>
      <p:sp>
        <p:nvSpPr>
          <p:cNvPr id="3" name="Content Placeholder 2"/>
          <p:cNvSpPr>
            <a:spLocks noGrp="1"/>
          </p:cNvSpPr>
          <p:nvPr>
            <p:ph idx="1"/>
          </p:nvPr>
        </p:nvSpPr>
        <p:spPr>
          <a:xfrm>
            <a:off x="677334" y="2146941"/>
            <a:ext cx="8596668" cy="3880773"/>
          </a:xfrm>
        </p:spPr>
        <p:txBody>
          <a:bodyPr/>
          <a:lstStyle/>
          <a:p>
            <a:r>
              <a:rPr lang="tr-TR" dirty="0" smtClean="0">
                <a:solidFill>
                  <a:schemeClr val="tx1"/>
                </a:solidFill>
              </a:rPr>
              <a:t>34 . (4.2) = </a:t>
            </a:r>
          </a:p>
          <a:p>
            <a:endParaRPr lang="tr-TR" dirty="0"/>
          </a:p>
          <a:p>
            <a:r>
              <a:rPr lang="tr-TR" dirty="0" smtClean="0">
                <a:solidFill>
                  <a:schemeClr val="tx1"/>
                </a:solidFill>
              </a:rPr>
              <a:t>İşlem önceliğine göre önce parentezli işlem yapılır .          ( 4 . 2 ) =  8</a:t>
            </a:r>
          </a:p>
          <a:p>
            <a:r>
              <a:rPr lang="tr-TR" dirty="0" smtClean="0">
                <a:solidFill>
                  <a:schemeClr val="tx1"/>
                </a:solidFill>
              </a:rPr>
              <a:t>Ardından kalan işlemi yaparız yani 34 . 8 = 272</a:t>
            </a:r>
            <a:endParaRPr lang="tr-TR" dirty="0" smtClean="0"/>
          </a:p>
          <a:p>
            <a:pPr marL="0" indent="0">
              <a:buNone/>
            </a:pPr>
            <a:r>
              <a:rPr lang="tr-TR" dirty="0"/>
              <a:t> </a:t>
            </a:r>
            <a:r>
              <a:rPr lang="tr-TR" dirty="0" smtClean="0"/>
              <a:t>     </a:t>
            </a:r>
            <a:r>
              <a:rPr lang="tr-TR" dirty="0" smtClean="0">
                <a:solidFill>
                  <a:schemeClr val="tx1"/>
                </a:solidFill>
              </a:rPr>
              <a:t>OZAMAN</a:t>
            </a:r>
            <a:r>
              <a:rPr lang="tr-TR" dirty="0" smtClean="0"/>
              <a:t>   </a:t>
            </a:r>
            <a:r>
              <a:rPr lang="tr-TR" dirty="0" smtClean="0">
                <a:solidFill>
                  <a:schemeClr val="tx1"/>
                </a:solidFill>
              </a:rPr>
              <a:t>SOMUÇ = 272 </a:t>
            </a:r>
            <a:r>
              <a:rPr lang="tr-TR" dirty="0" smtClean="0"/>
              <a:t>      </a:t>
            </a:r>
            <a:endParaRPr lang="tr-TR" dirty="0"/>
          </a:p>
        </p:txBody>
      </p:sp>
      <p:cxnSp>
        <p:nvCxnSpPr>
          <p:cNvPr id="5" name="Straight Connector 4"/>
          <p:cNvCxnSpPr/>
          <p:nvPr/>
        </p:nvCxnSpPr>
        <p:spPr>
          <a:xfrm>
            <a:off x="1678675" y="2634018"/>
            <a:ext cx="286603" cy="0"/>
          </a:xfrm>
          <a:prstGeom prst="line">
            <a:avLst/>
          </a:prstGeom>
        </p:spPr>
        <p:style>
          <a:lnRef idx="3">
            <a:schemeClr val="dk1"/>
          </a:lnRef>
          <a:fillRef idx="0">
            <a:schemeClr val="dk1"/>
          </a:fillRef>
          <a:effectRef idx="2">
            <a:schemeClr val="dk1"/>
          </a:effectRef>
          <a:fontRef idx="minor">
            <a:schemeClr val="tx1"/>
          </a:fontRef>
        </p:style>
      </p:cxnSp>
      <p:cxnSp>
        <p:nvCxnSpPr>
          <p:cNvPr id="7" name="Straight Connector 6"/>
          <p:cNvCxnSpPr/>
          <p:nvPr/>
        </p:nvCxnSpPr>
        <p:spPr>
          <a:xfrm>
            <a:off x="6578221" y="3138985"/>
            <a:ext cx="341194" cy="0"/>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 xmlns:p14="http://schemas.microsoft.com/office/powerpoint/2010/main" val="22277303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ÇARPANLAR VE KATLAR  </a:t>
            </a:r>
            <a:endParaRPr lang="tr-TR" dirty="0"/>
          </a:p>
        </p:txBody>
      </p:sp>
      <p:sp>
        <p:nvSpPr>
          <p:cNvPr id="3" name="Content Placeholder 2"/>
          <p:cNvSpPr>
            <a:spLocks noGrp="1"/>
          </p:cNvSpPr>
          <p:nvPr>
            <p:ph idx="1"/>
          </p:nvPr>
        </p:nvSpPr>
        <p:spPr/>
        <p:txBody>
          <a:bodyPr>
            <a:normAutofit lnSpcReduction="10000"/>
          </a:bodyPr>
          <a:lstStyle/>
          <a:p>
            <a:r>
              <a:rPr lang="tr-TR" dirty="0" smtClean="0">
                <a:solidFill>
                  <a:schemeClr val="tx1"/>
                </a:solidFill>
              </a:rPr>
              <a:t>Şimdi aklımızdan bir sayı tutalım .</a:t>
            </a:r>
          </a:p>
          <a:p>
            <a:r>
              <a:rPr lang="tr-TR" dirty="0" smtClean="0"/>
              <a:t>          </a:t>
            </a:r>
            <a:r>
              <a:rPr lang="tr-TR" dirty="0" smtClean="0">
                <a:solidFill>
                  <a:schemeClr val="tx1"/>
                </a:solidFill>
              </a:rPr>
              <a:t>Peki bu sayıyı kaç farklı sayıyla elde ederiz .</a:t>
            </a:r>
            <a:endParaRPr lang="tr-TR" dirty="0">
              <a:solidFill>
                <a:schemeClr val="tx1"/>
              </a:solidFill>
            </a:endParaRPr>
          </a:p>
          <a:p>
            <a:r>
              <a:rPr lang="tr-TR" dirty="0" smtClean="0">
                <a:solidFill>
                  <a:schemeClr val="tx1"/>
                </a:solidFill>
              </a:rPr>
              <a:t>Ozaman bu sayıyı  farklı sayıları çarparak oluşturalım .</a:t>
            </a:r>
          </a:p>
          <a:p>
            <a:pPr marL="0" indent="0">
              <a:buNone/>
            </a:pPr>
            <a:r>
              <a:rPr lang="tr-TR" dirty="0" smtClean="0">
                <a:solidFill>
                  <a:schemeClr val="tx1"/>
                </a:solidFill>
              </a:rPr>
              <a:t>                                                   </a:t>
            </a:r>
          </a:p>
          <a:p>
            <a:pPr marL="0" indent="0">
              <a:buNone/>
            </a:pPr>
            <a:r>
              <a:rPr lang="tr-TR" dirty="0">
                <a:solidFill>
                  <a:schemeClr val="tx1"/>
                </a:solidFill>
              </a:rPr>
              <a:t> </a:t>
            </a:r>
            <a:r>
              <a:rPr lang="tr-TR" dirty="0" smtClean="0">
                <a:solidFill>
                  <a:schemeClr val="tx1"/>
                </a:solidFill>
              </a:rPr>
              <a:t>                                                25.1= 25 </a:t>
            </a:r>
          </a:p>
          <a:p>
            <a:pPr marL="0" indent="0">
              <a:buNone/>
            </a:pPr>
            <a:r>
              <a:rPr lang="tr-TR" dirty="0">
                <a:solidFill>
                  <a:schemeClr val="tx1"/>
                </a:solidFill>
              </a:rPr>
              <a:t> </a:t>
            </a:r>
            <a:r>
              <a:rPr lang="tr-TR" dirty="0" smtClean="0">
                <a:solidFill>
                  <a:schemeClr val="tx1"/>
                </a:solidFill>
              </a:rPr>
              <a:t>                                                 5.5= 25      Şeklinde  çözebiliriz .</a:t>
            </a:r>
          </a:p>
          <a:p>
            <a:pPr marL="0" indent="0">
              <a:buNone/>
            </a:pPr>
            <a:endParaRPr lang="tr-TR" dirty="0">
              <a:solidFill>
                <a:schemeClr val="tx1"/>
              </a:solidFill>
            </a:endParaRPr>
          </a:p>
          <a:p>
            <a:pPr marL="0" indent="0">
              <a:buNone/>
            </a:pPr>
            <a:r>
              <a:rPr lang="tr-TR" dirty="0" smtClean="0">
                <a:solidFill>
                  <a:schemeClr val="tx1"/>
                </a:solidFill>
              </a:rPr>
              <a:t>OZAMAN BU SAYININ ÇARPANLARI (BÖLENLERİ) = 25 , 1 , 5 </a:t>
            </a:r>
          </a:p>
          <a:p>
            <a:pPr marL="0" indent="0">
              <a:buNone/>
            </a:pPr>
            <a:endParaRPr lang="tr-TR" dirty="0" smtClean="0">
              <a:solidFill>
                <a:schemeClr val="tx1"/>
              </a:solidFill>
            </a:endParaRPr>
          </a:p>
          <a:p>
            <a:pPr marL="0" indent="0">
              <a:buNone/>
            </a:pPr>
            <a:r>
              <a:rPr lang="tr-TR" dirty="0" smtClean="0">
                <a:solidFill>
                  <a:schemeClr val="tx1"/>
                </a:solidFill>
              </a:rPr>
              <a:t>NOT :BİR SAYININ ÇARPANI AYNI ZAMANDA  O SAYININ BÖLENİDİR .</a:t>
            </a:r>
            <a:endParaRPr lang="tr-TR" dirty="0">
              <a:solidFill>
                <a:schemeClr val="tx1"/>
              </a:solidFill>
            </a:endParaRPr>
          </a:p>
        </p:txBody>
      </p:sp>
      <p:sp>
        <p:nvSpPr>
          <p:cNvPr id="4" name="Oval 3"/>
          <p:cNvSpPr/>
          <p:nvPr/>
        </p:nvSpPr>
        <p:spPr>
          <a:xfrm>
            <a:off x="1037230" y="2465695"/>
            <a:ext cx="655093" cy="523165"/>
          </a:xfrm>
          <a:prstGeom prst="ellipse">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tr-TR" dirty="0" smtClean="0"/>
              <a:t>25</a:t>
            </a:r>
            <a:endParaRPr lang="tr-TR" dirty="0"/>
          </a:p>
        </p:txBody>
      </p:sp>
      <p:sp>
        <p:nvSpPr>
          <p:cNvPr id="5" name="5-Point Star 4"/>
          <p:cNvSpPr/>
          <p:nvPr/>
        </p:nvSpPr>
        <p:spPr>
          <a:xfrm>
            <a:off x="1037230" y="3375852"/>
            <a:ext cx="1405720" cy="1146412"/>
          </a:xfrm>
          <a:prstGeom prst="star5">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tr-TR" dirty="0" smtClean="0"/>
              <a:t>25</a:t>
            </a:r>
            <a:endParaRPr lang="tr-TR" dirty="0"/>
          </a:p>
        </p:txBody>
      </p:sp>
      <p:cxnSp>
        <p:nvCxnSpPr>
          <p:cNvPr id="7" name="Straight Arrow Connector 6"/>
          <p:cNvCxnSpPr/>
          <p:nvPr/>
        </p:nvCxnSpPr>
        <p:spPr>
          <a:xfrm>
            <a:off x="2674961" y="3880819"/>
            <a:ext cx="1323833" cy="40943"/>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Tree>
    <p:extLst>
      <p:ext uri="{BB962C8B-B14F-4D97-AF65-F5344CB8AC3E}">
        <p14:creationId xmlns="" xmlns:p14="http://schemas.microsoft.com/office/powerpoint/2010/main" val="225038799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555009"/>
            <a:ext cx="8596668" cy="1320800"/>
          </a:xfrm>
        </p:spPr>
        <p:txBody>
          <a:bodyPr/>
          <a:lstStyle/>
          <a:p>
            <a:r>
              <a:rPr lang="tr-TR" dirty="0" smtClean="0"/>
              <a:t>EBOB VE EKOK </a:t>
            </a:r>
            <a:endParaRPr lang="tr-TR" dirty="0"/>
          </a:p>
        </p:txBody>
      </p:sp>
      <p:sp>
        <p:nvSpPr>
          <p:cNvPr id="3" name="Content Placeholder 2"/>
          <p:cNvSpPr>
            <a:spLocks noGrp="1"/>
          </p:cNvSpPr>
          <p:nvPr>
            <p:ph idx="1"/>
          </p:nvPr>
        </p:nvSpPr>
        <p:spPr>
          <a:xfrm>
            <a:off x="677334" y="2167588"/>
            <a:ext cx="8596668" cy="3880773"/>
          </a:xfrm>
        </p:spPr>
        <p:style>
          <a:lnRef idx="2">
            <a:schemeClr val="accent2"/>
          </a:lnRef>
          <a:fillRef idx="1">
            <a:schemeClr val="lt1"/>
          </a:fillRef>
          <a:effectRef idx="0">
            <a:schemeClr val="accent2"/>
          </a:effectRef>
          <a:fontRef idx="minor">
            <a:schemeClr val="dk1"/>
          </a:fontRef>
        </p:style>
        <p:txBody>
          <a:bodyPr/>
          <a:lstStyle/>
          <a:p>
            <a:r>
              <a:rPr lang="tr-TR" dirty="0" smtClean="0"/>
              <a:t> EBOB : En Büyük Ortak Bölen ( ÇARPAN )</a:t>
            </a:r>
          </a:p>
          <a:p>
            <a:r>
              <a:rPr lang="tr-TR" dirty="0" smtClean="0"/>
              <a:t>EKOK :  En Küçük Ortak Kat </a:t>
            </a:r>
          </a:p>
          <a:p>
            <a:r>
              <a:rPr lang="tr-TR" dirty="0" smtClean="0"/>
              <a:t>36 ve 25 sayılarını ebob ‘ unun bulunuz . ( 40 ‘ ka kadar )</a:t>
            </a:r>
          </a:p>
          <a:p>
            <a:pPr marL="0" indent="0">
              <a:buNone/>
            </a:pPr>
            <a:r>
              <a:rPr lang="tr-TR" dirty="0" smtClean="0"/>
              <a:t>36 :1 , 2 , 3 ,6 ,         13 ,  36  , 18 </a:t>
            </a:r>
          </a:p>
          <a:p>
            <a:pPr marL="0" indent="0">
              <a:buNone/>
            </a:pPr>
            <a:r>
              <a:rPr lang="tr-TR" dirty="0" smtClean="0"/>
              <a:t>96 : 1 , 2 , 3 , 4 , 6 , 8 ,  43 , 32 , 24 , 16 , 12</a:t>
            </a:r>
            <a:endParaRPr lang="tr-TR" dirty="0"/>
          </a:p>
        </p:txBody>
      </p:sp>
      <p:sp>
        <p:nvSpPr>
          <p:cNvPr id="4" name="Oval 3"/>
          <p:cNvSpPr/>
          <p:nvPr/>
        </p:nvSpPr>
        <p:spPr>
          <a:xfrm>
            <a:off x="4975668" y="3834666"/>
            <a:ext cx="892869" cy="273309"/>
          </a:xfrm>
          <a:prstGeom prst="ellipse">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tr-TR" dirty="0" smtClean="0"/>
              <a:t>12</a:t>
            </a:r>
            <a:endParaRPr lang="tr-TR" dirty="0"/>
          </a:p>
        </p:txBody>
      </p:sp>
      <p:sp>
        <p:nvSpPr>
          <p:cNvPr id="5" name="Oval 4"/>
          <p:cNvSpPr/>
          <p:nvPr/>
        </p:nvSpPr>
        <p:spPr>
          <a:xfrm>
            <a:off x="2238233" y="3452883"/>
            <a:ext cx="791570" cy="245661"/>
          </a:xfrm>
          <a:prstGeom prst="ellipse">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tr-TR" dirty="0" smtClean="0"/>
              <a:t>12 </a:t>
            </a:r>
            <a:endParaRPr lang="tr-TR" dirty="0"/>
          </a:p>
        </p:txBody>
      </p:sp>
    </p:spTree>
    <p:extLst>
      <p:ext uri="{BB962C8B-B14F-4D97-AF65-F5344CB8AC3E}">
        <p14:creationId xmlns="" xmlns:p14="http://schemas.microsoft.com/office/powerpoint/2010/main" val="29422813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BÖLÜNEBİLME KURALLARI </a:t>
            </a:r>
            <a:endParaRPr lang="tr-TR" dirty="0"/>
          </a:p>
        </p:txBody>
      </p:sp>
      <p:sp>
        <p:nvSpPr>
          <p:cNvPr id="3" name="Content Placeholder 2"/>
          <p:cNvSpPr>
            <a:spLocks noGrp="1"/>
          </p:cNvSpPr>
          <p:nvPr>
            <p:ph idx="1"/>
          </p:nvPr>
        </p:nvSpPr>
        <p:spPr/>
        <p:txBody>
          <a:bodyPr>
            <a:normAutofit fontScale="85000" lnSpcReduction="20000"/>
          </a:bodyPr>
          <a:lstStyle/>
          <a:p>
            <a:r>
              <a:rPr lang="tr-TR" sz="2100" dirty="0" smtClean="0">
                <a:solidFill>
                  <a:schemeClr val="tx1"/>
                </a:solidFill>
              </a:rPr>
              <a:t>İKİ SAYISI HANGİ  SAYILARA  KALASIZ BÖLÜNEBİLİR ?</a:t>
            </a:r>
          </a:p>
          <a:p>
            <a:pPr marL="0" indent="0">
              <a:buNone/>
            </a:pPr>
            <a:r>
              <a:rPr lang="tr-TR" sz="2100" dirty="0" smtClean="0">
                <a:solidFill>
                  <a:schemeClr val="tx1"/>
                </a:solidFill>
              </a:rPr>
              <a:t>İki sayısı sonunda çift rakamlar ( 2 , 4 , 6 , 8 ) bulunan sayılara kalansız bölünür </a:t>
            </a:r>
          </a:p>
          <a:p>
            <a:pPr marL="0" indent="0">
              <a:buNone/>
            </a:pPr>
            <a:r>
              <a:rPr lang="tr-TR" sz="9600" dirty="0" smtClean="0">
                <a:solidFill>
                  <a:schemeClr val="tx1"/>
                </a:solidFill>
              </a:rPr>
              <a:t>2</a:t>
            </a:r>
            <a:endParaRPr lang="tr-TR" dirty="0" smtClean="0">
              <a:solidFill>
                <a:schemeClr val="tx1"/>
              </a:solidFill>
            </a:endParaRPr>
          </a:p>
          <a:p>
            <a:pPr marL="0" indent="0">
              <a:buNone/>
            </a:pPr>
            <a:r>
              <a:rPr lang="tr-TR" sz="2100" dirty="0" smtClean="0">
                <a:solidFill>
                  <a:schemeClr val="tx1"/>
                </a:solidFill>
              </a:rPr>
              <a:t>Misal : 32 sayısının sonunda çift (0 , 2 , 4 , 6, 8 ) bir sayı bulunur yani bu sayı ikiye kalansız bölünür .</a:t>
            </a:r>
          </a:p>
          <a:p>
            <a:pPr marL="0" indent="0">
              <a:buNone/>
            </a:pPr>
            <a:r>
              <a:rPr lang="tr-TR" sz="2100" dirty="0" smtClean="0">
                <a:solidFill>
                  <a:srgbClr val="FF0000"/>
                </a:solidFill>
              </a:rPr>
              <a:t>SAĞLAMA : </a:t>
            </a:r>
            <a:r>
              <a:rPr lang="tr-TR" sz="2100" dirty="0" smtClean="0">
                <a:solidFill>
                  <a:schemeClr val="tx1"/>
                </a:solidFill>
              </a:rPr>
              <a:t>32 : 2 = 16 çıkar yani iki sayısı otuz iki sayısına kalansız bölünür .</a:t>
            </a:r>
          </a:p>
          <a:p>
            <a:pPr marL="0" indent="0">
              <a:buNone/>
            </a:pPr>
            <a:r>
              <a:rPr lang="tr-TR" sz="9600" dirty="0" smtClean="0">
                <a:solidFill>
                  <a:schemeClr val="tx1"/>
                </a:solidFill>
              </a:rPr>
              <a:t> </a:t>
            </a:r>
            <a:r>
              <a:rPr lang="tr-TR" dirty="0" smtClean="0">
                <a:solidFill>
                  <a:schemeClr val="tx1"/>
                </a:solidFill>
              </a:rPr>
              <a:t>                                                       </a:t>
            </a:r>
            <a:endParaRPr lang="tr-TR" sz="9600" dirty="0">
              <a:solidFill>
                <a:schemeClr val="tx1"/>
              </a:solidFill>
            </a:endParaRPr>
          </a:p>
        </p:txBody>
      </p:sp>
    </p:spTree>
    <p:extLst>
      <p:ext uri="{BB962C8B-B14F-4D97-AF65-F5344CB8AC3E}">
        <p14:creationId xmlns="" xmlns:p14="http://schemas.microsoft.com/office/powerpoint/2010/main" val="6856185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 ORTAK ÇARPAN VE KATLAR  </a:t>
            </a:r>
            <a:endParaRPr lang="tr-TR" dirty="0"/>
          </a:p>
        </p:txBody>
      </p:sp>
      <p:sp>
        <p:nvSpPr>
          <p:cNvPr id="3" name="Content Placeholder 2"/>
          <p:cNvSpPr>
            <a:spLocks noGrp="1"/>
          </p:cNvSpPr>
          <p:nvPr>
            <p:ph idx="1"/>
          </p:nvPr>
        </p:nvSpPr>
        <p:spPr/>
        <p:txBody>
          <a:bodyPr/>
          <a:lstStyle/>
          <a:p>
            <a:pPr fontAlgn="base"/>
            <a:r>
              <a:rPr lang="tr-TR" dirty="0">
                <a:solidFill>
                  <a:schemeClr val="tx1"/>
                </a:solidFill>
              </a:rPr>
              <a:t>Her doğal sayı iki veya daha fazla doğal sayının çarpımı olarak yazılabilir. Bu sayılardan her birine o sayının böleni denir. Birden fazla sayının böleni olan sayılara bu sayıların ortak böleni adı verilir.  Bir doğal sayıyı başka bir doğal sayıyla çarparak elde ettiğimiz sonuç bu doğal sayıların katıdır. Birden fazla sayının katı olan sayılara bu sayıların ortak katı adı </a:t>
            </a:r>
            <a:r>
              <a:rPr lang="tr-TR" dirty="0" smtClean="0">
                <a:solidFill>
                  <a:schemeClr val="tx1"/>
                </a:solidFill>
              </a:rPr>
              <a:t>verilir</a:t>
            </a:r>
            <a:r>
              <a:rPr lang="tr-TR" dirty="0">
                <a:solidFill>
                  <a:schemeClr val="tx1"/>
                </a:solidFill>
              </a:rPr>
              <a:t> </a:t>
            </a:r>
            <a:r>
              <a:rPr lang="tr-TR" dirty="0" smtClean="0">
                <a:solidFill>
                  <a:schemeClr val="tx1"/>
                </a:solidFill>
              </a:rPr>
              <a:t>. </a:t>
            </a:r>
          </a:p>
          <a:p>
            <a:pPr marL="0" indent="0" fontAlgn="base">
              <a:buNone/>
            </a:pPr>
            <a:r>
              <a:rPr lang="tr-TR" dirty="0" smtClean="0">
                <a:solidFill>
                  <a:srgbClr val="FF0000"/>
                </a:solidFill>
              </a:rPr>
              <a:t>ÖRNEK : </a:t>
            </a:r>
            <a:r>
              <a:rPr lang="tr-TR" dirty="0" smtClean="0">
                <a:solidFill>
                  <a:schemeClr val="tx1"/>
                </a:solidFill>
              </a:rPr>
              <a:t>5 ve 6 sayılarının ilk ortak katını bulunuz .</a:t>
            </a:r>
          </a:p>
          <a:p>
            <a:pPr marL="0" indent="0" fontAlgn="base">
              <a:buNone/>
            </a:pPr>
            <a:r>
              <a:rPr lang="tr-TR" dirty="0" smtClean="0">
                <a:solidFill>
                  <a:schemeClr val="tx1"/>
                </a:solidFill>
              </a:rPr>
              <a:t>5 = 5 , 10 , 15 , 20 , 25 , 30 </a:t>
            </a:r>
          </a:p>
          <a:p>
            <a:pPr marL="0" indent="0" fontAlgn="base">
              <a:buNone/>
            </a:pPr>
            <a:r>
              <a:rPr lang="tr-TR" dirty="0" smtClean="0">
                <a:solidFill>
                  <a:schemeClr val="tx1"/>
                </a:solidFill>
              </a:rPr>
              <a:t>6=  6 , 12 , 18 , 24 ,   30   , 36 </a:t>
            </a:r>
          </a:p>
          <a:p>
            <a:pPr marL="0" indent="0" fontAlgn="base">
              <a:buNone/>
            </a:pPr>
            <a:endParaRPr lang="tr-TR" dirty="0">
              <a:solidFill>
                <a:srgbClr val="FF0000"/>
              </a:solidFill>
            </a:endParaRPr>
          </a:p>
          <a:p>
            <a:pPr marL="0" indent="0">
              <a:buNone/>
            </a:pPr>
            <a:endParaRPr lang="tr-TR" dirty="0">
              <a:solidFill>
                <a:schemeClr val="tx1"/>
              </a:solidFill>
            </a:endParaRPr>
          </a:p>
        </p:txBody>
      </p:sp>
      <p:sp>
        <p:nvSpPr>
          <p:cNvPr id="4" name="Oval 3"/>
          <p:cNvSpPr/>
          <p:nvPr/>
        </p:nvSpPr>
        <p:spPr>
          <a:xfrm>
            <a:off x="2729549" y="4496025"/>
            <a:ext cx="818868" cy="339372"/>
          </a:xfrm>
          <a:prstGeom prst="ellipse">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tr-TR" dirty="0" smtClean="0"/>
              <a:t>30 </a:t>
            </a:r>
            <a:endParaRPr lang="tr-TR" dirty="0"/>
          </a:p>
        </p:txBody>
      </p:sp>
      <p:sp>
        <p:nvSpPr>
          <p:cNvPr id="5" name="Oval 4"/>
          <p:cNvSpPr/>
          <p:nvPr/>
        </p:nvSpPr>
        <p:spPr>
          <a:xfrm>
            <a:off x="3125336" y="4100975"/>
            <a:ext cx="846163" cy="334547"/>
          </a:xfrm>
          <a:prstGeom prst="ellipse">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tr-TR" dirty="0" smtClean="0"/>
              <a:t>30</a:t>
            </a:r>
            <a:endParaRPr lang="tr-TR" dirty="0"/>
          </a:p>
        </p:txBody>
      </p:sp>
    </p:spTree>
    <p:extLst>
      <p:ext uri="{BB962C8B-B14F-4D97-AF65-F5344CB8AC3E}">
        <p14:creationId xmlns="" xmlns:p14="http://schemas.microsoft.com/office/powerpoint/2010/main" val="3518896611"/>
      </p:ext>
    </p:extLst>
  </p:cSld>
  <p:clrMapOvr>
    <a:masterClrMapping/>
  </p:clrMapOvr>
  <p:timing>
    <p:tnLst>
      <p:par>
        <p:cTn id="1" dur="indefinite" restart="never" nodeType="tmRoot"/>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296</TotalTime>
  <Words>855</Words>
  <PresentationFormat>Özel</PresentationFormat>
  <Paragraphs>139</Paragraphs>
  <Slides>19</Slides>
  <Notes>0</Notes>
  <HiddenSlides>0</HiddenSlides>
  <MMClips>0</MMClips>
  <ScaleCrop>false</ScaleCrop>
  <HeadingPairs>
    <vt:vector size="4" baseType="variant">
      <vt:variant>
        <vt:lpstr>Tema</vt:lpstr>
      </vt:variant>
      <vt:variant>
        <vt:i4>1</vt:i4>
      </vt:variant>
      <vt:variant>
        <vt:lpstr>Slayt Başlıkları</vt:lpstr>
      </vt:variant>
      <vt:variant>
        <vt:i4>19</vt:i4>
      </vt:variant>
    </vt:vector>
  </HeadingPairs>
  <TitlesOfParts>
    <vt:vector size="20" baseType="lpstr">
      <vt:lpstr>Facet</vt:lpstr>
      <vt:lpstr>1.ÜNİTE </vt:lpstr>
      <vt:lpstr>BAŞLIKLER </vt:lpstr>
      <vt:lpstr>ÜSLÜ İFADELER </vt:lpstr>
      <vt:lpstr>İŞLEM ÖNCELLİĞİ </vt:lpstr>
      <vt:lpstr>İŞLEM ÖNCELİĞİ</vt:lpstr>
      <vt:lpstr>ÇARPANLAR VE KATLAR  </vt:lpstr>
      <vt:lpstr>EBOB VE EKOK </vt:lpstr>
      <vt:lpstr>BÖLÜNEBİLME KURALLARI </vt:lpstr>
      <vt:lpstr> ORTAK ÇARPAN VE KATLAR  </vt:lpstr>
      <vt:lpstr>BÖLÜNEBİLME KURALLARI </vt:lpstr>
      <vt:lpstr>BÖLÜNEBİLME KURALLARI </vt:lpstr>
      <vt:lpstr>BÖLÜNEBİLME KURALLARI </vt:lpstr>
      <vt:lpstr>BÖLÜNEBİLME KURALLARU</vt:lpstr>
      <vt:lpstr>BÜLÜNEBİLME KURALLARI</vt:lpstr>
      <vt:lpstr>BÖLÜNEBİLME KURALLARI</vt:lpstr>
      <vt:lpstr>BÖLÜNEBİLME KURALLARI</vt:lpstr>
      <vt:lpstr>ASAL SAYILAR </vt:lpstr>
      <vt:lpstr>ÇARPAN AĞACI </vt:lpstr>
      <vt:lpstr>ÇARPAN ALGORİTMASI </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2020-11-04T10:45:04Z</dcterms:created>
  <dcterms:modified xsi:type="dcterms:W3CDTF">2020-12-01T07:24:23Z</dcterms:modified>
  <cp:category>https://www.sorubak.com</cp:category>
</cp:coreProperties>
</file>