
<file path=[Content_Types].xml><?xml version="1.0" encoding="utf-8"?>
<Types xmlns="http://schemas.openxmlformats.org/package/2006/content-types">
  <Default Extension="jpeg" ContentType="image/jpe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CE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inimized">
    <p:restoredLeft sz="0" autoAdjust="0"/>
    <p:restoredTop sz="0" autoAdjust="0"/>
  </p:normalViewPr>
  <p:slideViewPr>
    <p:cSldViewPr>
      <p:cViewPr varScale="1">
        <p:scale>
          <a:sx n="27" d="100"/>
          <a:sy n="27" d="100"/>
        </p:scale>
        <p:origin x="3054" y="48"/>
      </p:cViewPr>
      <p:guideLst>
        <p:guide orient="horz" pos="2160"/>
        <p:guide pos="2880"/>
      </p:guideLst>
    </p:cSldViewPr>
  </p:slideViewPr>
  <p:outlineViewPr>
    <p:cViewPr>
      <p:scale>
        <a:sx n="33" d="100"/>
        <a:sy n="33" d="100"/>
      </p:scale>
      <p:origin x="42"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1-05-14T20:32:04.217" idx="1">
    <p:pos x="10" y="10"/>
    <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30" name="29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a:t>Asıl başlık stili için tıklatın</a:t>
            </a:r>
            <a:endParaRPr kumimoji="0" lang="en-US"/>
          </a:p>
        </p:txBody>
      </p:sp>
      <p:sp>
        <p:nvSpPr>
          <p:cNvPr id="3" name="2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5" name="4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0AD18F08-199E-4B5C-8B40-9894275264D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5" name="4 Veri Yer Tutucusu"/>
          <p:cNvSpPr>
            <a:spLocks noGrp="1"/>
          </p:cNvSpPr>
          <p:nvPr>
            <p:ph type="dt" sz="half" idx="10"/>
          </p:nvPr>
        </p:nvSpPr>
        <p:spPr/>
        <p:txBody>
          <a:bodyPr/>
          <a:lstStyle/>
          <a:p>
            <a:fld id="{32548CF3-B495-43EE-AEB4-180AC67AA375}" type="datetimeFigureOut">
              <a:rPr lang="tr-TR" smtClean="0"/>
              <a:pPr/>
              <a:t>16.05.2021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0AD18F08-199E-4B5C-8B40-9894275264DB}"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2548CF3-B495-43EE-AEB4-180AC67AA375}" type="datetimeFigureOut">
              <a:rPr lang="tr-TR" smtClean="0"/>
              <a:pPr/>
              <a:t>16.05.2021</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AD18F08-199E-4B5C-8B40-9894275264DB}"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ad.doubleclick.net/ddm/trackclk/N1090304.3426935XAXISTR/B25739704.302466906;dc_trk_aid=495430633;dc_trk_cid=150211222;dc_lat=;dc_rdid=;tag_for_child_directed_treatment=;tfua=;gdpr=$%7bGDPR%7d;gdpr_consent=$%7bGDPR_CONSENT_755%7d;ltd=?tblci=GiBXmrCcpqwQ7JxBZNVJwLwzA3Zaqz8orq0_YlsIxJpJdiDo40wo0c3K0euR2oBl"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kriptocoinborsasi.com/2021/01/18/bitcoin-40-000-dolar-seviyelerinde-olacagi-ongoruluyor/?utm_source=taboola&amp;utm_medium=referral&amp;tblci=GiBXmrCcpqwQ7JxBZNVJwLwzA3Zaqz8orq0_YlsIxJpJdiD5h1MogYOCz9fk7oA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195736" y="188641"/>
            <a:ext cx="4824536" cy="1224135"/>
          </a:xfrm>
        </p:spPr>
        <p:txBody>
          <a:bodyPr/>
          <a:lstStyle/>
          <a:p>
            <a:r>
              <a:rPr lang="tr-TR" dirty="0"/>
              <a:t>ASAL SAYILAR</a:t>
            </a:r>
          </a:p>
        </p:txBody>
      </p:sp>
      <p:sp>
        <p:nvSpPr>
          <p:cNvPr id="3" name="2 Alt Başlık"/>
          <p:cNvSpPr>
            <a:spLocks noGrp="1"/>
          </p:cNvSpPr>
          <p:nvPr>
            <p:ph type="subTitle" idx="1"/>
          </p:nvPr>
        </p:nvSpPr>
        <p:spPr>
          <a:xfrm>
            <a:off x="1259632" y="1700808"/>
            <a:ext cx="6768752" cy="3937992"/>
          </a:xfrm>
        </p:spPr>
        <p:txBody>
          <a:bodyPr>
            <a:normAutofit/>
          </a:bodyPr>
          <a:lstStyle/>
          <a:p>
            <a:r>
              <a:rPr lang="tr-TR" b="1" dirty="0"/>
              <a:t>Asal sayılar matematik içerisinde mutlaka bilmemiz gereken önemli rakamlardır. Bu rakamlar sabittir ve belli başlı sayıları gösterir. Şimdi bunların neler olduğunu beraber inceleyelim ve öğrenelim. </a:t>
            </a:r>
          </a:p>
          <a:p>
            <a:endParaRPr lang="tr-TR" dirty="0"/>
          </a:p>
        </p:txBody>
      </p:sp>
    </p:spTree>
  </p:cSld>
  <p:clrMapOvr>
    <a:masterClrMapping/>
  </p:clrMapOvr>
  <p:transition spd="med">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836712"/>
            <a:ext cx="8229600" cy="5289451"/>
          </a:xfrm>
        </p:spPr>
        <p:txBody>
          <a:bodyPr/>
          <a:lstStyle/>
          <a:p>
            <a:r>
              <a:rPr lang="tr-TR" b="1" dirty="0"/>
              <a:t>Not</a:t>
            </a:r>
            <a:r>
              <a:rPr lang="tr-TR" dirty="0"/>
              <a:t>: Asal sayılar sabittir ve belli rakamları gösterir. O yüzden 1 ile 100 arasında asal sayıları bulmak istiyorsak bunlar bellidir. Aynı zamanda 1 ile 1000 rakamları arasındaki asal sayıları bulmak için yine sabit sayılara bakarız. Mesela 1 ile 20 arasındaki asal sayıları incelediğimiz zaman Bu saatin sayılar şunlardır; ‘2, 3, 5, 7, 11, 13, 17, 19’</a:t>
            </a:r>
          </a:p>
        </p:txBody>
      </p:sp>
    </p:spTree>
  </p:cSld>
  <p:clrMapOvr>
    <a:masterClrMapping/>
  </p:clrMapOvr>
  <p:transition spd="slow">
    <p:strips dir="l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260648"/>
            <a:ext cx="8229600" cy="5865515"/>
          </a:xfrm>
        </p:spPr>
        <p:txBody>
          <a:bodyPr>
            <a:normAutofit/>
          </a:bodyPr>
          <a:lstStyle/>
          <a:p>
            <a:pPr fontAlgn="base"/>
            <a:r>
              <a:rPr lang="tr-TR" dirty="0"/>
              <a:t> Asal sayılar özellikle çarpanları ile açık şekilde ortaya çıkmaktadır. Çünkü asal sayıların çarpanları sadece kendisi ve aynı zamanda 1 sayısıdır. Bunun dışında asal sayılar herhangi </a:t>
            </a:r>
            <a:r>
              <a:rPr lang="tr-TR" dirty="0" err="1"/>
              <a:t>bMesela</a:t>
            </a:r>
            <a:r>
              <a:rPr lang="tr-TR" dirty="0"/>
              <a:t> 13 sayısını ele aldığımız zaman bu sayı sadece hem 13'e hem de 1’e bölünür. Bu sayıların dışında kendinden küçük diğer sayılara baktığımız zaman onlara herhangi bir şekilde bölünmez.</a:t>
            </a:r>
          </a:p>
          <a:p>
            <a:pPr fontAlgn="base"/>
            <a:r>
              <a:rPr lang="tr-TR" dirty="0"/>
              <a:t> Şimdi yukarıdaki örnekleri ve tanımlamaları dikkatli bir şekilde inceleyerek konuyu daha iyi anlamaya çalışın. Aynı zamanda defterinize başka örnekler yaparak pratik gerçekleştirebilirsiniz.</a:t>
            </a:r>
          </a:p>
          <a:p>
            <a:r>
              <a:rPr lang="tr-TR" dirty="0"/>
              <a:t>aşka bir sayıya bölünemez.</a:t>
            </a:r>
          </a:p>
        </p:txBody>
      </p:sp>
    </p:spTree>
  </p:cSld>
  <p:clrMapOvr>
    <a:masterClrMapping/>
  </p:clrMapOvr>
  <p:transition spd="slow">
    <p:strips dir="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793507"/>
          </a:xfrm>
        </p:spPr>
        <p:txBody>
          <a:bodyPr/>
          <a:lstStyle/>
          <a:p>
            <a:pPr fontAlgn="base"/>
            <a:r>
              <a:rPr lang="tr-TR" dirty="0"/>
              <a:t> </a:t>
            </a:r>
            <a:r>
              <a:rPr lang="tr-TR" b="1" dirty="0"/>
              <a:t>Çarpan Ağacı</a:t>
            </a:r>
            <a:endParaRPr lang="tr-TR" dirty="0"/>
          </a:p>
          <a:p>
            <a:pPr>
              <a:buNone/>
            </a:pPr>
            <a:br>
              <a:rPr lang="tr-TR" dirty="0">
                <a:hlinkClick r:id="rId2" tooltip="Evdeki Herkese Göre Eğlence Digiturk’te!"/>
              </a:rPr>
            </a:br>
            <a:endParaRPr lang="tr-TR" dirty="0"/>
          </a:p>
        </p:txBody>
      </p:sp>
      <p:sp>
        <p:nvSpPr>
          <p:cNvPr id="5" name="4 Dikdörtgen"/>
          <p:cNvSpPr/>
          <p:nvPr/>
        </p:nvSpPr>
        <p:spPr>
          <a:xfrm>
            <a:off x="395536" y="1052736"/>
            <a:ext cx="7056784" cy="923330"/>
          </a:xfrm>
          <a:prstGeom prst="rect">
            <a:avLst/>
          </a:prstGeom>
        </p:spPr>
        <p:txBody>
          <a:bodyPr wrap="square">
            <a:spAutoFit/>
          </a:bodyPr>
          <a:lstStyle/>
          <a:p>
            <a:r>
              <a:rPr lang="tr-TR" dirty="0"/>
              <a:t>Adından da anlaşılacağı üzere herhangi bir doğal sayıyı çarpanlarına ayırırken ağaç şeklinde bir yöntem kullanılır. Şimdi bunu bir örnekle inceleyelim.</a:t>
            </a:r>
          </a:p>
        </p:txBody>
      </p:sp>
      <p:sp>
        <p:nvSpPr>
          <p:cNvPr id="6" name="5 Dikdörtgen"/>
          <p:cNvSpPr/>
          <p:nvPr/>
        </p:nvSpPr>
        <p:spPr>
          <a:xfrm>
            <a:off x="395536" y="1988840"/>
            <a:ext cx="6462464" cy="1200329"/>
          </a:xfrm>
          <a:prstGeom prst="rect">
            <a:avLst/>
          </a:prstGeom>
        </p:spPr>
        <p:txBody>
          <a:bodyPr wrap="square">
            <a:spAutoFit/>
          </a:bodyPr>
          <a:lstStyle/>
          <a:p>
            <a:pPr fontAlgn="base"/>
            <a:r>
              <a:rPr lang="tr-TR" dirty="0"/>
              <a:t> </a:t>
            </a:r>
            <a:r>
              <a:rPr lang="tr-TR" b="1" dirty="0"/>
              <a:t>Örnek</a:t>
            </a:r>
            <a:r>
              <a:rPr lang="tr-TR" dirty="0"/>
              <a:t>: 75 sayısını ele alalım ve asal çarpanlarına ayıralım.</a:t>
            </a:r>
          </a:p>
          <a:p>
            <a:pPr fontAlgn="base"/>
            <a:r>
              <a:rPr lang="tr-TR" dirty="0"/>
              <a:t>                        75</a:t>
            </a:r>
          </a:p>
          <a:p>
            <a:pPr fontAlgn="base"/>
            <a:r>
              <a:rPr lang="tr-TR" dirty="0"/>
              <a:t>             3 25</a:t>
            </a:r>
          </a:p>
          <a:p>
            <a:pPr fontAlgn="base"/>
            <a:r>
              <a:rPr lang="tr-TR" dirty="0"/>
              <a:t>             5 5</a:t>
            </a:r>
          </a:p>
        </p:txBody>
      </p:sp>
      <p:sp>
        <p:nvSpPr>
          <p:cNvPr id="7" name="6 Dikdörtgen"/>
          <p:cNvSpPr/>
          <p:nvPr/>
        </p:nvSpPr>
        <p:spPr>
          <a:xfrm>
            <a:off x="251520" y="3284984"/>
            <a:ext cx="6606480" cy="1754326"/>
          </a:xfrm>
          <a:prstGeom prst="rect">
            <a:avLst/>
          </a:prstGeom>
        </p:spPr>
        <p:txBody>
          <a:bodyPr wrap="square">
            <a:spAutoFit/>
          </a:bodyPr>
          <a:lstStyle/>
          <a:p>
            <a:pPr fontAlgn="base"/>
            <a:r>
              <a:rPr lang="tr-TR" dirty="0"/>
              <a:t> Gördüğümüz gibi yukarıdaki sayıları incelediğimiz zaman iki tane 5 sayısı ve bir tane 3 sayısı 75 sayısının çarpanları olur. Aynı zamanda bunu dallara ayırdık ve kolayca çarpanlarını bulduk.</a:t>
            </a:r>
          </a:p>
          <a:p>
            <a:pPr fontAlgn="base"/>
            <a:r>
              <a:rPr lang="tr-TR" dirty="0"/>
              <a:t> 75 = 3 x 5 x 5</a:t>
            </a:r>
          </a:p>
          <a:p>
            <a:pPr fontAlgn="base"/>
            <a:r>
              <a:rPr lang="tr-TR" dirty="0"/>
              <a:t> Bu şekilde 75 sayısının çarpanlarını ayrılmış halde yazabiliriz. Bunlar iki tane 5 sayısı ile beraber bir tane 3 sayısı olarak öne çıkar.</a:t>
            </a:r>
          </a:p>
        </p:txBody>
      </p:sp>
    </p:spTree>
  </p:cSld>
  <p:clrMapOvr>
    <a:masterClrMapping/>
  </p:clrMapOvr>
  <p:transition spd="slow">
    <p:plu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332656"/>
            <a:ext cx="8229600" cy="5793507"/>
          </a:xfrm>
        </p:spPr>
        <p:txBody>
          <a:bodyPr>
            <a:normAutofit/>
          </a:bodyPr>
          <a:lstStyle/>
          <a:p>
            <a:pPr fontAlgn="base"/>
            <a:r>
              <a:rPr lang="tr-TR" dirty="0"/>
              <a:t> </a:t>
            </a:r>
            <a:r>
              <a:rPr lang="tr-TR" b="1" dirty="0"/>
              <a:t>Bölen Listesi</a:t>
            </a:r>
            <a:endParaRPr lang="tr-TR" dirty="0"/>
          </a:p>
          <a:p>
            <a:pPr fontAlgn="base"/>
            <a:r>
              <a:rPr lang="tr-TR" dirty="0"/>
              <a:t> Bölen listesi yöntemini kullanarak da yine herhangi bir doğal sayının asal çarpanlarını kolay bir şekilde bulabiliriz. Bu işlem adından da yine anlaşılacağı gibi liste şeklinde aşağı doğru yazılarak bulunur. Şimdi bu konuda bazı örnekler ele alalım ve inceleyerek anlamaya çalışalım.</a:t>
            </a:r>
          </a:p>
          <a:p>
            <a:pPr fontAlgn="base"/>
            <a:r>
              <a:rPr lang="tr-TR" dirty="0"/>
              <a:t> Bu işlemde öncelikle doğal sayı en küçük asal çarpanı ile bölünmeye başlar ve 1 sayısı elde edilene kadar devam eder. Bu durum asal çarpanlar alt alta yazılmak suretiyle sırasıyla gider.</a:t>
            </a:r>
          </a:p>
          <a:p>
            <a:endParaRPr lang="tr-TR" dirty="0"/>
          </a:p>
        </p:txBody>
      </p:sp>
    </p:spTree>
  </p:cSld>
  <p:clrMapOvr>
    <a:masterClrMapping/>
  </p:clrMapOvr>
  <p:transition spd="slow">
    <p:newsflash/>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836712"/>
            <a:ext cx="8229600" cy="5289451"/>
          </a:xfrm>
        </p:spPr>
        <p:txBody>
          <a:bodyPr/>
          <a:lstStyle/>
          <a:p>
            <a:pPr fontAlgn="base"/>
            <a:r>
              <a:rPr lang="tr-TR" b="1" dirty="0"/>
              <a:t>Örnek</a:t>
            </a:r>
            <a:r>
              <a:rPr lang="tr-TR" dirty="0"/>
              <a:t>: 36 sayısının asal çarpanlarını bölen liste yöntemi üzerinden bulmaya çalışalım.</a:t>
            </a:r>
          </a:p>
          <a:p>
            <a:pPr fontAlgn="base"/>
            <a:r>
              <a:rPr lang="tr-TR" dirty="0"/>
              <a:t> 36 = 2</a:t>
            </a:r>
          </a:p>
          <a:p>
            <a:pPr fontAlgn="base"/>
            <a:r>
              <a:rPr lang="tr-TR" dirty="0"/>
              <a:t> 18 2</a:t>
            </a:r>
          </a:p>
          <a:p>
            <a:pPr fontAlgn="base"/>
            <a:r>
              <a:rPr lang="tr-TR" dirty="0"/>
              <a:t> 9 3</a:t>
            </a:r>
          </a:p>
          <a:p>
            <a:pPr fontAlgn="base"/>
            <a:r>
              <a:rPr lang="tr-TR" dirty="0"/>
              <a:t> 3 3</a:t>
            </a:r>
          </a:p>
          <a:p>
            <a:pPr fontAlgn="base"/>
            <a:r>
              <a:rPr lang="tr-TR" dirty="0"/>
              <a:t> 1</a:t>
            </a:r>
          </a:p>
          <a:p>
            <a:endParaRPr lang="tr-TR" dirty="0"/>
          </a:p>
        </p:txBody>
      </p:sp>
    </p:spTree>
  </p:cSld>
  <p:clrMapOvr>
    <a:masterClrMapping/>
  </p:clrMapOvr>
  <p:transition spd="slow">
    <p:wheel spokes="8"/>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404664"/>
            <a:ext cx="8229600" cy="5721499"/>
          </a:xfrm>
        </p:spPr>
        <p:txBody>
          <a:bodyPr>
            <a:normAutofit lnSpcReduction="10000"/>
          </a:bodyPr>
          <a:lstStyle/>
          <a:p>
            <a:pPr fontAlgn="base"/>
            <a:r>
              <a:rPr lang="tr-TR" dirty="0"/>
              <a:t>Gördüğümüz gibi 36 sayısını öncelikle bir asal çarpanı olan ikiye böldük. Daha sonra çıkan sayıyı yine 36 sayısının alt kısmına18 olarak yazdık. Ardından 18 sayısını yine ikiye böldük ve 9 sayısının 18 sayısının altına yazdık. Bu şekilde sırasıyla devam ederek en sonunda 36 sayısı 1 sayısı kalana kadar devam ettik. Böylece işlemin sağ tarafında 36 sayısının asal çarpanlarını bulduk.</a:t>
            </a:r>
          </a:p>
          <a:p>
            <a:pPr fontAlgn="base"/>
            <a:r>
              <a:rPr lang="tr-TR" dirty="0"/>
              <a:t> 36 = 2 x 2 x 3 x 3</a:t>
            </a:r>
          </a:p>
          <a:p>
            <a:pPr fontAlgn="base"/>
            <a:r>
              <a:rPr lang="tr-TR" dirty="0"/>
              <a:t> Bu şekilde siz de her iki yöntemi kullanmak suretiyle kolayca herhangi bir doğal sayının asal çarpanlarını bulabilirsiniz.</a:t>
            </a:r>
          </a:p>
          <a:p>
            <a:br>
              <a:rPr lang="tr-TR" dirty="0">
                <a:hlinkClick r:id="rId2" tooltip="Bitcoin alım-satımına yeni başlayanlar için en büyük fırsat."/>
              </a:rPr>
            </a:br>
            <a:endParaRPr lang="tr-TR" dirty="0"/>
          </a:p>
        </p:txBody>
      </p:sp>
    </p:spTree>
  </p:cSld>
  <p:clrMapOvr>
    <a:masterClrMapping/>
  </p:clrMapOvr>
  <p:transition spd="slow">
    <p:wheel spokes="8"/>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HAZIRLAYAN</a:t>
            </a:r>
          </a:p>
        </p:txBody>
      </p:sp>
      <p:sp>
        <p:nvSpPr>
          <p:cNvPr id="3" name="2 İçerik Yer Tutucusu"/>
          <p:cNvSpPr>
            <a:spLocks noGrp="1"/>
          </p:cNvSpPr>
          <p:nvPr>
            <p:ph idx="1"/>
          </p:nvPr>
        </p:nvSpPr>
        <p:spPr/>
        <p:txBody>
          <a:bodyPr/>
          <a:lstStyle/>
          <a:p>
            <a:r>
              <a:rPr lang="tr-TR" dirty="0"/>
              <a:t>ELA TUAL Ç*YL*K</a:t>
            </a:r>
          </a:p>
          <a:p>
            <a:r>
              <a:rPr lang="tr-TR" dirty="0"/>
              <a:t>BEĞENİRSENİZ SEVİNİRİM </a:t>
            </a:r>
          </a:p>
          <a:p>
            <a:r>
              <a:rPr lang="tr-TR" dirty="0"/>
              <a:t>EĞER BİR SIKINTI VAR İSE YORUMLARA YAZABİLİRSİNİZ</a:t>
            </a:r>
          </a:p>
          <a:p>
            <a:r>
              <a:rPr lang="tr-TR" dirty="0"/>
              <a:t>İSTEK KONUDA ANLATIMIM VAR</a:t>
            </a:r>
          </a:p>
        </p:txBody>
      </p:sp>
    </p:spTree>
  </p:cSld>
  <p:clrMapOvr>
    <a:masterClrMapping/>
  </p:clrMapOvr>
  <p:transition spd="slow">
    <p:randomBar dir="vert"/>
    <p:sndAc>
      <p:stSnd>
        <p:snd r:embed="rId2" name="camera.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124744"/>
            <a:ext cx="8229600" cy="5001419"/>
          </a:xfrm>
        </p:spPr>
        <p:txBody>
          <a:bodyPr/>
          <a:lstStyle/>
          <a:p>
            <a:r>
              <a:rPr lang="tr-TR" dirty="0"/>
              <a:t>Asal sayılar genellikle çarpanları üzerinden anlaşılır ve yazılır. Aynı zamanda belli katları vardır ve bu şekilde de ortaya çıkarılabilir. Şimdi doğal sayılar içerisinde asal sayılar ne hangileridir bunları bakalım ve özelliklerini inceleyelim.</a:t>
            </a:r>
          </a:p>
        </p:txBody>
      </p:sp>
    </p:spTree>
  </p:cSld>
  <p:clrMapOvr>
    <a:masterClrMapping/>
  </p:clrMapOvr>
  <p:transition spd="slow">
    <p:wipe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Asal Sayılar</a:t>
            </a:r>
            <a:endParaRPr lang="tr-TR" dirty="0"/>
          </a:p>
        </p:txBody>
      </p:sp>
      <p:sp>
        <p:nvSpPr>
          <p:cNvPr id="3" name="2 İçerik Yer Tutucusu"/>
          <p:cNvSpPr>
            <a:spLocks noGrp="1"/>
          </p:cNvSpPr>
          <p:nvPr>
            <p:ph idx="1"/>
          </p:nvPr>
        </p:nvSpPr>
        <p:spPr/>
        <p:txBody>
          <a:bodyPr/>
          <a:lstStyle/>
          <a:p>
            <a:r>
              <a:rPr lang="tr-TR" dirty="0"/>
              <a:t> Öncelikle asal sayı nedir bunu öğrenelim ve beraber tanımını yapalım.</a:t>
            </a:r>
          </a:p>
          <a:p>
            <a:endParaRPr lang="tr-TR" dirty="0"/>
          </a:p>
          <a:p>
            <a:pPr>
              <a:buNone/>
            </a:pPr>
            <a:endParaRPr lang="tr-TR" dirty="0"/>
          </a:p>
          <a:p>
            <a:pPr>
              <a:buNone/>
            </a:pPr>
            <a:r>
              <a:rPr lang="tr-TR" dirty="0"/>
              <a:t>                                       HADİ</a:t>
            </a:r>
          </a:p>
        </p:txBody>
      </p:sp>
    </p:spTree>
  </p:cSld>
  <p:clrMapOvr>
    <a:masterClrMapping/>
  </p:clrMapOvr>
  <p:transition spd="slow">
    <p:wipe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b="1" dirty="0"/>
              <a:t>Asal sayılar:</a:t>
            </a:r>
            <a:endParaRPr lang="tr-TR" dirty="0"/>
          </a:p>
        </p:txBody>
      </p:sp>
      <p:sp>
        <p:nvSpPr>
          <p:cNvPr id="3" name="2 İçerik Yer Tutucusu"/>
          <p:cNvSpPr>
            <a:spLocks noGrp="1"/>
          </p:cNvSpPr>
          <p:nvPr>
            <p:ph idx="1"/>
          </p:nvPr>
        </p:nvSpPr>
        <p:spPr/>
        <p:txBody>
          <a:bodyPr/>
          <a:lstStyle/>
          <a:p>
            <a:r>
              <a:rPr lang="tr-TR" dirty="0"/>
              <a:t>1 ve kendisinden başka hiçbir sayıya bölünmeyen 1'den büyük tüm sayma sayılarına asal sayı denmektedir. Aynı zamanda çarpanları bir ve kendisinden başka olmayan sayılar şeklinde ifade edilebilir. Şimdi bu konuda bazı örnekler yazalım ve asal sayıları inceleyelim.</a:t>
            </a:r>
          </a:p>
        </p:txBody>
      </p:sp>
    </p:spTree>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dirty="0"/>
              <a:t> </a:t>
            </a:r>
            <a:r>
              <a:rPr lang="tr-TR" b="1" dirty="0"/>
              <a:t>Örnek</a:t>
            </a:r>
            <a:r>
              <a:rPr lang="tr-TR" dirty="0"/>
              <a:t>:</a:t>
            </a:r>
          </a:p>
        </p:txBody>
      </p:sp>
      <p:sp>
        <p:nvSpPr>
          <p:cNvPr id="3" name="2 İçerik Yer Tutucusu"/>
          <p:cNvSpPr>
            <a:spLocks noGrp="1"/>
          </p:cNvSpPr>
          <p:nvPr>
            <p:ph idx="1"/>
          </p:nvPr>
        </p:nvSpPr>
        <p:spPr/>
        <p:txBody>
          <a:bodyPr/>
          <a:lstStyle/>
          <a:p>
            <a:pPr fontAlgn="base"/>
            <a:r>
              <a:rPr lang="tr-TR" dirty="0"/>
              <a:t>2, 3, 5, 7, 11, 13, 17, 19, 23, 29</a:t>
            </a:r>
          </a:p>
          <a:p>
            <a:pPr fontAlgn="base"/>
            <a:r>
              <a:rPr lang="tr-TR" dirty="0"/>
              <a:t> Gördüğümüz gibi yukarıdaki sayılara baktığımız zaman sadece 1 ve kendisi ile bölünebilmektedir. Bunun dışında herhangi başka bir sayıya bölünmeyen rakamlar oldukları için de asal sayı olarak ifade edilirler.</a:t>
            </a:r>
          </a:p>
          <a:p>
            <a:endParaRPr lang="tr-TR" dirty="0"/>
          </a:p>
        </p:txBody>
      </p:sp>
    </p:spTree>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pPr algn="l"/>
            <a:r>
              <a:rPr lang="tr-TR" b="1" dirty="0"/>
              <a:t>Örnek</a:t>
            </a:r>
            <a:r>
              <a:rPr lang="tr-TR" dirty="0"/>
              <a:t>:</a:t>
            </a:r>
          </a:p>
        </p:txBody>
      </p:sp>
      <p:sp>
        <p:nvSpPr>
          <p:cNvPr id="3" name="2 İçerik Yer Tutucusu"/>
          <p:cNvSpPr>
            <a:spLocks noGrp="1"/>
          </p:cNvSpPr>
          <p:nvPr>
            <p:ph idx="1"/>
          </p:nvPr>
        </p:nvSpPr>
        <p:spPr/>
        <p:txBody>
          <a:bodyPr>
            <a:normAutofit fontScale="92500" lnSpcReduction="10000"/>
          </a:bodyPr>
          <a:lstStyle/>
          <a:p>
            <a:pPr fontAlgn="base"/>
            <a:r>
              <a:rPr lang="tr-TR" dirty="0"/>
              <a:t> Şimdi yukarıdaki sayıları inceleyelim ve hangileri asal sayı olduğuna bakalım</a:t>
            </a:r>
          </a:p>
          <a:p>
            <a:pPr fontAlgn="base"/>
            <a:r>
              <a:rPr lang="tr-TR" dirty="0"/>
              <a:t> 2 = Sadece 1 ve kendisine bölündüğü için asal sayıdır.</a:t>
            </a:r>
          </a:p>
          <a:p>
            <a:pPr fontAlgn="base"/>
            <a:r>
              <a:rPr lang="tr-TR" dirty="0"/>
              <a:t> 3 = Sadece 1 ve kendisine bölündüğü için asal sayıdır.</a:t>
            </a:r>
          </a:p>
          <a:p>
            <a:pPr fontAlgn="base"/>
            <a:r>
              <a:rPr lang="tr-TR" dirty="0"/>
              <a:t> 4 = 1 ve 2 ile beraber kendisine bölündüğü için bir asal sayı değildir.</a:t>
            </a:r>
          </a:p>
          <a:p>
            <a:pPr fontAlgn="base"/>
            <a:r>
              <a:rPr lang="tr-TR" dirty="0"/>
              <a:t> 5 = Yalnızca 1 ve kendisine bölündüğü için bir asal sayıdır.</a:t>
            </a:r>
          </a:p>
          <a:p>
            <a:pPr fontAlgn="base"/>
            <a:r>
              <a:rPr lang="tr-TR" dirty="0"/>
              <a:t> 7 = Sadece 1 ile 7 ye bölündüğü için asal sayıdır.</a:t>
            </a:r>
          </a:p>
          <a:p>
            <a:pPr fontAlgn="base"/>
            <a:r>
              <a:rPr lang="tr-TR" dirty="0"/>
              <a:t> 11 = Sadece bir ile kendisine bölündüğü için bir asal sayıdır.</a:t>
            </a:r>
          </a:p>
          <a:p>
            <a:pPr fontAlgn="base"/>
            <a:r>
              <a:rPr lang="tr-TR" dirty="0"/>
              <a:t> 15 = 1, 3 ve 5 ile 15 sayılarını bölündüğü için asal sayı değildir.</a:t>
            </a:r>
          </a:p>
          <a:p>
            <a:endParaRPr lang="tr-TR" dirty="0"/>
          </a:p>
        </p:txBody>
      </p:sp>
    </p:spTree>
  </p:cSld>
  <p:clrMapOvr>
    <a:masterClrMapping/>
  </p:clrMapOvr>
  <p:transition spd="slow">
    <p:wedg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764704"/>
            <a:ext cx="8229600" cy="5361459"/>
          </a:xfrm>
        </p:spPr>
        <p:txBody>
          <a:bodyPr/>
          <a:lstStyle/>
          <a:p>
            <a:r>
              <a:rPr lang="tr-TR" dirty="0"/>
              <a:t>Gördüğümüz gibi yukarıdaki örnekleri baktığımız zaman asal sayının ne olduğunu çok daha iyi bir şekilde anlayabiliriz. Çünkü yukarıdaki sayıların bazıları sadece 1 ve kendisine bölündüğünden dolayı asal sayı olarak bilinir. Ancak bazıları ise 1 ve kendisinin dışında başka sayılara da bölünüyor. Bu yüzden o sayılar asal sayı olmaz.</a:t>
            </a:r>
          </a:p>
        </p:txBody>
      </p:sp>
    </p:spTree>
  </p:cSld>
  <p:clrMapOvr>
    <a:masterClrMapping/>
  </p:clrMapOvr>
  <p:transition spd="slow">
    <p:pull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da-DK" dirty="0"/>
              <a:t> </a:t>
            </a:r>
            <a:r>
              <a:rPr lang="da-DK" b="1" dirty="0"/>
              <a:t>Asal Sayılar ile Bilinmesi Gerekenler</a:t>
            </a:r>
            <a:endParaRPr lang="tr-TR" dirty="0"/>
          </a:p>
        </p:txBody>
      </p:sp>
      <p:sp>
        <p:nvSpPr>
          <p:cNvPr id="3" name="2 İçerik Yer Tutucusu"/>
          <p:cNvSpPr>
            <a:spLocks noGrp="1"/>
          </p:cNvSpPr>
          <p:nvPr>
            <p:ph idx="1"/>
          </p:nvPr>
        </p:nvSpPr>
        <p:spPr/>
        <p:txBody>
          <a:bodyPr>
            <a:normAutofit/>
          </a:bodyPr>
          <a:lstStyle/>
          <a:p>
            <a:pPr fontAlgn="base"/>
            <a:r>
              <a:rPr lang="tr-TR" dirty="0"/>
              <a:t> Asal sayıları daha iyi anlamak ve onları daha kolay bir şekilde bulabilmek için, bilmeniz gereken bazı hususlar mevcuttur. Şimdi bunlar nelerdir gelin beraber inceleyelim.</a:t>
            </a:r>
          </a:p>
          <a:p>
            <a:pPr fontAlgn="base"/>
            <a:r>
              <a:rPr lang="tr-TR" dirty="0"/>
              <a:t> - 1 asal sayı değildir</a:t>
            </a:r>
          </a:p>
          <a:p>
            <a:pPr fontAlgn="base"/>
            <a:r>
              <a:rPr lang="tr-TR" dirty="0"/>
              <a:t> - 2 en küçük asal sayı olarak bilinir.</a:t>
            </a:r>
          </a:p>
          <a:p>
            <a:pPr fontAlgn="base"/>
            <a:r>
              <a:rPr lang="tr-TR" dirty="0"/>
              <a:t> - 2'den büyük olan herhangi bir çift asal sayı bulunmaz.</a:t>
            </a:r>
          </a:p>
          <a:p>
            <a:pPr fontAlgn="base"/>
            <a:r>
              <a:rPr lang="tr-TR" dirty="0"/>
              <a:t> - 2'den büyük olan diğer bütün çift sayılar her daim 2 ile bölünür.</a:t>
            </a:r>
          </a:p>
          <a:p>
            <a:endParaRPr lang="tr-TR" dirty="0"/>
          </a:p>
        </p:txBody>
      </p:sp>
    </p:spTree>
  </p:cSld>
  <p:clrMapOvr>
    <a:masterClrMapping/>
  </p:clrMapOvr>
  <p:transition spd="slow">
    <p:strips dir="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620688"/>
            <a:ext cx="8229600" cy="5505475"/>
          </a:xfrm>
        </p:spPr>
        <p:txBody>
          <a:bodyPr/>
          <a:lstStyle/>
          <a:p>
            <a:r>
              <a:rPr lang="tr-TR" dirty="0"/>
              <a:t>Gördüğümüz gibi yukarıda verilen bilgileri dikkatli bir şekilde okumalı ve bunları aklımızda tutmalıyız. Böylece asal sayıları bulurken daha kolay bir şekilde inceleme yapabilir ve anlayabiliriz.</a:t>
            </a:r>
          </a:p>
        </p:txBody>
      </p:sp>
    </p:spTree>
  </p:cSld>
  <p:clrMapOvr>
    <a:masterClrMapping/>
  </p:clrMapOvr>
  <p:transition spd="slow">
    <p:strips/>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21</TotalTime>
  <Words>981</Words>
  <PresentationFormat>Ekran Gösterisi (4:3)</PresentationFormat>
  <Paragraphs>62</Paragraphs>
  <Slides>16</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16</vt:i4>
      </vt:variant>
    </vt:vector>
  </HeadingPairs>
  <TitlesOfParts>
    <vt:vector size="20" baseType="lpstr">
      <vt:lpstr>Calibri</vt:lpstr>
      <vt:lpstr>Constantia</vt:lpstr>
      <vt:lpstr>Wingdings 2</vt:lpstr>
      <vt:lpstr>Akış</vt:lpstr>
      <vt:lpstr>ASAL SAYILAR</vt:lpstr>
      <vt:lpstr>PowerPoint Sunusu</vt:lpstr>
      <vt:lpstr>Asal Sayılar</vt:lpstr>
      <vt:lpstr>Asal sayılar:</vt:lpstr>
      <vt:lpstr> Örnek:</vt:lpstr>
      <vt:lpstr>Örnek:</vt:lpstr>
      <vt:lpstr>PowerPoint Sunusu</vt:lpstr>
      <vt:lpstr> Asal Sayılar ile Bilinmesi Gerekenler</vt:lpstr>
      <vt:lpstr>PowerPoint Sunusu</vt:lpstr>
      <vt:lpstr>PowerPoint Sunusu</vt:lpstr>
      <vt:lpstr>PowerPoint Sunusu</vt:lpstr>
      <vt:lpstr>PowerPoint Sunusu</vt:lpstr>
      <vt:lpstr>PowerPoint Sunusu</vt:lpstr>
      <vt:lpstr>PowerPoint Sunusu</vt:lpstr>
      <vt:lpstr>PowerPoint Sunusu</vt:lpstr>
      <vt:lpstr>HAZIRLAYAN</vt:lpstr>
    </vt:vector>
  </TitlesOfParts>
  <Manager>https://ww.sorubak.com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https://ww.sorubak.com</dc:title>
  <dc:subject>https://ww.sorubak.com</dc:subject>
  <dc:creator>https://ww.sorubak.com</dc:creator>
  <cp:keywords>https:/ww.sorubak.com</cp:keywords>
  <dc:description>https://ww.sorubak.com</dc:description>
  <dcterms:created xsi:type="dcterms:W3CDTF">2021-05-14T16:16:20Z</dcterms:created>
  <dcterms:modified xsi:type="dcterms:W3CDTF">2021-05-16T12:32:12Z</dcterms:modified>
  <cp:category>https://ww.sorubak.com</cp:category>
</cp:coreProperties>
</file>