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70" r:id="rId11"/>
    <p:sldId id="271" r:id="rId12"/>
    <p:sldId id="272" r:id="rId13"/>
    <p:sldId id="305" r:id="rId14"/>
    <p:sldId id="306" r:id="rId15"/>
    <p:sldId id="273" r:id="rId16"/>
    <p:sldId id="274" r:id="rId17"/>
    <p:sldId id="275" r:id="rId18"/>
    <p:sldId id="276" r:id="rId19"/>
    <p:sldId id="277" r:id="rId20"/>
    <p:sldId id="293" r:id="rId21"/>
    <p:sldId id="295" r:id="rId22"/>
    <p:sldId id="296" r:id="rId23"/>
    <p:sldId id="298" r:id="rId24"/>
    <p:sldId id="299" r:id="rId25"/>
    <p:sldId id="301" r:id="rId26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3DC24F-A6BE-46C4-957E-BC200367E82E}" type="doc">
      <dgm:prSet loTypeId="urn:microsoft.com/office/officeart/2005/8/layout/chevron1" loCatId="process" qsTypeId="urn:microsoft.com/office/officeart/2005/8/quickstyle/simple1" qsCatId="simple" csTypeId="urn:microsoft.com/office/officeart/2005/8/colors/colorful1#1" csCatId="colorful" phldr="1"/>
      <dgm:spPr/>
    </dgm:pt>
    <dgm:pt modelId="{78B31A6E-DD4C-4C36-8D98-E7CE8D2B3604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Basit Sözcükler</a:t>
          </a:r>
        </a:p>
      </dgm:t>
    </dgm:pt>
    <dgm:pt modelId="{ADF1A0A0-1340-4364-99C4-5272A402986D}" type="parTrans" cxnId="{CAA3680B-D384-44FF-8155-CF4CD21932C2}">
      <dgm:prSet/>
      <dgm:spPr/>
      <dgm:t>
        <a:bodyPr/>
        <a:lstStyle/>
        <a:p>
          <a:endParaRPr lang="tr-TR"/>
        </a:p>
      </dgm:t>
    </dgm:pt>
    <dgm:pt modelId="{386E2ECC-808F-4D60-B417-44D21A4E450F}" type="sibTrans" cxnId="{CAA3680B-D384-44FF-8155-CF4CD21932C2}">
      <dgm:prSet/>
      <dgm:spPr/>
      <dgm:t>
        <a:bodyPr/>
        <a:lstStyle/>
        <a:p>
          <a:endParaRPr lang="tr-TR"/>
        </a:p>
      </dgm:t>
    </dgm:pt>
    <dgm:pt modelId="{AD52D83D-DF63-449A-B1A7-61109AF9D4FE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Türemiş Sözcükler</a:t>
          </a:r>
        </a:p>
      </dgm:t>
    </dgm:pt>
    <dgm:pt modelId="{9D42BE12-0F9B-4035-8BB3-F2F5FBD7813A}" type="parTrans" cxnId="{93F12C93-7D5B-477A-8737-1C24B879420B}">
      <dgm:prSet/>
      <dgm:spPr/>
      <dgm:t>
        <a:bodyPr/>
        <a:lstStyle/>
        <a:p>
          <a:endParaRPr lang="tr-TR"/>
        </a:p>
      </dgm:t>
    </dgm:pt>
    <dgm:pt modelId="{EE15D38E-E85D-4F85-868C-F0D0D3771EF7}" type="sibTrans" cxnId="{93F12C93-7D5B-477A-8737-1C24B879420B}">
      <dgm:prSet/>
      <dgm:spPr/>
      <dgm:t>
        <a:bodyPr/>
        <a:lstStyle/>
        <a:p>
          <a:endParaRPr lang="tr-TR"/>
        </a:p>
      </dgm:t>
    </dgm:pt>
    <dgm:pt modelId="{F997CDDC-673F-4BDD-AC09-E9A6FA8DA4B7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Birleşik Sözcükler</a:t>
          </a:r>
        </a:p>
      </dgm:t>
    </dgm:pt>
    <dgm:pt modelId="{A534B417-E5C8-416E-B6A1-2E67F206C8CE}" type="parTrans" cxnId="{BA2C1AA6-23EE-4C79-B9E0-70E1194C565F}">
      <dgm:prSet/>
      <dgm:spPr/>
      <dgm:t>
        <a:bodyPr/>
        <a:lstStyle/>
        <a:p>
          <a:endParaRPr lang="tr-TR"/>
        </a:p>
      </dgm:t>
    </dgm:pt>
    <dgm:pt modelId="{A959FB4B-1A75-4744-A086-2F4E38D8F59E}" type="sibTrans" cxnId="{BA2C1AA6-23EE-4C79-B9E0-70E1194C565F}">
      <dgm:prSet/>
      <dgm:spPr/>
      <dgm:t>
        <a:bodyPr/>
        <a:lstStyle/>
        <a:p>
          <a:endParaRPr lang="tr-TR"/>
        </a:p>
      </dgm:t>
    </dgm:pt>
    <dgm:pt modelId="{89C4446C-6E5D-4699-88C9-D2BD88A78215}" type="pres">
      <dgm:prSet presAssocID="{F93DC24F-A6BE-46C4-957E-BC200367E82E}" presName="Name0" presStyleCnt="0">
        <dgm:presLayoutVars>
          <dgm:dir/>
          <dgm:animLvl val="lvl"/>
          <dgm:resizeHandles val="exact"/>
        </dgm:presLayoutVars>
      </dgm:prSet>
      <dgm:spPr/>
    </dgm:pt>
    <dgm:pt modelId="{FE0DD394-6252-4166-A20C-16D63EE9C2D4}" type="pres">
      <dgm:prSet presAssocID="{78B31A6E-DD4C-4C36-8D98-E7CE8D2B360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A1411112-D075-47FF-B874-C4A5733E449B}" type="pres">
      <dgm:prSet presAssocID="{386E2ECC-808F-4D60-B417-44D21A4E450F}" presName="parTxOnlySpace" presStyleCnt="0"/>
      <dgm:spPr/>
    </dgm:pt>
    <dgm:pt modelId="{4B4E1A82-2CB5-40A2-8386-20EE828A04AC}" type="pres">
      <dgm:prSet presAssocID="{AD52D83D-DF63-449A-B1A7-61109AF9D4FE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5C8B5143-74C5-481C-B691-6E8E7302C44C}" type="pres">
      <dgm:prSet presAssocID="{EE15D38E-E85D-4F85-868C-F0D0D3771EF7}" presName="parTxOnlySpace" presStyleCnt="0"/>
      <dgm:spPr/>
    </dgm:pt>
    <dgm:pt modelId="{54254EBF-F00E-473A-812D-74203DE7E5CF}" type="pres">
      <dgm:prSet presAssocID="{F997CDDC-673F-4BDD-AC09-E9A6FA8DA4B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139EF08-76BA-42EF-AFB8-F5D91F761B2B}" type="presOf" srcId="{78B31A6E-DD4C-4C36-8D98-E7CE8D2B3604}" destId="{FE0DD394-6252-4166-A20C-16D63EE9C2D4}" srcOrd="0" destOrd="0" presId="urn:microsoft.com/office/officeart/2005/8/layout/chevron1"/>
    <dgm:cxn modelId="{CAA3680B-D384-44FF-8155-CF4CD21932C2}" srcId="{F93DC24F-A6BE-46C4-957E-BC200367E82E}" destId="{78B31A6E-DD4C-4C36-8D98-E7CE8D2B3604}" srcOrd="0" destOrd="0" parTransId="{ADF1A0A0-1340-4364-99C4-5272A402986D}" sibTransId="{386E2ECC-808F-4D60-B417-44D21A4E450F}"/>
    <dgm:cxn modelId="{C17D9650-F73F-4F05-AE84-620C0BB68417}" type="presOf" srcId="{F997CDDC-673F-4BDD-AC09-E9A6FA8DA4B7}" destId="{54254EBF-F00E-473A-812D-74203DE7E5CF}" srcOrd="0" destOrd="0" presId="urn:microsoft.com/office/officeart/2005/8/layout/chevron1"/>
    <dgm:cxn modelId="{93F12C93-7D5B-477A-8737-1C24B879420B}" srcId="{F93DC24F-A6BE-46C4-957E-BC200367E82E}" destId="{AD52D83D-DF63-449A-B1A7-61109AF9D4FE}" srcOrd="1" destOrd="0" parTransId="{9D42BE12-0F9B-4035-8BB3-F2F5FBD7813A}" sibTransId="{EE15D38E-E85D-4F85-868C-F0D0D3771EF7}"/>
    <dgm:cxn modelId="{60897994-347F-4675-A398-B1325298FEDE}" type="presOf" srcId="{F93DC24F-A6BE-46C4-957E-BC200367E82E}" destId="{89C4446C-6E5D-4699-88C9-D2BD88A78215}" srcOrd="0" destOrd="0" presId="urn:microsoft.com/office/officeart/2005/8/layout/chevron1"/>
    <dgm:cxn modelId="{BA2C1AA6-23EE-4C79-B9E0-70E1194C565F}" srcId="{F93DC24F-A6BE-46C4-957E-BC200367E82E}" destId="{F997CDDC-673F-4BDD-AC09-E9A6FA8DA4B7}" srcOrd="2" destOrd="0" parTransId="{A534B417-E5C8-416E-B6A1-2E67F206C8CE}" sibTransId="{A959FB4B-1A75-4744-A086-2F4E38D8F59E}"/>
    <dgm:cxn modelId="{F7E43DD4-453E-40E8-9EA6-8ED6C55A4078}" type="presOf" srcId="{AD52D83D-DF63-449A-B1A7-61109AF9D4FE}" destId="{4B4E1A82-2CB5-40A2-8386-20EE828A04AC}" srcOrd="0" destOrd="0" presId="urn:microsoft.com/office/officeart/2005/8/layout/chevron1"/>
    <dgm:cxn modelId="{486B11C7-AB5F-4A63-8713-3067ADCE69AD}" type="presParOf" srcId="{89C4446C-6E5D-4699-88C9-D2BD88A78215}" destId="{FE0DD394-6252-4166-A20C-16D63EE9C2D4}" srcOrd="0" destOrd="0" presId="urn:microsoft.com/office/officeart/2005/8/layout/chevron1"/>
    <dgm:cxn modelId="{C22C4599-9C20-46EB-8321-5FC7313B5A61}" type="presParOf" srcId="{89C4446C-6E5D-4699-88C9-D2BD88A78215}" destId="{A1411112-D075-47FF-B874-C4A5733E449B}" srcOrd="1" destOrd="0" presId="urn:microsoft.com/office/officeart/2005/8/layout/chevron1"/>
    <dgm:cxn modelId="{8C832341-BB57-41C5-9BD4-E379EE9B03F4}" type="presParOf" srcId="{89C4446C-6E5D-4699-88C9-D2BD88A78215}" destId="{4B4E1A82-2CB5-40A2-8386-20EE828A04AC}" srcOrd="2" destOrd="0" presId="urn:microsoft.com/office/officeart/2005/8/layout/chevron1"/>
    <dgm:cxn modelId="{D083EA1F-C882-4867-A465-5F8209BFAB35}" type="presParOf" srcId="{89C4446C-6E5D-4699-88C9-D2BD88A78215}" destId="{5C8B5143-74C5-481C-B691-6E8E7302C44C}" srcOrd="3" destOrd="0" presId="urn:microsoft.com/office/officeart/2005/8/layout/chevron1"/>
    <dgm:cxn modelId="{AF189B69-A3C4-4742-8117-464B00A31BE9}" type="presParOf" srcId="{89C4446C-6E5D-4699-88C9-D2BD88A78215}" destId="{54254EBF-F00E-473A-812D-74203DE7E5C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1FFD9F-A2BF-4847-84E7-DECCD5B576C7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2D2E742-AF89-4770-9D10-DF8EE8F57218}" type="pres">
      <dgm:prSet presAssocID="{A31FFD9F-A2BF-4847-84E7-DECCD5B576C7}" presName="linearFlow" presStyleCnt="0">
        <dgm:presLayoutVars>
          <dgm:dir/>
          <dgm:resizeHandles val="exact"/>
        </dgm:presLayoutVars>
      </dgm:prSet>
      <dgm:spPr/>
    </dgm:pt>
  </dgm:ptLst>
  <dgm:cxnLst>
    <dgm:cxn modelId="{E39971C6-874A-44F1-82B4-E02C4150D0DC}" type="presOf" srcId="{A31FFD9F-A2BF-4847-84E7-DECCD5B576C7}" destId="{B2D2E742-AF89-4770-9D10-DF8EE8F57218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1FFD9F-A2BF-4847-84E7-DECCD5B576C7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2D2E742-AF89-4770-9D10-DF8EE8F57218}" type="pres">
      <dgm:prSet presAssocID="{A31FFD9F-A2BF-4847-84E7-DECCD5B576C7}" presName="linearFlow" presStyleCnt="0">
        <dgm:presLayoutVars>
          <dgm:dir/>
          <dgm:resizeHandles val="exact"/>
        </dgm:presLayoutVars>
      </dgm:prSet>
      <dgm:spPr/>
    </dgm:pt>
  </dgm:ptLst>
  <dgm:cxnLst>
    <dgm:cxn modelId="{E39971C6-874A-44F1-82B4-E02C4150D0DC}" type="presOf" srcId="{A31FFD9F-A2BF-4847-84E7-DECCD5B576C7}" destId="{B2D2E742-AF89-4770-9D10-DF8EE8F57218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0DD394-6252-4166-A20C-16D63EE9C2D4}">
      <dsp:nvSpPr>
        <dsp:cNvPr id="0" name=""/>
        <dsp:cNvSpPr/>
      </dsp:nvSpPr>
      <dsp:spPr>
        <a:xfrm>
          <a:off x="2676" y="1424369"/>
          <a:ext cx="3260400" cy="130416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017" tIns="45339" rIns="45339" bIns="45339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Basit Sözcükler</a:t>
          </a:r>
        </a:p>
      </dsp:txBody>
      <dsp:txXfrm>
        <a:off x="654756" y="1424369"/>
        <a:ext cx="1956240" cy="1304160"/>
      </dsp:txXfrm>
    </dsp:sp>
    <dsp:sp modelId="{4B4E1A82-2CB5-40A2-8386-20EE828A04AC}">
      <dsp:nvSpPr>
        <dsp:cNvPr id="0" name=""/>
        <dsp:cNvSpPr/>
      </dsp:nvSpPr>
      <dsp:spPr>
        <a:xfrm>
          <a:off x="2937037" y="1424369"/>
          <a:ext cx="3260400" cy="130416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017" tIns="45339" rIns="45339" bIns="45339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Türemiş Sözcükler</a:t>
          </a:r>
        </a:p>
      </dsp:txBody>
      <dsp:txXfrm>
        <a:off x="3589117" y="1424369"/>
        <a:ext cx="1956240" cy="1304160"/>
      </dsp:txXfrm>
    </dsp:sp>
    <dsp:sp modelId="{54254EBF-F00E-473A-812D-74203DE7E5CF}">
      <dsp:nvSpPr>
        <dsp:cNvPr id="0" name=""/>
        <dsp:cNvSpPr/>
      </dsp:nvSpPr>
      <dsp:spPr>
        <a:xfrm>
          <a:off x="5871397" y="1424369"/>
          <a:ext cx="3260400" cy="130416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017" tIns="45339" rIns="45339" bIns="45339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Birleşik Sözcükler</a:t>
          </a:r>
        </a:p>
      </dsp:txBody>
      <dsp:txXfrm>
        <a:off x="6523477" y="1424369"/>
        <a:ext cx="1956240" cy="1304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13.03.2021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13.03.2021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13.03.2021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84497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13.03.2021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2.xml"/><Relationship Id="rId9" Type="http://schemas.openxmlformats.org/officeDocument/2006/relationships/hyperlink" Target="https://en.wikipedia.org/wiki/Castelo_de_%C3%93bidos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504386" y="1165742"/>
            <a:ext cx="768795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Yapılarına Göre Sözcükler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FFE62F45-AF50-4FFF-BF92-4FE86C1BACF6}"/>
              </a:ext>
            </a:extLst>
          </p:cNvPr>
          <p:cNvSpPr txBox="1"/>
          <p:nvPr/>
        </p:nvSpPr>
        <p:spPr>
          <a:xfrm>
            <a:off x="6096000" y="493463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TUZ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898030" y="1608470"/>
            <a:ext cx="3641060" cy="364106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TUZ + </a:t>
            </a:r>
            <a:r>
              <a:rPr lang="tr-TR" sz="4000" dirty="0">
                <a:solidFill>
                  <a:srgbClr val="FF0000"/>
                </a:solidFill>
              </a:rPr>
              <a:t>LUK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467369" y="1628800"/>
            <a:ext cx="4021119" cy="4104456"/>
          </a:xfrm>
        </p:spPr>
      </p:pic>
    </p:spTree>
    <p:extLst>
      <p:ext uri="{BB962C8B-B14F-4D97-AF65-F5344CB8AC3E}">
        <p14:creationId xmlns:p14="http://schemas.microsoft.com/office/powerpoint/2010/main" val="3185419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3432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680583" y="1628064"/>
            <a:ext cx="4075953" cy="342038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ÇIK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278880" y="1537816"/>
            <a:ext cx="4683492" cy="3510628"/>
          </a:xfrm>
        </p:spPr>
      </p:pic>
    </p:spTree>
    <p:extLst>
      <p:ext uri="{BB962C8B-B14F-4D97-AF65-F5344CB8AC3E}">
        <p14:creationId xmlns:p14="http://schemas.microsoft.com/office/powerpoint/2010/main" val="796987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1D8D739-FF47-410F-8BAC-FB6D19EE3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BİRLEŞİK SÖZCÜKLER</a:t>
            </a:r>
          </a:p>
        </p:txBody>
      </p:sp>
    </p:spTree>
    <p:extLst>
      <p:ext uri="{BB962C8B-B14F-4D97-AF65-F5344CB8AC3E}">
        <p14:creationId xmlns:p14="http://schemas.microsoft.com/office/powerpoint/2010/main" val="91097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E46C2030-4A6B-4147-B41B-59435F38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Birleşik Sözcükler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F6E31D2-0FED-4A31-9BF5-DB1382E05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86" y="1722185"/>
            <a:ext cx="9134856" cy="753717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En az iki sözcüğün, yeni bir kavramı karşılamak amacıyla bir araya gelmesi sonucu oluşan sözcüklere </a:t>
            </a:r>
            <a:r>
              <a:rPr lang="tr-TR" sz="2400" b="1" i="1" dirty="0">
                <a:solidFill>
                  <a:srgbClr val="FF0000"/>
                </a:solidFill>
              </a:rPr>
              <a:t>birleşik sözcükler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33D9CC32-F482-4378-BC9B-D4B06B520F32}"/>
              </a:ext>
            </a:extLst>
          </p:cNvPr>
          <p:cNvSpPr txBox="1">
            <a:spLocks/>
          </p:cNvSpPr>
          <p:nvPr/>
        </p:nvSpPr>
        <p:spPr>
          <a:xfrm>
            <a:off x="834886" y="2885754"/>
            <a:ext cx="9965635" cy="621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Birleşik sözcüklerin yapım eki veya çekim eki alması türünü değiştirmez.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3A1A3CC3-E73F-4B3B-84BB-711A0202D6E5}"/>
              </a:ext>
            </a:extLst>
          </p:cNvPr>
          <p:cNvSpPr txBox="1">
            <a:spLocks/>
          </p:cNvSpPr>
          <p:nvPr/>
        </p:nvSpPr>
        <p:spPr>
          <a:xfrm>
            <a:off x="834886" y="3802270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Birleşik sözcükler bitişik veya ayrı yazılabilir.</a:t>
            </a:r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id="{2CC850EB-763F-4799-8A60-8ECD89956B59}"/>
              </a:ext>
            </a:extLst>
          </p:cNvPr>
          <p:cNvSpPr txBox="1">
            <a:spLocks/>
          </p:cNvSpPr>
          <p:nvPr/>
        </p:nvSpPr>
        <p:spPr>
          <a:xfrm>
            <a:off x="834886" y="4619712"/>
            <a:ext cx="10124662" cy="9213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Sözcükler birleşirken herhangi bir ses olayı gerçekleşirse veya sözcüklerden biri gerçek anlamını yitirirse birleşik sözcük bitişik yazılır.</a:t>
            </a:r>
          </a:p>
        </p:txBody>
      </p:sp>
    </p:spTree>
    <p:extLst>
      <p:ext uri="{BB962C8B-B14F-4D97-AF65-F5344CB8AC3E}">
        <p14:creationId xmlns:p14="http://schemas.microsoft.com/office/powerpoint/2010/main" val="2995935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AF3EA44-937F-4071-BC30-E2824EA2AAAD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03810613"/>
              </p:ext>
            </p:extLst>
          </p:nvPr>
        </p:nvGraphicFramePr>
        <p:xfrm>
          <a:off x="0" y="1485900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8E053D01-9F16-4E6A-A282-D6704EE88F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7392" y="415787"/>
            <a:ext cx="3210339" cy="214022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EE7C5A33-D990-4AB2-99F8-6795C606F1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857392" y="4434510"/>
            <a:ext cx="3210340" cy="2140226"/>
          </a:xfrm>
          <a:prstGeom prst="rect">
            <a:avLst/>
          </a:prstGeom>
        </p:spPr>
      </p:pic>
      <p:sp>
        <p:nvSpPr>
          <p:cNvPr id="10" name="Artı İşareti 9">
            <a:extLst>
              <a:ext uri="{FF2B5EF4-FFF2-40B4-BE49-F238E27FC236}">
                <a16:creationId xmlns:a16="http://schemas.microsoft.com/office/drawing/2014/main" id="{07CAF368-ECCE-474F-8941-AD0CD6C468B6}"/>
              </a:ext>
            </a:extLst>
          </p:cNvPr>
          <p:cNvSpPr/>
          <p:nvPr/>
        </p:nvSpPr>
        <p:spPr>
          <a:xfrm>
            <a:off x="2892718" y="2954483"/>
            <a:ext cx="1016674" cy="9369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şittir 10">
            <a:extLst>
              <a:ext uri="{FF2B5EF4-FFF2-40B4-BE49-F238E27FC236}">
                <a16:creationId xmlns:a16="http://schemas.microsoft.com/office/drawing/2014/main" id="{358B04D8-82DB-4ED1-BE28-A7E485E6BA9F}"/>
              </a:ext>
            </a:extLst>
          </p:cNvPr>
          <p:cNvSpPr/>
          <p:nvPr/>
        </p:nvSpPr>
        <p:spPr>
          <a:xfrm>
            <a:off x="5923722" y="3051540"/>
            <a:ext cx="1139687" cy="74287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E3F6A9C8-2BA4-482C-9745-02404C1925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05287" y="1603513"/>
            <a:ext cx="4489380" cy="3265004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:a16="http://schemas.microsoft.com/office/drawing/2014/main" id="{46C9FD13-5AF7-4F27-BE14-592EA4881A5A}"/>
              </a:ext>
            </a:extLst>
          </p:cNvPr>
          <p:cNvSpPr txBox="1"/>
          <p:nvPr/>
        </p:nvSpPr>
        <p:spPr>
          <a:xfrm>
            <a:off x="2508000" y="2589096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ÇANAK</a:t>
            </a:r>
            <a:endParaRPr lang="tr-TR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FF3E5C83-7E57-4DD7-8F18-197263414221}"/>
              </a:ext>
            </a:extLst>
          </p:cNvPr>
          <p:cNvSpPr txBox="1"/>
          <p:nvPr/>
        </p:nvSpPr>
        <p:spPr>
          <a:xfrm>
            <a:off x="2579420" y="3890041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KALE</a:t>
            </a:r>
            <a:endParaRPr lang="tr-TR" b="1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A4A88217-06F2-4207-A785-A7EE3F5A9FD4}"/>
              </a:ext>
            </a:extLst>
          </p:cNvPr>
          <p:cNvSpPr txBox="1"/>
          <p:nvPr/>
        </p:nvSpPr>
        <p:spPr>
          <a:xfrm>
            <a:off x="8705202" y="4986130"/>
            <a:ext cx="1958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ÇANAKKALE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510995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AF3EA44-937F-4071-BC30-E2824EA2AAA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28763" y="1485900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8E053D01-9F16-4E6A-A282-D6704EE88F6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857393" y="415787"/>
            <a:ext cx="3210339" cy="214022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EE7C5A33-D990-4AB2-99F8-6795C606F18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857392" y="4434510"/>
            <a:ext cx="3210339" cy="2140226"/>
          </a:xfrm>
          <a:prstGeom prst="rect">
            <a:avLst/>
          </a:prstGeom>
        </p:spPr>
      </p:pic>
      <p:sp>
        <p:nvSpPr>
          <p:cNvPr id="10" name="Artı İşareti 9">
            <a:extLst>
              <a:ext uri="{FF2B5EF4-FFF2-40B4-BE49-F238E27FC236}">
                <a16:creationId xmlns:a16="http://schemas.microsoft.com/office/drawing/2014/main" id="{07CAF368-ECCE-474F-8941-AD0CD6C468B6}"/>
              </a:ext>
            </a:extLst>
          </p:cNvPr>
          <p:cNvSpPr/>
          <p:nvPr/>
        </p:nvSpPr>
        <p:spPr>
          <a:xfrm>
            <a:off x="2892718" y="2954483"/>
            <a:ext cx="1016674" cy="9369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şittir 10">
            <a:extLst>
              <a:ext uri="{FF2B5EF4-FFF2-40B4-BE49-F238E27FC236}">
                <a16:creationId xmlns:a16="http://schemas.microsoft.com/office/drawing/2014/main" id="{358B04D8-82DB-4ED1-BE28-A7E485E6BA9F}"/>
              </a:ext>
            </a:extLst>
          </p:cNvPr>
          <p:cNvSpPr/>
          <p:nvPr/>
        </p:nvSpPr>
        <p:spPr>
          <a:xfrm>
            <a:off x="5923722" y="3051540"/>
            <a:ext cx="1139687" cy="74287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E3F6A9C8-2BA4-482C-9745-02404C19256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383603" y="1603513"/>
            <a:ext cx="4332748" cy="3265004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:a16="http://schemas.microsoft.com/office/drawing/2014/main" id="{46C9FD13-5AF7-4F27-BE14-592EA4881A5A}"/>
              </a:ext>
            </a:extLst>
          </p:cNvPr>
          <p:cNvSpPr txBox="1"/>
          <p:nvPr/>
        </p:nvSpPr>
        <p:spPr>
          <a:xfrm>
            <a:off x="2508000" y="2589096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ASLAN</a:t>
            </a:r>
            <a:endParaRPr lang="tr-TR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FF3E5C83-7E57-4DD7-8F18-197263414221}"/>
              </a:ext>
            </a:extLst>
          </p:cNvPr>
          <p:cNvSpPr txBox="1"/>
          <p:nvPr/>
        </p:nvSpPr>
        <p:spPr>
          <a:xfrm>
            <a:off x="2579420" y="3890041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AĞIZ</a:t>
            </a:r>
            <a:endParaRPr lang="tr-TR" b="1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A4A88217-06F2-4207-A785-A7EE3F5A9FD4}"/>
              </a:ext>
            </a:extLst>
          </p:cNvPr>
          <p:cNvSpPr txBox="1"/>
          <p:nvPr/>
        </p:nvSpPr>
        <p:spPr>
          <a:xfrm>
            <a:off x="8705202" y="4986130"/>
            <a:ext cx="1958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ASLANAĞZI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228489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C2F3436-E9D0-41D5-A72D-0AEACABF9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2129ED4-3233-4BD7-ABC8-E93D5FADA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8946" y="1485900"/>
            <a:ext cx="5137054" cy="4152901"/>
          </a:xfrm>
        </p:spPr>
        <p:txBody>
          <a:bodyPr>
            <a:normAutofit fontScale="92500" lnSpcReduction="10000"/>
          </a:bodyPr>
          <a:lstStyle/>
          <a:p>
            <a:r>
              <a:rPr lang="tr-TR" sz="2400" dirty="0"/>
              <a:t>Ata + Türk = Atatürk</a:t>
            </a:r>
          </a:p>
          <a:p>
            <a:r>
              <a:rPr lang="tr-TR" sz="2400" dirty="0"/>
              <a:t>Eski + Şehir = Eskişehir</a:t>
            </a:r>
          </a:p>
          <a:p>
            <a:r>
              <a:rPr lang="tr-TR" sz="2400" dirty="0"/>
              <a:t>Afyon + Kara + Hisar = Afyonkarahisar</a:t>
            </a:r>
          </a:p>
          <a:p>
            <a:r>
              <a:rPr lang="tr-TR" sz="2400" dirty="0"/>
              <a:t>Deniz + Alt = Denizaltı</a:t>
            </a:r>
          </a:p>
          <a:p>
            <a:r>
              <a:rPr lang="tr-TR" sz="2400" dirty="0"/>
              <a:t>Bilgi + Say- = Bilgisayar</a:t>
            </a:r>
          </a:p>
          <a:p>
            <a:r>
              <a:rPr lang="tr-TR" sz="2400" dirty="0"/>
              <a:t>Ak + Deniz = Akdeniz</a:t>
            </a:r>
          </a:p>
          <a:p>
            <a:r>
              <a:rPr lang="tr-TR" sz="2400" dirty="0"/>
              <a:t>İmam + Bayıl- = İmambayıldı</a:t>
            </a:r>
          </a:p>
          <a:p>
            <a:r>
              <a:rPr lang="tr-TR" sz="2400" dirty="0"/>
              <a:t>Çek- + Yat- = Çekyat</a:t>
            </a:r>
          </a:p>
          <a:p>
            <a:endParaRPr lang="tr-TR" sz="2400" dirty="0"/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B3211B0A-22FD-428F-9D51-5F35C723DB6D}"/>
              </a:ext>
            </a:extLst>
          </p:cNvPr>
          <p:cNvSpPr txBox="1">
            <a:spLocks/>
          </p:cNvSpPr>
          <p:nvPr/>
        </p:nvSpPr>
        <p:spPr>
          <a:xfrm>
            <a:off x="5965384" y="1485900"/>
            <a:ext cx="5020668" cy="41529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Sivri + Sinek = Sivrisinek</a:t>
            </a:r>
          </a:p>
          <a:p>
            <a:r>
              <a:rPr lang="tr-TR" sz="2400" dirty="0"/>
              <a:t>Gece + Kon- = Gecekondu</a:t>
            </a:r>
          </a:p>
          <a:p>
            <a:r>
              <a:rPr lang="tr-TR" sz="2400" dirty="0"/>
              <a:t>Baş + Parmak = Başparmak</a:t>
            </a:r>
          </a:p>
          <a:p>
            <a:r>
              <a:rPr lang="tr-TR" sz="2400" dirty="0"/>
              <a:t>Emir + Et- = Emretmek</a:t>
            </a:r>
          </a:p>
          <a:p>
            <a:r>
              <a:rPr lang="tr-TR" sz="2400" dirty="0"/>
              <a:t>Af + Et- = Affetmek</a:t>
            </a:r>
          </a:p>
          <a:p>
            <a:r>
              <a:rPr lang="tr-TR" sz="2400" dirty="0"/>
              <a:t>Fark + Et- = Fark etmek</a:t>
            </a:r>
          </a:p>
          <a:p>
            <a:r>
              <a:rPr lang="tr-TR" sz="2400" dirty="0"/>
              <a:t>Hapis + Ol- = Hapsolmak</a:t>
            </a:r>
          </a:p>
          <a:p>
            <a:r>
              <a:rPr lang="tr-TR" sz="2400" dirty="0"/>
              <a:t>Mutlu + Ol- = Mutlu olmak</a:t>
            </a:r>
          </a:p>
          <a:p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337991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:p14="http://schemas.microsoft.com/office/powerpoint/2010/main" val="266453245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7BB4885-3802-4F3D-A822-B4AA582C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ETKİNLİK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E9130D12-97E7-4977-AE31-8D8D6EC77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800"/>
            <a:ext cx="9144000" cy="1082674"/>
          </a:xfrm>
        </p:spPr>
        <p:txBody>
          <a:bodyPr/>
          <a:lstStyle/>
          <a:p>
            <a:r>
              <a:rPr lang="tr-TR" sz="2400" dirty="0"/>
              <a:t>Birazdan ekrana 20 tane sözcük gelecek. Bu sözcükleri basit, türemiş ve birleşik sözcükler olarak 3 gruba ayırmanı istiyorum.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076B5EF5-D588-4F45-87E5-8437B46DE50A}"/>
              </a:ext>
            </a:extLst>
          </p:cNvPr>
          <p:cNvSpPr txBox="1"/>
          <p:nvPr/>
        </p:nvSpPr>
        <p:spPr>
          <a:xfrm>
            <a:off x="1524000" y="3411744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Öncelikle defterimize 3 sütunlu bir tablo yapalım.</a:t>
            </a:r>
          </a:p>
        </p:txBody>
      </p:sp>
    </p:spTree>
    <p:extLst>
      <p:ext uri="{BB962C8B-B14F-4D97-AF65-F5344CB8AC3E}">
        <p14:creationId xmlns:p14="http://schemas.microsoft.com/office/powerpoint/2010/main" val="129058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İşte böyle bir tablo istiyorum. 3 sütun var.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7407133"/>
              </p:ext>
            </p:extLst>
          </p:nvPr>
        </p:nvGraphicFramePr>
        <p:xfrm>
          <a:off x="838200" y="1600200"/>
          <a:ext cx="9962322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15796">
                  <a:extLst>
                    <a:ext uri="{9D8B030D-6E8A-4147-A177-3AD203B41FA5}">
                      <a16:colId xmlns:a16="http://schemas.microsoft.com/office/drawing/2014/main" val="1415630752"/>
                    </a:ext>
                  </a:extLst>
                </a:gridCol>
                <a:gridCol w="3725752">
                  <a:extLst>
                    <a:ext uri="{9D8B030D-6E8A-4147-A177-3AD203B41FA5}">
                      <a16:colId xmlns:a16="http://schemas.microsoft.com/office/drawing/2014/main" val="97858805"/>
                    </a:ext>
                  </a:extLst>
                </a:gridCol>
                <a:gridCol w="3320774">
                  <a:extLst>
                    <a:ext uri="{9D8B030D-6E8A-4147-A177-3AD203B41FA5}">
                      <a16:colId xmlns:a16="http://schemas.microsoft.com/office/drawing/2014/main" val="28990707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BASİT 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TÜREMİŞ 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BİRLEŞİK SÖZCÜKLER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9866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3D3B0CD-42F8-405F-A717-77A74DF5C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Yapılarına göre sözcükler 3 gruba ayrılır: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3378BE0D-EBB1-4348-9F24-D7359DD65D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9510795"/>
              </p:ext>
            </p:extLst>
          </p:nvPr>
        </p:nvGraphicFramePr>
        <p:xfrm>
          <a:off x="1528763" y="1485900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3733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0DD394-6252-4166-A20C-16D63EE9C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4E1A82-2CB5-40A2-8386-20EE828A0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254EBF-F00E-473A-812D-74203DE7E5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6ED28D-56BC-49E9-8631-1F03B4E47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371214"/>
            <a:ext cx="9829800" cy="648072"/>
          </a:xfrm>
        </p:spPr>
        <p:txBody>
          <a:bodyPr/>
          <a:lstStyle/>
          <a:p>
            <a:r>
              <a:rPr lang="tr-TR" b="1" dirty="0"/>
              <a:t>İşte sözcükler: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1BE179A5-A745-4837-8233-E285B8E464F3}"/>
              </a:ext>
            </a:extLst>
          </p:cNvPr>
          <p:cNvSpPr/>
          <p:nvPr/>
        </p:nvSpPr>
        <p:spPr>
          <a:xfrm>
            <a:off x="5195900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GECEDEN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689FFE1F-5218-4CCD-A317-9C9985CFAF6F}"/>
              </a:ext>
            </a:extLst>
          </p:cNvPr>
          <p:cNvSpPr/>
          <p:nvPr/>
        </p:nvSpPr>
        <p:spPr>
          <a:xfrm>
            <a:off x="2801634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KİTAPLIK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id="{F750881D-22F0-4552-B6F9-FEECFFAEAC86}"/>
              </a:ext>
            </a:extLst>
          </p:cNvPr>
          <p:cNvSpPr/>
          <p:nvPr/>
        </p:nvSpPr>
        <p:spPr>
          <a:xfrm>
            <a:off x="312397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ŞEHİRLER</a:t>
            </a:r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BC27A1F-8DAF-44D3-BBBC-CCD3DAED1D80}"/>
              </a:ext>
            </a:extLst>
          </p:cNvPr>
          <p:cNvSpPr/>
          <p:nvPr/>
        </p:nvSpPr>
        <p:spPr>
          <a:xfrm>
            <a:off x="7590165" y="1268760"/>
            <a:ext cx="1991155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GÖKDELENİ</a:t>
            </a:r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0B3A0120-0DFC-4A3B-A841-0777981266BD}"/>
              </a:ext>
            </a:extLst>
          </p:cNvPr>
          <p:cNvSpPr/>
          <p:nvPr/>
        </p:nvSpPr>
        <p:spPr>
          <a:xfrm>
            <a:off x="9984432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KALEMİN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AD2DC089-8820-42BF-827C-D121EC0EEACF}"/>
              </a:ext>
            </a:extLst>
          </p:cNvPr>
          <p:cNvSpPr/>
          <p:nvPr/>
        </p:nvSpPr>
        <p:spPr>
          <a:xfrm>
            <a:off x="5195900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ÖRTÜSÜ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ADD25820-2B48-4966-A8D8-3041891A5C63}"/>
              </a:ext>
            </a:extLst>
          </p:cNvPr>
          <p:cNvSpPr/>
          <p:nvPr/>
        </p:nvSpPr>
        <p:spPr>
          <a:xfrm>
            <a:off x="2801633" y="2298705"/>
            <a:ext cx="2008905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SANDALYEYİ</a:t>
            </a:r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B2429924-7D20-423E-830D-D9415EC6246C}"/>
              </a:ext>
            </a:extLst>
          </p:cNvPr>
          <p:cNvSpPr/>
          <p:nvPr/>
        </p:nvSpPr>
        <p:spPr>
          <a:xfrm>
            <a:off x="18175" y="2298705"/>
            <a:ext cx="2592504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BİLİNÇALTIMDA</a:t>
            </a:r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B62B1F4A-BD2C-4B3E-8D64-E00B3ECCB9CF}"/>
              </a:ext>
            </a:extLst>
          </p:cNvPr>
          <p:cNvSpPr/>
          <p:nvPr/>
        </p:nvSpPr>
        <p:spPr>
          <a:xfrm>
            <a:off x="7590164" y="2298705"/>
            <a:ext cx="1991157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KOLTUKLAR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738B6AA1-9AE3-4C53-91C4-CD098233D1BA}"/>
              </a:ext>
            </a:extLst>
          </p:cNvPr>
          <p:cNvSpPr/>
          <p:nvPr/>
        </p:nvSpPr>
        <p:spPr>
          <a:xfrm>
            <a:off x="9984432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TERK ETTİK</a:t>
            </a:r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id="{D2F5A0FA-1CA3-438C-B1BD-37401F32C0D8}"/>
              </a:ext>
            </a:extLst>
          </p:cNvPr>
          <p:cNvSpPr/>
          <p:nvPr/>
        </p:nvSpPr>
        <p:spPr>
          <a:xfrm>
            <a:off x="5195900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YÜZELİM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id="{53891312-8F52-499B-B861-859C781EF060}"/>
              </a:ext>
            </a:extLst>
          </p:cNvPr>
          <p:cNvSpPr/>
          <p:nvPr/>
        </p:nvSpPr>
        <p:spPr>
          <a:xfrm>
            <a:off x="2801634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SÖZCÜK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id="{1C2E40AD-2DBE-4D64-A851-09D4848EECC1}"/>
              </a:ext>
            </a:extLst>
          </p:cNvPr>
          <p:cNvSpPr/>
          <p:nvPr/>
        </p:nvSpPr>
        <p:spPr>
          <a:xfrm>
            <a:off x="312396" y="3328650"/>
            <a:ext cx="1895171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DOĞRULUK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CE6ED7A6-B128-4651-9CC6-DFFD327B1B43}"/>
              </a:ext>
            </a:extLst>
          </p:cNvPr>
          <p:cNvSpPr/>
          <p:nvPr/>
        </p:nvSpPr>
        <p:spPr>
          <a:xfrm>
            <a:off x="7590165" y="3328650"/>
            <a:ext cx="2097173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KOŞUYORUM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DC07435D-6C76-45EE-B3BB-BFB1B2A9FAB6}"/>
              </a:ext>
            </a:extLst>
          </p:cNvPr>
          <p:cNvSpPr/>
          <p:nvPr/>
        </p:nvSpPr>
        <p:spPr>
          <a:xfrm>
            <a:off x="9984432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YAZLARI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:a16="http://schemas.microsoft.com/office/drawing/2014/main" id="{4CC402C9-8BE2-4DD5-9E2C-ABE21CC762B7}"/>
              </a:ext>
            </a:extLst>
          </p:cNvPr>
          <p:cNvSpPr/>
          <p:nvPr/>
        </p:nvSpPr>
        <p:spPr>
          <a:xfrm>
            <a:off x="5195900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GİYSİLER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id="{0A4903E6-0B35-4EBC-BF7E-9E2EFE4380E8}"/>
              </a:ext>
            </a:extLst>
          </p:cNvPr>
          <p:cNvSpPr/>
          <p:nvPr/>
        </p:nvSpPr>
        <p:spPr>
          <a:xfrm>
            <a:off x="2801634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DOĞU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8000F53A-0B25-4C48-93A8-85C257379911}"/>
              </a:ext>
            </a:extLst>
          </p:cNvPr>
          <p:cNvSpPr/>
          <p:nvPr/>
        </p:nvSpPr>
        <p:spPr>
          <a:xfrm>
            <a:off x="312397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SESSİZLİK</a:t>
            </a:r>
          </a:p>
        </p:txBody>
      </p:sp>
      <p:sp>
        <p:nvSpPr>
          <p:cNvPr id="32" name="Dikdörtgen: Köşeleri Yuvarlatılmış 31">
            <a:extLst>
              <a:ext uri="{FF2B5EF4-FFF2-40B4-BE49-F238E27FC236}">
                <a16:creationId xmlns:a16="http://schemas.microsoft.com/office/drawing/2014/main" id="{F9CC34FA-8C0E-4964-85E7-0BFCE2094CA5}"/>
              </a:ext>
            </a:extLst>
          </p:cNvPr>
          <p:cNvSpPr/>
          <p:nvPr/>
        </p:nvSpPr>
        <p:spPr>
          <a:xfrm>
            <a:off x="7590166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7030A0"/>
                </a:solidFill>
              </a:rPr>
              <a:t>KAHVALTI</a:t>
            </a:r>
          </a:p>
        </p:txBody>
      </p:sp>
      <p:sp>
        <p:nvSpPr>
          <p:cNvPr id="33" name="Dikdörtgen: Köşeleri Yuvarlatılmış 32">
            <a:extLst>
              <a:ext uri="{FF2B5EF4-FFF2-40B4-BE49-F238E27FC236}">
                <a16:creationId xmlns:a16="http://schemas.microsoft.com/office/drawing/2014/main" id="{A59738D4-6211-4320-98CB-0A67F12871E5}"/>
              </a:ext>
            </a:extLst>
          </p:cNvPr>
          <p:cNvSpPr/>
          <p:nvPr/>
        </p:nvSpPr>
        <p:spPr>
          <a:xfrm>
            <a:off x="9984432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HASTALIK</a:t>
            </a:r>
          </a:p>
        </p:txBody>
      </p:sp>
      <p:sp>
        <p:nvSpPr>
          <p:cNvPr id="24" name="Kaydırma: Yatay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332E73-F0DB-4518-ADEE-9FDCC68CE1A4}"/>
              </a:ext>
            </a:extLst>
          </p:cNvPr>
          <p:cNvSpPr/>
          <p:nvPr/>
        </p:nvSpPr>
        <p:spPr>
          <a:xfrm>
            <a:off x="4198065" y="5240031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2456878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9" grpId="0"/>
      <p:bldP spid="30" grpId="0"/>
      <p:bldP spid="31" grpId="0"/>
      <p:bldP spid="32" grpId="0"/>
      <p:bldP spid="33" grpId="0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870" y="224880"/>
            <a:ext cx="9829800" cy="755104"/>
          </a:xfrm>
        </p:spPr>
        <p:txBody>
          <a:bodyPr/>
          <a:lstStyle/>
          <a:p>
            <a:r>
              <a:rPr lang="tr-TR" dirty="0"/>
              <a:t>İşte doğru yanıtlar:</a:t>
            </a:r>
          </a:p>
        </p:txBody>
      </p:sp>
      <p:graphicFrame>
        <p:nvGraphicFramePr>
          <p:cNvPr id="6" name="İçerik Yer Tutucusu 3">
            <a:extLst>
              <a:ext uri="{FF2B5EF4-FFF2-40B4-BE49-F238E27FC236}">
                <a16:creationId xmlns:a16="http://schemas.microsoft.com/office/drawing/2014/main" id="{15DB6864-AE4C-43E2-8CBD-81A053596A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3692834"/>
              </p:ext>
            </p:extLst>
          </p:nvPr>
        </p:nvGraphicFramePr>
        <p:xfrm>
          <a:off x="834887" y="1325880"/>
          <a:ext cx="993912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13043">
                  <a:extLst>
                    <a:ext uri="{9D8B030D-6E8A-4147-A177-3AD203B41FA5}">
                      <a16:colId xmlns:a16="http://schemas.microsoft.com/office/drawing/2014/main" val="1415630752"/>
                    </a:ext>
                  </a:extLst>
                </a:gridCol>
                <a:gridCol w="3313043">
                  <a:extLst>
                    <a:ext uri="{9D8B030D-6E8A-4147-A177-3AD203B41FA5}">
                      <a16:colId xmlns:a16="http://schemas.microsoft.com/office/drawing/2014/main" val="97858805"/>
                    </a:ext>
                  </a:extLst>
                </a:gridCol>
                <a:gridCol w="3313043">
                  <a:extLst>
                    <a:ext uri="{9D8B030D-6E8A-4147-A177-3AD203B41FA5}">
                      <a16:colId xmlns:a16="http://schemas.microsoft.com/office/drawing/2014/main" val="2899070778"/>
                    </a:ext>
                  </a:extLst>
                </a:gridCol>
              </a:tblGrid>
              <a:tr h="359324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BASİT 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TÜREMİŞ 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BİRLEŞİK SÖZCÜKLER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Şehirler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Geceden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Kalemin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Sandalyeyi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Koltuklar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Yüzelim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Koşuyorum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Yazları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Kitaplık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Örtüsü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Doğruluk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Sözcük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Sessizlik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Doğu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Giysiler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Hastalık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Gökdeleni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Bilinçaltımda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Terk ettik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Kahvaltı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98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0105" y="597363"/>
            <a:ext cx="9360418" cy="107002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7014" y="1868348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581057" y="4994269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D59043FD-F09D-4349-B685-CB31005B3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BASİT SÖZCÜKLER</a:t>
            </a:r>
          </a:p>
        </p:txBody>
      </p:sp>
    </p:spTree>
    <p:extLst>
      <p:ext uri="{BB962C8B-B14F-4D97-AF65-F5344CB8AC3E}">
        <p14:creationId xmlns:p14="http://schemas.microsoft.com/office/powerpoint/2010/main" val="28671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E46C2030-4A6B-4147-B41B-59435F38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Basit Sözcükler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F6E31D2-0FED-4A31-9BF5-DB1382E05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621196"/>
          </a:xfrm>
        </p:spPr>
        <p:txBody>
          <a:bodyPr>
            <a:normAutofit/>
          </a:bodyPr>
          <a:lstStyle/>
          <a:p>
            <a:r>
              <a:rPr lang="tr-TR" sz="2400" dirty="0"/>
              <a:t>Yapım eki almamış sözcüklere </a:t>
            </a:r>
            <a:r>
              <a:rPr lang="tr-TR" sz="2400" b="1" i="1" dirty="0">
                <a:solidFill>
                  <a:srgbClr val="FF0000"/>
                </a:solidFill>
              </a:rPr>
              <a:t>basit sözcükler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33D9CC32-F482-4378-BC9B-D4B06B520F32}"/>
              </a:ext>
            </a:extLst>
          </p:cNvPr>
          <p:cNvSpPr txBox="1">
            <a:spLocks/>
          </p:cNvSpPr>
          <p:nvPr/>
        </p:nvSpPr>
        <p:spPr>
          <a:xfrm>
            <a:off x="1522874" y="2242198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Basit sözcükler </a:t>
            </a:r>
            <a:r>
              <a:rPr lang="tr-TR" sz="2400" u="sng" dirty="0"/>
              <a:t>çekim eki</a:t>
            </a:r>
            <a:r>
              <a:rPr lang="tr-TR" sz="2400" dirty="0"/>
              <a:t> alabilirler.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id="{028F7D7B-B398-4CF7-A200-025547C27784}"/>
              </a:ext>
            </a:extLst>
          </p:cNvPr>
          <p:cNvSpPr txBox="1">
            <a:spLocks/>
          </p:cNvSpPr>
          <p:nvPr/>
        </p:nvSpPr>
        <p:spPr>
          <a:xfrm>
            <a:off x="1522874" y="3036960"/>
            <a:ext cx="1419109" cy="2727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  <a:endParaRPr lang="tr-TR" sz="2400" dirty="0"/>
          </a:p>
          <a:p>
            <a:r>
              <a:rPr lang="tr-TR" sz="2400" dirty="0"/>
              <a:t>Masa</a:t>
            </a:r>
          </a:p>
          <a:p>
            <a:r>
              <a:rPr lang="tr-TR" sz="2400" dirty="0"/>
              <a:t>Kitap</a:t>
            </a:r>
          </a:p>
          <a:p>
            <a:r>
              <a:rPr lang="tr-TR" sz="2400" dirty="0"/>
              <a:t>Güzel </a:t>
            </a:r>
          </a:p>
          <a:p>
            <a:endParaRPr lang="tr-TR" sz="2400" dirty="0"/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7E537A12-E227-40CC-AAC4-DA5644BA4FD7}"/>
              </a:ext>
            </a:extLst>
          </p:cNvPr>
          <p:cNvSpPr txBox="1">
            <a:spLocks/>
          </p:cNvSpPr>
          <p:nvPr/>
        </p:nvSpPr>
        <p:spPr>
          <a:xfrm>
            <a:off x="3636595" y="3036960"/>
            <a:ext cx="1419109" cy="2727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tr-TR" sz="2400" dirty="0"/>
          </a:p>
          <a:p>
            <a:r>
              <a:rPr lang="tr-TR" sz="2400" dirty="0"/>
              <a:t>Gel-</a:t>
            </a:r>
          </a:p>
          <a:p>
            <a:r>
              <a:rPr lang="tr-TR" sz="2400" dirty="0"/>
              <a:t>Konuş- </a:t>
            </a:r>
          </a:p>
          <a:p>
            <a:r>
              <a:rPr lang="tr-TR" sz="2400" dirty="0"/>
              <a:t>İste-  </a:t>
            </a:r>
          </a:p>
          <a:p>
            <a:endParaRPr lang="tr-TR" sz="2400" dirty="0"/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id="{B8AE60FE-D9FB-4CD3-A56F-760B8E13FC8A}"/>
              </a:ext>
            </a:extLst>
          </p:cNvPr>
          <p:cNvSpPr txBox="1">
            <a:spLocks/>
          </p:cNvSpPr>
          <p:nvPr/>
        </p:nvSpPr>
        <p:spPr>
          <a:xfrm>
            <a:off x="5380747" y="3036960"/>
            <a:ext cx="2226001" cy="2727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tr-TR" sz="2400" dirty="0"/>
          </a:p>
          <a:p>
            <a:r>
              <a:rPr lang="tr-TR" sz="2400" dirty="0"/>
              <a:t>Defterin </a:t>
            </a:r>
          </a:p>
          <a:p>
            <a:r>
              <a:rPr lang="tr-TR" sz="2400" dirty="0"/>
              <a:t>İnsanlar </a:t>
            </a:r>
          </a:p>
          <a:p>
            <a:r>
              <a:rPr lang="tr-TR" sz="2400" dirty="0"/>
              <a:t>Koşuyorum  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853485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1D8D739-FF47-410F-8BAC-FB6D19EE3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TÜREMİŞ SÖZCÜKLER</a:t>
            </a:r>
          </a:p>
        </p:txBody>
      </p:sp>
    </p:spTree>
    <p:extLst>
      <p:ext uri="{BB962C8B-B14F-4D97-AF65-F5344CB8AC3E}">
        <p14:creationId xmlns:p14="http://schemas.microsoft.com/office/powerpoint/2010/main" val="299994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E46C2030-4A6B-4147-B41B-59435F38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Türemiş Sözcükler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F6E31D2-0FED-4A31-9BF5-DB1382E05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9698" y="1777448"/>
            <a:ext cx="9134856" cy="621196"/>
          </a:xfrm>
        </p:spPr>
        <p:txBody>
          <a:bodyPr/>
          <a:lstStyle/>
          <a:p>
            <a:r>
              <a:rPr lang="tr-TR" sz="2400" dirty="0"/>
              <a:t>Yapım eki alarak oluşan yeni sözcüklere </a:t>
            </a:r>
            <a:r>
              <a:rPr lang="tr-TR" sz="2400" b="1" i="1" dirty="0">
                <a:solidFill>
                  <a:srgbClr val="FF0000"/>
                </a:solidFill>
              </a:rPr>
              <a:t>türemiş sözcükler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33D9CC32-F482-4378-BC9B-D4B06B520F32}"/>
              </a:ext>
            </a:extLst>
          </p:cNvPr>
          <p:cNvSpPr txBox="1">
            <a:spLocks/>
          </p:cNvSpPr>
          <p:nvPr/>
        </p:nvSpPr>
        <p:spPr>
          <a:xfrm>
            <a:off x="1524000" y="2533745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Türemiş sözcükler, </a:t>
            </a:r>
            <a:r>
              <a:rPr lang="tr-TR" sz="2400" u="sng" dirty="0"/>
              <a:t>en az bir yapım eki</a:t>
            </a:r>
            <a:r>
              <a:rPr lang="tr-TR" sz="2400" dirty="0"/>
              <a:t> almış olmalıdır.</a:t>
            </a:r>
          </a:p>
        </p:txBody>
      </p:sp>
      <p:sp>
        <p:nvSpPr>
          <p:cNvPr id="9" name="İçerik Yer Tutucusu 3">
            <a:extLst>
              <a:ext uri="{FF2B5EF4-FFF2-40B4-BE49-F238E27FC236}">
                <a16:creationId xmlns:a16="http://schemas.microsoft.com/office/drawing/2014/main" id="{972198C2-F8D2-441D-8E37-E9AD4EEE00B6}"/>
              </a:ext>
            </a:extLst>
          </p:cNvPr>
          <p:cNvSpPr txBox="1">
            <a:spLocks/>
          </p:cNvSpPr>
          <p:nvPr/>
        </p:nvSpPr>
        <p:spPr>
          <a:xfrm>
            <a:off x="1524000" y="3290042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Türemiş sözcükler çekim eki de alabilirler.</a:t>
            </a:r>
          </a:p>
        </p:txBody>
      </p:sp>
      <p:sp>
        <p:nvSpPr>
          <p:cNvPr id="10" name="İçerik Yer Tutucusu 3">
            <a:extLst>
              <a:ext uri="{FF2B5EF4-FFF2-40B4-BE49-F238E27FC236}">
                <a16:creationId xmlns:a16="http://schemas.microsoft.com/office/drawing/2014/main" id="{EC1FF281-3CEF-4C57-B724-E6A2BB2AE8EF}"/>
              </a:ext>
            </a:extLst>
          </p:cNvPr>
          <p:cNvSpPr txBox="1">
            <a:spLocks/>
          </p:cNvSpPr>
          <p:nvPr/>
        </p:nvSpPr>
        <p:spPr>
          <a:xfrm>
            <a:off x="1524000" y="4022048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Her türemiş sözcük aynı zamanda </a:t>
            </a:r>
            <a:r>
              <a:rPr lang="tr-TR" sz="2400" b="1" i="1" u="sng" dirty="0">
                <a:solidFill>
                  <a:srgbClr val="FF0000"/>
                </a:solidFill>
              </a:rPr>
              <a:t>gövde</a:t>
            </a:r>
            <a:r>
              <a:rPr lang="tr-TR" sz="2400" dirty="0"/>
              <a:t>dir.</a:t>
            </a:r>
          </a:p>
        </p:txBody>
      </p:sp>
    </p:spTree>
    <p:extLst>
      <p:ext uri="{BB962C8B-B14F-4D97-AF65-F5344CB8AC3E}">
        <p14:creationId xmlns:p14="http://schemas.microsoft.com/office/powerpoint/2010/main" val="1562062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8560" y="1629000"/>
            <a:ext cx="3600000" cy="360000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LIK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3440" y="1429200"/>
            <a:ext cx="3960000" cy="3960000"/>
          </a:xfrm>
        </p:spPr>
      </p:pic>
    </p:spTree>
    <p:extLst>
      <p:ext uri="{BB962C8B-B14F-4D97-AF65-F5344CB8AC3E}">
        <p14:creationId xmlns:p14="http://schemas.microsoft.com/office/powerpoint/2010/main" val="2126633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6559" y="1969200"/>
            <a:ext cx="3984001" cy="288000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 + </a:t>
            </a:r>
            <a:r>
              <a:rPr lang="tr-TR" sz="4000" dirty="0">
                <a:solidFill>
                  <a:srgbClr val="FF0000"/>
                </a:solidFill>
              </a:rPr>
              <a:t>CU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2104" y="1039447"/>
            <a:ext cx="3273600" cy="3960000"/>
          </a:xfrm>
        </p:spPr>
      </p:pic>
    </p:spTree>
    <p:extLst>
      <p:ext uri="{BB962C8B-B14F-4D97-AF65-F5344CB8AC3E}">
        <p14:creationId xmlns:p14="http://schemas.microsoft.com/office/powerpoint/2010/main" val="3246869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5309" y="2168860"/>
            <a:ext cx="5046502" cy="2304256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 + </a:t>
            </a:r>
            <a:r>
              <a:rPr lang="tr-TR" sz="4000" dirty="0">
                <a:solidFill>
                  <a:srgbClr val="FF0000"/>
                </a:solidFill>
              </a:rPr>
              <a:t>DAŞ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607571" y="1628800"/>
            <a:ext cx="4354801" cy="3384376"/>
          </a:xfrm>
        </p:spPr>
      </p:pic>
    </p:spTree>
    <p:extLst>
      <p:ext uri="{BB962C8B-B14F-4D97-AF65-F5344CB8AC3E}">
        <p14:creationId xmlns:p14="http://schemas.microsoft.com/office/powerpoint/2010/main" val="4133684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5F5AFAE-B80F-42D3-94B4-729362BC1BCB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109</TotalTime>
  <Words>391</Words>
  <PresentationFormat>Geniş ekran</PresentationFormat>
  <Paragraphs>138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Cambria</vt:lpstr>
      <vt:lpstr>Times New Roman</vt:lpstr>
      <vt:lpstr>Okula dönüş 16x9</vt:lpstr>
      <vt:lpstr>Yapılarına Göre Sözcükler</vt:lpstr>
      <vt:lpstr>Yapılarına göre sözcükler 3 gruba ayrılır:</vt:lpstr>
      <vt:lpstr>BASİT SÖZCÜKLER</vt:lpstr>
      <vt:lpstr>Basit Sözcükler</vt:lpstr>
      <vt:lpstr>TÜREMİŞ SÖZCÜKLER</vt:lpstr>
      <vt:lpstr>Türemiş Sözcükler</vt:lpstr>
      <vt:lpstr>PowerPoint Sunusu</vt:lpstr>
      <vt:lpstr>PowerPoint Sunusu</vt:lpstr>
      <vt:lpstr>PowerPoint Sunusu</vt:lpstr>
      <vt:lpstr>PowerPoint Sunusu</vt:lpstr>
      <vt:lpstr>PowerPoint Sunusu</vt:lpstr>
      <vt:lpstr>BİRLEŞİK SÖZCÜKLER</vt:lpstr>
      <vt:lpstr>Birleşik Sözcükler</vt:lpstr>
      <vt:lpstr>PowerPoint Sunusu</vt:lpstr>
      <vt:lpstr>PowerPoint Sunusu</vt:lpstr>
      <vt:lpstr>Örnek:</vt:lpstr>
      <vt:lpstr>DİNLEDİĞİNİZ İÇİN TEŞEKKÜRLER.</vt:lpstr>
      <vt:lpstr>ETKİNLİK</vt:lpstr>
      <vt:lpstr>İşte böyle bir tablo istiyorum. 3 sütun var.</vt:lpstr>
      <vt:lpstr>İşte sözcükler:</vt:lpstr>
      <vt:lpstr>İşte doğru yanıtlar:</vt:lpstr>
      <vt:lpstr>TEBRİK EDERİM.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2019-07-23T17:57:59Z</dcterms:created>
  <dcterms:modified xsi:type="dcterms:W3CDTF">2021-03-13T08:33:02Z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