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charts/style2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257" r:id="rId5"/>
    <p:sldId id="258" r:id="rId6"/>
    <p:sldId id="323" r:id="rId7"/>
    <p:sldId id="324" r:id="rId8"/>
    <p:sldId id="259" r:id="rId9"/>
    <p:sldId id="260" r:id="rId10"/>
    <p:sldId id="261" r:id="rId11"/>
    <p:sldId id="265" r:id="rId12"/>
    <p:sldId id="303" r:id="rId13"/>
    <p:sldId id="304" r:id="rId14"/>
    <p:sldId id="264" r:id="rId15"/>
    <p:sldId id="305" r:id="rId16"/>
    <p:sldId id="268" r:id="rId17"/>
    <p:sldId id="306" r:id="rId18"/>
    <p:sldId id="325" r:id="rId19"/>
    <p:sldId id="326" r:id="rId20"/>
    <p:sldId id="307" r:id="rId21"/>
    <p:sldId id="308" r:id="rId22"/>
    <p:sldId id="309" r:id="rId23"/>
    <p:sldId id="312" r:id="rId24"/>
    <p:sldId id="333" r:id="rId25"/>
    <p:sldId id="310" r:id="rId26"/>
    <p:sldId id="334" r:id="rId27"/>
    <p:sldId id="314" r:id="rId28"/>
    <p:sldId id="335" r:id="rId29"/>
    <p:sldId id="316" r:id="rId30"/>
    <p:sldId id="269" r:id="rId31"/>
    <p:sldId id="327" r:id="rId32"/>
    <p:sldId id="328" r:id="rId33"/>
    <p:sldId id="329" r:id="rId34"/>
    <p:sldId id="330" r:id="rId35"/>
    <p:sldId id="319" r:id="rId36"/>
    <p:sldId id="336" r:id="rId37"/>
    <p:sldId id="337" r:id="rId38"/>
    <p:sldId id="331" r:id="rId39"/>
    <p:sldId id="332" r:id="rId40"/>
    <p:sldId id="293" r:id="rId41"/>
    <p:sldId id="294" r:id="rId42"/>
    <p:sldId id="322" r:id="rId43"/>
    <p:sldId id="301" r:id="rId44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>
        <p:scale>
          <a:sx n="60" d="100"/>
          <a:sy n="60" d="100"/>
        </p:scale>
        <p:origin x="-882" y="-9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al__ma_Sayfas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_al__ma_Sayfas_2.xlsx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3"/>
          <c:y val="0"/>
        </c:manualLayout>
      </c:layout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39-46AD-A942-BE3161E26CF4}"/>
              </c:ext>
            </c:extLst>
          </c:dPt>
          <c:dPt>
            <c:idx val="1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39-46AD-A942-BE3161E26CF4}"/>
              </c:ext>
            </c:extLst>
          </c:dPt>
          <c:dPt>
            <c:idx val="2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E39-46AD-A942-BE3161E26CF4}"/>
              </c:ext>
            </c:extLst>
          </c:dPt>
          <c:dPt>
            <c:idx val="3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E39-46AD-A942-BE3161E26CF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</c:dLbl>
            <c:spPr>
              <a:noFill/>
              <a:ln>
                <a:noFill/>
              </a:ln>
              <a:effectLst/>
            </c:spPr>
            <c:dLblPos val="outEnd"/>
            <c:showCatName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1. Çeyrek</c:v>
                </c:pt>
                <c:pt idx="1">
                  <c:v>2. Çeyrek</c:v>
                </c:pt>
                <c:pt idx="2">
                  <c:v>3. Çeyrek</c:v>
                </c:pt>
                <c:pt idx="3">
                  <c:v>4. Çeyrek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E39-46AD-A942-BE3161E26CF4}"/>
            </c:ext>
          </c:extLst>
        </c:ser>
        <c:dLbls>
          <c:showCatName val="1"/>
        </c:dLbls>
      </c:pie3D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tr-TR"/>
              <a:t>Yıllık kazanç</a:t>
            </a:r>
            <a:endParaRPr lang="en-US"/>
          </a:p>
        </c:rich>
      </c:tx>
      <c:layout>
        <c:manualLayout>
          <c:xMode val="edge"/>
          <c:yMode val="edge"/>
          <c:x val="0.21912716684130343"/>
          <c:y val="0"/>
        </c:manualLayout>
      </c:layout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CatName val="1"/>
        </c:dLbls>
      </c:pie3D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F1285F-3C59-4538-B209-27C16CADE28E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3139A798-9614-4ADB-96A3-E5FA67F28C3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gm:t>
    </dgm:pt>
    <dgm:pt modelId="{4A2F9CCF-11FF-4911-82EE-310ABF0C029D}" type="parTrans" cxnId="{F903D7CD-4AC9-475D-9DF8-FC8B84E96637}">
      <dgm:prSet/>
      <dgm:spPr/>
      <dgm:t>
        <a:bodyPr/>
        <a:lstStyle/>
        <a:p>
          <a:endParaRPr lang="tr-TR"/>
        </a:p>
      </dgm:t>
    </dgm:pt>
    <dgm:pt modelId="{34BB777D-C2F9-4969-BF81-30A7FA965967}" type="sibTrans" cxnId="{F903D7CD-4AC9-475D-9DF8-FC8B84E96637}">
      <dgm:prSet/>
      <dgm:spPr/>
      <dgm:t>
        <a:bodyPr/>
        <a:lstStyle/>
        <a:p>
          <a:endParaRPr lang="tr-TR"/>
        </a:p>
      </dgm:t>
    </dgm:pt>
    <dgm:pt modelId="{CFA3CF23-E199-43C5-9E5D-0C8E4AA225E0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gm:t>
    </dgm:pt>
    <dgm:pt modelId="{7EA364F1-DEFA-4BD4-AD16-1822100D9B03}" type="parTrans" cxnId="{920B1039-5B39-4692-B3BD-2B2C5243817F}">
      <dgm:prSet/>
      <dgm:spPr/>
      <dgm:t>
        <a:bodyPr/>
        <a:lstStyle/>
        <a:p>
          <a:endParaRPr lang="tr-TR"/>
        </a:p>
      </dgm:t>
    </dgm:pt>
    <dgm:pt modelId="{5E3DC944-7C41-45A0-B624-A2DAC7EF7241}" type="sibTrans" cxnId="{920B1039-5B39-4692-B3BD-2B2C5243817F}">
      <dgm:prSet/>
      <dgm:spPr/>
      <dgm:t>
        <a:bodyPr/>
        <a:lstStyle/>
        <a:p>
          <a:endParaRPr lang="tr-TR"/>
        </a:p>
      </dgm:t>
    </dgm:pt>
    <dgm:pt modelId="{4EE0FC08-113A-4396-902A-4FD2F09F9272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İşaret Sıfatı</a:t>
          </a:r>
        </a:p>
      </dgm:t>
    </dgm:pt>
    <dgm:pt modelId="{93DA53F0-3010-4AFB-83AF-53B7FA0C66AD}" type="parTrans" cxnId="{27C3E5D5-D225-4D69-9A36-4372E346C0BC}">
      <dgm:prSet/>
      <dgm:spPr/>
      <dgm:t>
        <a:bodyPr/>
        <a:lstStyle/>
        <a:p>
          <a:endParaRPr lang="tr-TR"/>
        </a:p>
      </dgm:t>
    </dgm:pt>
    <dgm:pt modelId="{92EE1AFA-5B28-4457-AF55-F07575A48280}" type="sibTrans" cxnId="{27C3E5D5-D225-4D69-9A36-4372E346C0BC}">
      <dgm:prSet/>
      <dgm:spPr/>
      <dgm:t>
        <a:bodyPr/>
        <a:lstStyle/>
        <a:p>
          <a:endParaRPr lang="tr-TR"/>
        </a:p>
      </dgm:t>
    </dgm:pt>
    <dgm:pt modelId="{62F4C3BD-3F0B-4A21-AD4E-E063FE55D809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Sayı Sıfatı</a:t>
          </a:r>
        </a:p>
      </dgm:t>
    </dgm:pt>
    <dgm:pt modelId="{A5A68C39-BF6C-4190-98B6-A1BEBD3F781C}" type="parTrans" cxnId="{FE6F10B6-81E8-432D-B497-3DF095C773AE}">
      <dgm:prSet/>
      <dgm:spPr/>
      <dgm:t>
        <a:bodyPr/>
        <a:lstStyle/>
        <a:p>
          <a:endParaRPr lang="tr-TR"/>
        </a:p>
      </dgm:t>
    </dgm:pt>
    <dgm:pt modelId="{0E932BF6-DC10-495C-A893-483B6F78AEEA}" type="sibTrans" cxnId="{FE6F10B6-81E8-432D-B497-3DF095C773AE}">
      <dgm:prSet/>
      <dgm:spPr/>
      <dgm:t>
        <a:bodyPr/>
        <a:lstStyle/>
        <a:p>
          <a:endParaRPr lang="tr-TR"/>
        </a:p>
      </dgm:t>
    </dgm:pt>
    <dgm:pt modelId="{6D804697-2E46-46D9-BBBF-A4ECC0DCDE6A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Belgisiz Sıfat</a:t>
          </a:r>
        </a:p>
      </dgm:t>
    </dgm:pt>
    <dgm:pt modelId="{033E10DE-2D94-4B53-A5DB-352B6FD2C92B}" type="parTrans" cxnId="{2176B9A0-96F9-4FDB-B8A1-EE008C6C719E}">
      <dgm:prSet/>
      <dgm:spPr/>
      <dgm:t>
        <a:bodyPr/>
        <a:lstStyle/>
        <a:p>
          <a:endParaRPr lang="tr-TR"/>
        </a:p>
      </dgm:t>
    </dgm:pt>
    <dgm:pt modelId="{104821BF-F4D0-4962-95E6-BF8BC52B41E2}" type="sibTrans" cxnId="{2176B9A0-96F9-4FDB-B8A1-EE008C6C719E}">
      <dgm:prSet/>
      <dgm:spPr/>
      <dgm:t>
        <a:bodyPr/>
        <a:lstStyle/>
        <a:p>
          <a:endParaRPr lang="tr-TR"/>
        </a:p>
      </dgm:t>
    </dgm:pt>
    <dgm:pt modelId="{E2F5EC4D-EAF6-4A30-93F9-8AC2D394F53C}">
      <dgm:prSet phldrT="[Metin]"/>
      <dgm:spPr/>
      <dgm:t>
        <a:bodyPr/>
        <a:lstStyle/>
        <a:p>
          <a:pPr algn="l">
            <a:buFont typeface="+mj-lt"/>
            <a:buAutoNum type="arabicPeriod"/>
          </a:pPr>
          <a:r>
            <a:rPr lang="tr-TR" dirty="0"/>
            <a:t>Soru Sıfatı</a:t>
          </a:r>
        </a:p>
      </dgm:t>
    </dgm:pt>
    <dgm:pt modelId="{F29BAA7C-7464-4E54-ACEA-D9347E2B4DB5}" type="parTrans" cxnId="{5F106176-E3D7-4935-93BF-44B23D989CB3}">
      <dgm:prSet/>
      <dgm:spPr/>
      <dgm:t>
        <a:bodyPr/>
        <a:lstStyle/>
        <a:p>
          <a:endParaRPr lang="tr-TR"/>
        </a:p>
      </dgm:t>
    </dgm:pt>
    <dgm:pt modelId="{CDAEB99D-C318-4769-AECA-76B5DB908F26}" type="sibTrans" cxnId="{5F106176-E3D7-4935-93BF-44B23D989CB3}">
      <dgm:prSet/>
      <dgm:spPr/>
      <dgm:t>
        <a:bodyPr/>
        <a:lstStyle/>
        <a:p>
          <a:endParaRPr lang="tr-TR"/>
        </a:p>
      </dgm:t>
    </dgm:pt>
    <dgm:pt modelId="{DD716117-6BE3-467D-B773-C2855AA75D7B}" type="pres">
      <dgm:prSet presAssocID="{E8F1285F-3C59-4538-B209-27C16CADE28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2E01E83-281A-4D76-847B-B3195B0E35DA}" type="pres">
      <dgm:prSet presAssocID="{3139A798-9614-4ADB-96A3-E5FA67F28C30}" presName="linNode" presStyleCnt="0"/>
      <dgm:spPr/>
    </dgm:pt>
    <dgm:pt modelId="{3C0A2870-2029-45B5-8DB3-F82ABA3A050D}" type="pres">
      <dgm:prSet presAssocID="{3139A798-9614-4ADB-96A3-E5FA67F28C30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E9511FE-76C1-4DE0-9417-317B0C234EBB}" type="pres">
      <dgm:prSet presAssocID="{3139A798-9614-4ADB-96A3-E5FA67F28C30}" presName="childShp" presStyleLbl="bgAccFollowNode1" presStyleIdx="0" presStyleCnt="2">
        <dgm:presLayoutVars>
          <dgm:bulletEnabled val="1"/>
        </dgm:presLayoutVars>
      </dgm:prSet>
      <dgm:spPr/>
    </dgm:pt>
    <dgm:pt modelId="{E68CB49B-48CF-4C06-96F1-27B8B45789F2}" type="pres">
      <dgm:prSet presAssocID="{34BB777D-C2F9-4969-BF81-30A7FA965967}" presName="spacing" presStyleCnt="0"/>
      <dgm:spPr/>
    </dgm:pt>
    <dgm:pt modelId="{AEFA63AA-673F-4C94-8759-33594BAB2BC8}" type="pres">
      <dgm:prSet presAssocID="{CFA3CF23-E199-43C5-9E5D-0C8E4AA225E0}" presName="linNode" presStyleCnt="0"/>
      <dgm:spPr/>
    </dgm:pt>
    <dgm:pt modelId="{55814D3E-88F3-438B-AC3D-9C2A83CA35EE}" type="pres">
      <dgm:prSet presAssocID="{CFA3CF23-E199-43C5-9E5D-0C8E4AA225E0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53EC329-66BF-4A66-BC3F-6FF42DE08885}" type="pres">
      <dgm:prSet presAssocID="{CFA3CF23-E199-43C5-9E5D-0C8E4AA225E0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176B9A0-96F9-4FDB-B8A1-EE008C6C719E}" srcId="{CFA3CF23-E199-43C5-9E5D-0C8E4AA225E0}" destId="{6D804697-2E46-46D9-BBBF-A4ECC0DCDE6A}" srcOrd="2" destOrd="0" parTransId="{033E10DE-2D94-4B53-A5DB-352B6FD2C92B}" sibTransId="{104821BF-F4D0-4962-95E6-BF8BC52B41E2}"/>
    <dgm:cxn modelId="{408B307A-5C2E-4024-AE79-3814642F00B0}" type="presOf" srcId="{4EE0FC08-113A-4396-902A-4FD2F09F9272}" destId="{053EC329-66BF-4A66-BC3F-6FF42DE08885}" srcOrd="0" destOrd="0" presId="urn:microsoft.com/office/officeart/2005/8/layout/vList6"/>
    <dgm:cxn modelId="{AA7D2D12-180A-471C-B933-212154BD311A}" type="presOf" srcId="{E2F5EC4D-EAF6-4A30-93F9-8AC2D394F53C}" destId="{053EC329-66BF-4A66-BC3F-6FF42DE08885}" srcOrd="0" destOrd="3" presId="urn:microsoft.com/office/officeart/2005/8/layout/vList6"/>
    <dgm:cxn modelId="{27C3E5D5-D225-4D69-9A36-4372E346C0BC}" srcId="{CFA3CF23-E199-43C5-9E5D-0C8E4AA225E0}" destId="{4EE0FC08-113A-4396-902A-4FD2F09F9272}" srcOrd="0" destOrd="0" parTransId="{93DA53F0-3010-4AFB-83AF-53B7FA0C66AD}" sibTransId="{92EE1AFA-5B28-4457-AF55-F07575A48280}"/>
    <dgm:cxn modelId="{920B1039-5B39-4692-B3BD-2B2C5243817F}" srcId="{E8F1285F-3C59-4538-B209-27C16CADE28E}" destId="{CFA3CF23-E199-43C5-9E5D-0C8E4AA225E0}" srcOrd="1" destOrd="0" parTransId="{7EA364F1-DEFA-4BD4-AD16-1822100D9B03}" sibTransId="{5E3DC944-7C41-45A0-B624-A2DAC7EF7241}"/>
    <dgm:cxn modelId="{F903D7CD-4AC9-475D-9DF8-FC8B84E96637}" srcId="{E8F1285F-3C59-4538-B209-27C16CADE28E}" destId="{3139A798-9614-4ADB-96A3-E5FA67F28C30}" srcOrd="0" destOrd="0" parTransId="{4A2F9CCF-11FF-4911-82EE-310ABF0C029D}" sibTransId="{34BB777D-C2F9-4969-BF81-30A7FA965967}"/>
    <dgm:cxn modelId="{57C0088E-0DE8-4D02-BDA9-A1C72A957E8C}" type="presOf" srcId="{CFA3CF23-E199-43C5-9E5D-0C8E4AA225E0}" destId="{55814D3E-88F3-438B-AC3D-9C2A83CA35EE}" srcOrd="0" destOrd="0" presId="urn:microsoft.com/office/officeart/2005/8/layout/vList6"/>
    <dgm:cxn modelId="{A5421B21-A4CD-4494-B20D-CDB29F8EDB93}" type="presOf" srcId="{E8F1285F-3C59-4538-B209-27C16CADE28E}" destId="{DD716117-6BE3-467D-B773-C2855AA75D7B}" srcOrd="0" destOrd="0" presId="urn:microsoft.com/office/officeart/2005/8/layout/vList6"/>
    <dgm:cxn modelId="{5F106176-E3D7-4935-93BF-44B23D989CB3}" srcId="{CFA3CF23-E199-43C5-9E5D-0C8E4AA225E0}" destId="{E2F5EC4D-EAF6-4A30-93F9-8AC2D394F53C}" srcOrd="3" destOrd="0" parTransId="{F29BAA7C-7464-4E54-ACEA-D9347E2B4DB5}" sibTransId="{CDAEB99D-C318-4769-AECA-76B5DB908F26}"/>
    <dgm:cxn modelId="{FE6F10B6-81E8-432D-B497-3DF095C773AE}" srcId="{CFA3CF23-E199-43C5-9E5D-0C8E4AA225E0}" destId="{62F4C3BD-3F0B-4A21-AD4E-E063FE55D809}" srcOrd="1" destOrd="0" parTransId="{A5A68C39-BF6C-4190-98B6-A1BEBD3F781C}" sibTransId="{0E932BF6-DC10-495C-A893-483B6F78AEEA}"/>
    <dgm:cxn modelId="{51C3022E-2520-4278-955E-9BEBD3E9E7A8}" type="presOf" srcId="{6D804697-2E46-46D9-BBBF-A4ECC0DCDE6A}" destId="{053EC329-66BF-4A66-BC3F-6FF42DE08885}" srcOrd="0" destOrd="2" presId="urn:microsoft.com/office/officeart/2005/8/layout/vList6"/>
    <dgm:cxn modelId="{5A5878FD-6AA1-4B36-B16E-34B74DE8C045}" type="presOf" srcId="{3139A798-9614-4ADB-96A3-E5FA67F28C30}" destId="{3C0A2870-2029-45B5-8DB3-F82ABA3A050D}" srcOrd="0" destOrd="0" presId="urn:microsoft.com/office/officeart/2005/8/layout/vList6"/>
    <dgm:cxn modelId="{0831FB97-4260-4CDF-AB21-A74842420643}" type="presOf" srcId="{62F4C3BD-3F0B-4A21-AD4E-E063FE55D809}" destId="{053EC329-66BF-4A66-BC3F-6FF42DE08885}" srcOrd="0" destOrd="1" presId="urn:microsoft.com/office/officeart/2005/8/layout/vList6"/>
    <dgm:cxn modelId="{CCE51C11-6FA6-4FDD-BDD6-CDF8537FE271}" type="presParOf" srcId="{DD716117-6BE3-467D-B773-C2855AA75D7B}" destId="{32E01E83-281A-4D76-847B-B3195B0E35DA}" srcOrd="0" destOrd="0" presId="urn:microsoft.com/office/officeart/2005/8/layout/vList6"/>
    <dgm:cxn modelId="{D3F90CEA-224F-48E3-A7A7-1AEDAA652165}" type="presParOf" srcId="{32E01E83-281A-4D76-847B-B3195B0E35DA}" destId="{3C0A2870-2029-45B5-8DB3-F82ABA3A050D}" srcOrd="0" destOrd="0" presId="urn:microsoft.com/office/officeart/2005/8/layout/vList6"/>
    <dgm:cxn modelId="{3C8125AA-E109-409E-8CC6-550F2107DDD7}" type="presParOf" srcId="{32E01E83-281A-4D76-847B-B3195B0E35DA}" destId="{9E9511FE-76C1-4DE0-9417-317B0C234EBB}" srcOrd="1" destOrd="0" presId="urn:microsoft.com/office/officeart/2005/8/layout/vList6"/>
    <dgm:cxn modelId="{2A5281DC-D516-4856-8AC5-DAF49C977B3D}" type="presParOf" srcId="{DD716117-6BE3-467D-B773-C2855AA75D7B}" destId="{E68CB49B-48CF-4C06-96F1-27B8B45789F2}" srcOrd="1" destOrd="0" presId="urn:microsoft.com/office/officeart/2005/8/layout/vList6"/>
    <dgm:cxn modelId="{4F7D0208-C419-41B4-891B-A6C63970D101}" type="presParOf" srcId="{DD716117-6BE3-467D-B773-C2855AA75D7B}" destId="{AEFA63AA-673F-4C94-8759-33594BAB2BC8}" srcOrd="2" destOrd="0" presId="urn:microsoft.com/office/officeart/2005/8/layout/vList6"/>
    <dgm:cxn modelId="{E35EBCB3-74AA-4E2C-BC5A-473A436832D7}" type="presParOf" srcId="{AEFA63AA-673F-4C94-8759-33594BAB2BC8}" destId="{55814D3E-88F3-438B-AC3D-9C2A83CA35EE}" srcOrd="0" destOrd="0" presId="urn:microsoft.com/office/officeart/2005/8/layout/vList6"/>
    <dgm:cxn modelId="{89164A1B-6E17-43B2-9030-1FBD788F0DCE}" type="presParOf" srcId="{AEFA63AA-673F-4C94-8759-33594BAB2BC8}" destId="{053EC329-66BF-4A66-BC3F-6FF42DE0888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B8D2DD-E01A-4F7A-A60F-5B4D9CEC50AB}" type="doc">
      <dgm:prSet loTypeId="urn:microsoft.com/office/officeart/2005/8/layout/hProcess11" loCatId="process" qsTypeId="urn:microsoft.com/office/officeart/2005/8/quickstyle/simple1" qsCatId="simple" csTypeId="urn:microsoft.com/office/officeart/2005/8/colors/colorful3" csCatId="colorful" phldr="1"/>
      <dgm:spPr/>
    </dgm:pt>
    <dgm:pt modelId="{02570B9F-3970-4C61-9279-566AB3373D82}">
      <dgm:prSet phldrT="[Metin]"/>
      <dgm:spPr/>
      <dgm:t>
        <a:bodyPr/>
        <a:lstStyle/>
        <a:p>
          <a:r>
            <a:rPr lang="tr-TR" dirty="0"/>
            <a:t>İşaret Sıfatı</a:t>
          </a:r>
        </a:p>
      </dgm:t>
    </dgm:pt>
    <dgm:pt modelId="{03F25939-8D8A-418D-ACAD-72CDFFBB71D4}" type="parTrans" cxnId="{1340D8A5-C750-4566-BA00-9C85E335E8F2}">
      <dgm:prSet/>
      <dgm:spPr/>
      <dgm:t>
        <a:bodyPr/>
        <a:lstStyle/>
        <a:p>
          <a:endParaRPr lang="tr-TR"/>
        </a:p>
      </dgm:t>
    </dgm:pt>
    <dgm:pt modelId="{99FCEB08-5C66-4E60-B1D7-BDA48DFF4962}" type="sibTrans" cxnId="{1340D8A5-C750-4566-BA00-9C85E335E8F2}">
      <dgm:prSet/>
      <dgm:spPr/>
      <dgm:t>
        <a:bodyPr/>
        <a:lstStyle/>
        <a:p>
          <a:endParaRPr lang="tr-TR"/>
        </a:p>
      </dgm:t>
    </dgm:pt>
    <dgm:pt modelId="{B7F7E33F-1607-4D97-AD48-9A2C17E67DBF}">
      <dgm:prSet phldrT="[Metin]"/>
      <dgm:spPr/>
      <dgm:t>
        <a:bodyPr/>
        <a:lstStyle/>
        <a:p>
          <a:r>
            <a:rPr lang="tr-TR" dirty="0"/>
            <a:t>Belgisiz Sıfat</a:t>
          </a:r>
        </a:p>
      </dgm:t>
    </dgm:pt>
    <dgm:pt modelId="{99A33C4A-25E2-442E-B352-916062882CF2}" type="parTrans" cxnId="{A505BA2A-CBB0-4F0E-A826-E4AA909593A1}">
      <dgm:prSet/>
      <dgm:spPr/>
      <dgm:t>
        <a:bodyPr/>
        <a:lstStyle/>
        <a:p>
          <a:endParaRPr lang="tr-TR"/>
        </a:p>
      </dgm:t>
    </dgm:pt>
    <dgm:pt modelId="{B27C42AF-1455-4776-8987-47D9EF8BDE70}" type="sibTrans" cxnId="{A505BA2A-CBB0-4F0E-A826-E4AA909593A1}">
      <dgm:prSet/>
      <dgm:spPr/>
      <dgm:t>
        <a:bodyPr/>
        <a:lstStyle/>
        <a:p>
          <a:endParaRPr lang="tr-TR"/>
        </a:p>
      </dgm:t>
    </dgm:pt>
    <dgm:pt modelId="{863A91BF-6703-40EF-9517-5ED4699A6375}">
      <dgm:prSet phldrT="[Metin]"/>
      <dgm:spPr/>
      <dgm:t>
        <a:bodyPr/>
        <a:lstStyle/>
        <a:p>
          <a:r>
            <a:rPr lang="tr-TR" dirty="0"/>
            <a:t>Soru Sıfatı</a:t>
          </a:r>
        </a:p>
      </dgm:t>
    </dgm:pt>
    <dgm:pt modelId="{15987ACE-6BD5-41C7-A660-A749A4F53477}" type="parTrans" cxnId="{A7C5A4F6-DB6D-4C56-A3E6-AE7585891A4B}">
      <dgm:prSet/>
      <dgm:spPr/>
      <dgm:t>
        <a:bodyPr/>
        <a:lstStyle/>
        <a:p>
          <a:endParaRPr lang="tr-TR"/>
        </a:p>
      </dgm:t>
    </dgm:pt>
    <dgm:pt modelId="{7BB3D4E6-3E36-4612-A938-5F374EF1E4C8}" type="sibTrans" cxnId="{A7C5A4F6-DB6D-4C56-A3E6-AE7585891A4B}">
      <dgm:prSet/>
      <dgm:spPr/>
      <dgm:t>
        <a:bodyPr/>
        <a:lstStyle/>
        <a:p>
          <a:endParaRPr lang="tr-TR"/>
        </a:p>
      </dgm:t>
    </dgm:pt>
    <dgm:pt modelId="{2141C8FE-8AE6-4D3D-9AEF-2B223BFFA34C}">
      <dgm:prSet phldrT="[Metin]"/>
      <dgm:spPr/>
      <dgm:t>
        <a:bodyPr/>
        <a:lstStyle/>
        <a:p>
          <a:r>
            <a:rPr lang="tr-TR" dirty="0"/>
            <a:t>Sayı Sıfatı</a:t>
          </a:r>
        </a:p>
      </dgm:t>
    </dgm:pt>
    <dgm:pt modelId="{07DDC01E-13B8-4BF9-8742-0A1CFE20F18F}" type="parTrans" cxnId="{57D09C44-FC0D-4C69-81AF-B1B4BE97D5A4}">
      <dgm:prSet/>
      <dgm:spPr/>
      <dgm:t>
        <a:bodyPr/>
        <a:lstStyle/>
        <a:p>
          <a:endParaRPr lang="tr-TR"/>
        </a:p>
      </dgm:t>
    </dgm:pt>
    <dgm:pt modelId="{9C1637E2-C1A0-44DD-9C38-9409A25D44EF}" type="sibTrans" cxnId="{57D09C44-FC0D-4C69-81AF-B1B4BE97D5A4}">
      <dgm:prSet/>
      <dgm:spPr/>
      <dgm:t>
        <a:bodyPr/>
        <a:lstStyle/>
        <a:p>
          <a:endParaRPr lang="tr-TR"/>
        </a:p>
      </dgm:t>
    </dgm:pt>
    <dgm:pt modelId="{B835D0E5-AEA0-4D38-A38A-428747259828}" type="pres">
      <dgm:prSet presAssocID="{55B8D2DD-E01A-4F7A-A60F-5B4D9CEC50AB}" presName="Name0" presStyleCnt="0">
        <dgm:presLayoutVars>
          <dgm:dir/>
          <dgm:resizeHandles val="exact"/>
        </dgm:presLayoutVars>
      </dgm:prSet>
      <dgm:spPr/>
    </dgm:pt>
    <dgm:pt modelId="{78DF01AE-9916-44AF-94EB-89E7EB4030A0}" type="pres">
      <dgm:prSet presAssocID="{55B8D2DD-E01A-4F7A-A60F-5B4D9CEC50AB}" presName="arrow" presStyleLbl="bgShp" presStyleIdx="0" presStyleCnt="1"/>
      <dgm:spPr/>
    </dgm:pt>
    <dgm:pt modelId="{231F0764-E76A-464F-85A4-C94E551E8EDC}" type="pres">
      <dgm:prSet presAssocID="{55B8D2DD-E01A-4F7A-A60F-5B4D9CEC50AB}" presName="points" presStyleCnt="0"/>
      <dgm:spPr/>
    </dgm:pt>
    <dgm:pt modelId="{204BAC41-2AF0-4F41-BCC6-ABAA343C75F4}" type="pres">
      <dgm:prSet presAssocID="{02570B9F-3970-4C61-9279-566AB3373D82}" presName="compositeA" presStyleCnt="0"/>
      <dgm:spPr/>
    </dgm:pt>
    <dgm:pt modelId="{43DB1625-7F66-4655-98A2-2E06DEBCED98}" type="pres">
      <dgm:prSet presAssocID="{02570B9F-3970-4C61-9279-566AB3373D82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B7CCA0-534C-4B98-AFBC-90A9E06FA645}" type="pres">
      <dgm:prSet presAssocID="{02570B9F-3970-4C61-9279-566AB3373D82}" presName="circleA" presStyleLbl="node1" presStyleIdx="0" presStyleCnt="4"/>
      <dgm:spPr/>
    </dgm:pt>
    <dgm:pt modelId="{1CE5E168-A718-4AFE-B8AF-C2C5FC10AD65}" type="pres">
      <dgm:prSet presAssocID="{02570B9F-3970-4C61-9279-566AB3373D82}" presName="spaceA" presStyleCnt="0"/>
      <dgm:spPr/>
    </dgm:pt>
    <dgm:pt modelId="{BA5F6721-1900-4588-8FB8-54CCBCFAB79D}" type="pres">
      <dgm:prSet presAssocID="{99FCEB08-5C66-4E60-B1D7-BDA48DFF4962}" presName="space" presStyleCnt="0"/>
      <dgm:spPr/>
    </dgm:pt>
    <dgm:pt modelId="{B821D5A5-280F-4A32-B7C9-7D6EEE312DF5}" type="pres">
      <dgm:prSet presAssocID="{2141C8FE-8AE6-4D3D-9AEF-2B223BFFA34C}" presName="compositeB" presStyleCnt="0"/>
      <dgm:spPr/>
    </dgm:pt>
    <dgm:pt modelId="{2C705EC5-E87A-4476-A543-346E01A46E78}" type="pres">
      <dgm:prSet presAssocID="{2141C8FE-8AE6-4D3D-9AEF-2B223BFFA34C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7C8041B-7DAB-4336-824A-8F0BD99D8792}" type="pres">
      <dgm:prSet presAssocID="{2141C8FE-8AE6-4D3D-9AEF-2B223BFFA34C}" presName="circleB" presStyleLbl="node1" presStyleIdx="1" presStyleCnt="4"/>
      <dgm:spPr/>
    </dgm:pt>
    <dgm:pt modelId="{5B907C64-218E-4532-8457-ACD49FE3EA00}" type="pres">
      <dgm:prSet presAssocID="{2141C8FE-8AE6-4D3D-9AEF-2B223BFFA34C}" presName="spaceB" presStyleCnt="0"/>
      <dgm:spPr/>
    </dgm:pt>
    <dgm:pt modelId="{8E0A8C78-285F-455A-950F-B92556D83429}" type="pres">
      <dgm:prSet presAssocID="{9C1637E2-C1A0-44DD-9C38-9409A25D44EF}" presName="space" presStyleCnt="0"/>
      <dgm:spPr/>
    </dgm:pt>
    <dgm:pt modelId="{43F97EE1-7D5B-4E05-ACE4-B37ABD309BC1}" type="pres">
      <dgm:prSet presAssocID="{B7F7E33F-1607-4D97-AD48-9A2C17E67DBF}" presName="compositeA" presStyleCnt="0"/>
      <dgm:spPr/>
    </dgm:pt>
    <dgm:pt modelId="{31E597F7-FADD-4F44-A2C8-87906B58A1CE}" type="pres">
      <dgm:prSet presAssocID="{B7F7E33F-1607-4D97-AD48-9A2C17E67DBF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994295-6B55-406D-BF01-2951A9936820}" type="pres">
      <dgm:prSet presAssocID="{B7F7E33F-1607-4D97-AD48-9A2C17E67DBF}" presName="circleA" presStyleLbl="node1" presStyleIdx="2" presStyleCnt="4"/>
      <dgm:spPr/>
    </dgm:pt>
    <dgm:pt modelId="{99D4518D-DAB0-4FAA-BBF1-B5474115145A}" type="pres">
      <dgm:prSet presAssocID="{B7F7E33F-1607-4D97-AD48-9A2C17E67DBF}" presName="spaceA" presStyleCnt="0"/>
      <dgm:spPr/>
    </dgm:pt>
    <dgm:pt modelId="{087C7E1B-A092-45A9-BF8E-02AFD574B169}" type="pres">
      <dgm:prSet presAssocID="{B27C42AF-1455-4776-8987-47D9EF8BDE70}" presName="space" presStyleCnt="0"/>
      <dgm:spPr/>
    </dgm:pt>
    <dgm:pt modelId="{2BE41C64-451B-4F1B-BE9D-B62416683F42}" type="pres">
      <dgm:prSet presAssocID="{863A91BF-6703-40EF-9517-5ED4699A6375}" presName="compositeB" presStyleCnt="0"/>
      <dgm:spPr/>
    </dgm:pt>
    <dgm:pt modelId="{AEBE0F79-FC28-4360-AB03-6FC23635C87F}" type="pres">
      <dgm:prSet presAssocID="{863A91BF-6703-40EF-9517-5ED4699A6375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2073985-243F-418C-86B0-E3C7C0D1A2FF}" type="pres">
      <dgm:prSet presAssocID="{863A91BF-6703-40EF-9517-5ED4699A6375}" presName="circleB" presStyleLbl="node1" presStyleIdx="3" presStyleCnt="4"/>
      <dgm:spPr/>
    </dgm:pt>
    <dgm:pt modelId="{84B72257-12F1-4224-BCA0-E05DF81289D3}" type="pres">
      <dgm:prSet presAssocID="{863A91BF-6703-40EF-9517-5ED4699A6375}" presName="spaceB" presStyleCnt="0"/>
      <dgm:spPr/>
    </dgm:pt>
  </dgm:ptLst>
  <dgm:cxnLst>
    <dgm:cxn modelId="{1340D8A5-C750-4566-BA00-9C85E335E8F2}" srcId="{55B8D2DD-E01A-4F7A-A60F-5B4D9CEC50AB}" destId="{02570B9F-3970-4C61-9279-566AB3373D82}" srcOrd="0" destOrd="0" parTransId="{03F25939-8D8A-418D-ACAD-72CDFFBB71D4}" sibTransId="{99FCEB08-5C66-4E60-B1D7-BDA48DFF4962}"/>
    <dgm:cxn modelId="{A7C5A4F6-DB6D-4C56-A3E6-AE7585891A4B}" srcId="{55B8D2DD-E01A-4F7A-A60F-5B4D9CEC50AB}" destId="{863A91BF-6703-40EF-9517-5ED4699A6375}" srcOrd="3" destOrd="0" parTransId="{15987ACE-6BD5-41C7-A660-A749A4F53477}" sibTransId="{7BB3D4E6-3E36-4612-A938-5F374EF1E4C8}"/>
    <dgm:cxn modelId="{F31799E0-A46B-4F1F-80E7-2C8260227B55}" type="presOf" srcId="{B7F7E33F-1607-4D97-AD48-9A2C17E67DBF}" destId="{31E597F7-FADD-4F44-A2C8-87906B58A1CE}" srcOrd="0" destOrd="0" presId="urn:microsoft.com/office/officeart/2005/8/layout/hProcess11"/>
    <dgm:cxn modelId="{E73C668B-22DE-47D3-87D9-2C0E7506F6B8}" type="presOf" srcId="{2141C8FE-8AE6-4D3D-9AEF-2B223BFFA34C}" destId="{2C705EC5-E87A-4476-A543-346E01A46E78}" srcOrd="0" destOrd="0" presId="urn:microsoft.com/office/officeart/2005/8/layout/hProcess11"/>
    <dgm:cxn modelId="{260C73E6-0F22-439B-A7DD-429EEBEFD01C}" type="presOf" srcId="{55B8D2DD-E01A-4F7A-A60F-5B4D9CEC50AB}" destId="{B835D0E5-AEA0-4D38-A38A-428747259828}" srcOrd="0" destOrd="0" presId="urn:microsoft.com/office/officeart/2005/8/layout/hProcess11"/>
    <dgm:cxn modelId="{8AC94C58-3C17-4BFD-9129-2B0E8FB27D4D}" type="presOf" srcId="{863A91BF-6703-40EF-9517-5ED4699A6375}" destId="{AEBE0F79-FC28-4360-AB03-6FC23635C87F}" srcOrd="0" destOrd="0" presId="urn:microsoft.com/office/officeart/2005/8/layout/hProcess11"/>
    <dgm:cxn modelId="{A97F506F-3009-4E31-B80F-1A9736EEFD17}" type="presOf" srcId="{02570B9F-3970-4C61-9279-566AB3373D82}" destId="{43DB1625-7F66-4655-98A2-2E06DEBCED98}" srcOrd="0" destOrd="0" presId="urn:microsoft.com/office/officeart/2005/8/layout/hProcess11"/>
    <dgm:cxn modelId="{57D09C44-FC0D-4C69-81AF-B1B4BE97D5A4}" srcId="{55B8D2DD-E01A-4F7A-A60F-5B4D9CEC50AB}" destId="{2141C8FE-8AE6-4D3D-9AEF-2B223BFFA34C}" srcOrd="1" destOrd="0" parTransId="{07DDC01E-13B8-4BF9-8742-0A1CFE20F18F}" sibTransId="{9C1637E2-C1A0-44DD-9C38-9409A25D44EF}"/>
    <dgm:cxn modelId="{A505BA2A-CBB0-4F0E-A826-E4AA909593A1}" srcId="{55B8D2DD-E01A-4F7A-A60F-5B4D9CEC50AB}" destId="{B7F7E33F-1607-4D97-AD48-9A2C17E67DBF}" srcOrd="2" destOrd="0" parTransId="{99A33C4A-25E2-442E-B352-916062882CF2}" sibTransId="{B27C42AF-1455-4776-8987-47D9EF8BDE70}"/>
    <dgm:cxn modelId="{FF3A0B25-53DD-4FEC-89D4-4AAC16C812B8}" type="presParOf" srcId="{B835D0E5-AEA0-4D38-A38A-428747259828}" destId="{78DF01AE-9916-44AF-94EB-89E7EB4030A0}" srcOrd="0" destOrd="0" presId="urn:microsoft.com/office/officeart/2005/8/layout/hProcess11"/>
    <dgm:cxn modelId="{D1059710-BE12-45D0-9B7E-51E945A1414C}" type="presParOf" srcId="{B835D0E5-AEA0-4D38-A38A-428747259828}" destId="{231F0764-E76A-464F-85A4-C94E551E8EDC}" srcOrd="1" destOrd="0" presId="urn:microsoft.com/office/officeart/2005/8/layout/hProcess11"/>
    <dgm:cxn modelId="{C2B6D282-CDEE-4EE6-8F80-CD94F90B6145}" type="presParOf" srcId="{231F0764-E76A-464F-85A4-C94E551E8EDC}" destId="{204BAC41-2AF0-4F41-BCC6-ABAA343C75F4}" srcOrd="0" destOrd="0" presId="urn:microsoft.com/office/officeart/2005/8/layout/hProcess11"/>
    <dgm:cxn modelId="{FCEF6D38-1253-462F-A73F-E5F7403A0DF2}" type="presParOf" srcId="{204BAC41-2AF0-4F41-BCC6-ABAA343C75F4}" destId="{43DB1625-7F66-4655-98A2-2E06DEBCED98}" srcOrd="0" destOrd="0" presId="urn:microsoft.com/office/officeart/2005/8/layout/hProcess11"/>
    <dgm:cxn modelId="{1FFD18C9-AC75-45C6-B750-B4AED2D2384F}" type="presParOf" srcId="{204BAC41-2AF0-4F41-BCC6-ABAA343C75F4}" destId="{0DB7CCA0-534C-4B98-AFBC-90A9E06FA645}" srcOrd="1" destOrd="0" presId="urn:microsoft.com/office/officeart/2005/8/layout/hProcess11"/>
    <dgm:cxn modelId="{5DA50BA1-8CFA-46DA-82B2-5F88A61DE443}" type="presParOf" srcId="{204BAC41-2AF0-4F41-BCC6-ABAA343C75F4}" destId="{1CE5E168-A718-4AFE-B8AF-C2C5FC10AD65}" srcOrd="2" destOrd="0" presId="urn:microsoft.com/office/officeart/2005/8/layout/hProcess11"/>
    <dgm:cxn modelId="{64CBF714-F61B-456E-A98C-8094AF9F97E1}" type="presParOf" srcId="{231F0764-E76A-464F-85A4-C94E551E8EDC}" destId="{BA5F6721-1900-4588-8FB8-54CCBCFAB79D}" srcOrd="1" destOrd="0" presId="urn:microsoft.com/office/officeart/2005/8/layout/hProcess11"/>
    <dgm:cxn modelId="{4C3ECDE6-5DC8-42E3-8C29-D5F6C104201D}" type="presParOf" srcId="{231F0764-E76A-464F-85A4-C94E551E8EDC}" destId="{B821D5A5-280F-4A32-B7C9-7D6EEE312DF5}" srcOrd="2" destOrd="0" presId="urn:microsoft.com/office/officeart/2005/8/layout/hProcess11"/>
    <dgm:cxn modelId="{95C0B487-D220-4A03-8F63-AE8CCEE0A658}" type="presParOf" srcId="{B821D5A5-280F-4A32-B7C9-7D6EEE312DF5}" destId="{2C705EC5-E87A-4476-A543-346E01A46E78}" srcOrd="0" destOrd="0" presId="urn:microsoft.com/office/officeart/2005/8/layout/hProcess11"/>
    <dgm:cxn modelId="{D1528BFC-CFD1-4E57-A91C-539CA7D3CF2E}" type="presParOf" srcId="{B821D5A5-280F-4A32-B7C9-7D6EEE312DF5}" destId="{E7C8041B-7DAB-4336-824A-8F0BD99D8792}" srcOrd="1" destOrd="0" presId="urn:microsoft.com/office/officeart/2005/8/layout/hProcess11"/>
    <dgm:cxn modelId="{094AEDE6-DF23-499E-901F-B9BE35DD1052}" type="presParOf" srcId="{B821D5A5-280F-4A32-B7C9-7D6EEE312DF5}" destId="{5B907C64-218E-4532-8457-ACD49FE3EA00}" srcOrd="2" destOrd="0" presId="urn:microsoft.com/office/officeart/2005/8/layout/hProcess11"/>
    <dgm:cxn modelId="{5D51FEDA-3E48-4976-95EF-023F5AD43D18}" type="presParOf" srcId="{231F0764-E76A-464F-85A4-C94E551E8EDC}" destId="{8E0A8C78-285F-455A-950F-B92556D83429}" srcOrd="3" destOrd="0" presId="urn:microsoft.com/office/officeart/2005/8/layout/hProcess11"/>
    <dgm:cxn modelId="{F3A318E6-9D95-4892-8B35-DC7ECFA595C5}" type="presParOf" srcId="{231F0764-E76A-464F-85A4-C94E551E8EDC}" destId="{43F97EE1-7D5B-4E05-ACE4-B37ABD309BC1}" srcOrd="4" destOrd="0" presId="urn:microsoft.com/office/officeart/2005/8/layout/hProcess11"/>
    <dgm:cxn modelId="{5061FCBF-5963-4207-B1EA-F39FAF426698}" type="presParOf" srcId="{43F97EE1-7D5B-4E05-ACE4-B37ABD309BC1}" destId="{31E597F7-FADD-4F44-A2C8-87906B58A1CE}" srcOrd="0" destOrd="0" presId="urn:microsoft.com/office/officeart/2005/8/layout/hProcess11"/>
    <dgm:cxn modelId="{48E16A14-5B29-4539-832D-437F0185AAF4}" type="presParOf" srcId="{43F97EE1-7D5B-4E05-ACE4-B37ABD309BC1}" destId="{50994295-6B55-406D-BF01-2951A9936820}" srcOrd="1" destOrd="0" presId="urn:microsoft.com/office/officeart/2005/8/layout/hProcess11"/>
    <dgm:cxn modelId="{A48B2D4E-93A3-4B89-9BA9-4C68F59ADDA5}" type="presParOf" srcId="{43F97EE1-7D5B-4E05-ACE4-B37ABD309BC1}" destId="{99D4518D-DAB0-4FAA-BBF1-B5474115145A}" srcOrd="2" destOrd="0" presId="urn:microsoft.com/office/officeart/2005/8/layout/hProcess11"/>
    <dgm:cxn modelId="{23E53522-57AE-4520-9067-4EFEDBAB4A5D}" type="presParOf" srcId="{231F0764-E76A-464F-85A4-C94E551E8EDC}" destId="{087C7E1B-A092-45A9-BF8E-02AFD574B169}" srcOrd="5" destOrd="0" presId="urn:microsoft.com/office/officeart/2005/8/layout/hProcess11"/>
    <dgm:cxn modelId="{2BC40FC8-3BF3-42C4-9C63-8B2037FE7AA8}" type="presParOf" srcId="{231F0764-E76A-464F-85A4-C94E551E8EDC}" destId="{2BE41C64-451B-4F1B-BE9D-B62416683F42}" srcOrd="6" destOrd="0" presId="urn:microsoft.com/office/officeart/2005/8/layout/hProcess11"/>
    <dgm:cxn modelId="{65E66EEA-D571-4D8E-B312-9FCBEDD52D72}" type="presParOf" srcId="{2BE41C64-451B-4F1B-BE9D-B62416683F42}" destId="{AEBE0F79-FC28-4360-AB03-6FC23635C87F}" srcOrd="0" destOrd="0" presId="urn:microsoft.com/office/officeart/2005/8/layout/hProcess11"/>
    <dgm:cxn modelId="{E67B3AA3-CCE1-4B9F-8EA8-F5ACC10792E3}" type="presParOf" srcId="{2BE41C64-451B-4F1B-BE9D-B62416683F42}" destId="{A2073985-243F-418C-86B0-E3C7C0D1A2FF}" srcOrd="1" destOrd="0" presId="urn:microsoft.com/office/officeart/2005/8/layout/hProcess11"/>
    <dgm:cxn modelId="{22DE4F74-A35F-4BAD-8759-94C187B9EBD6}" type="presParOf" srcId="{2BE41C64-451B-4F1B-BE9D-B62416683F42}" destId="{84B72257-12F1-4224-BCA0-E05DF81289D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9511FE-76C1-4DE0-9417-317B0C234EBB}">
      <dsp:nvSpPr>
        <dsp:cNvPr id="0" name=""/>
        <dsp:cNvSpPr/>
      </dsp:nvSpPr>
      <dsp:spPr>
        <a:xfrm>
          <a:off x="3122212" y="530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0A2870-2029-45B5-8DB3-F82ABA3A050D}">
      <dsp:nvSpPr>
        <dsp:cNvPr id="0" name=""/>
        <dsp:cNvSpPr/>
      </dsp:nvSpPr>
      <dsp:spPr>
        <a:xfrm>
          <a:off x="0" y="530"/>
          <a:ext cx="3122212" cy="206935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Niteleme Sıfatı</a:t>
          </a:r>
        </a:p>
      </dsp:txBody>
      <dsp:txXfrm>
        <a:off x="0" y="530"/>
        <a:ext cx="3122212" cy="2069357"/>
      </dsp:txXfrm>
    </dsp:sp>
    <dsp:sp modelId="{053EC329-66BF-4A66-BC3F-6FF42DE08885}">
      <dsp:nvSpPr>
        <dsp:cNvPr id="0" name=""/>
        <dsp:cNvSpPr/>
      </dsp:nvSpPr>
      <dsp:spPr>
        <a:xfrm>
          <a:off x="3122212" y="2276824"/>
          <a:ext cx="4683318" cy="206935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İşaret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Sayı Sıfatı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Belgisiz Sıfat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tr-TR" sz="2500" kern="1200" dirty="0"/>
            <a:t>Soru Sıfatı</a:t>
          </a:r>
        </a:p>
      </dsp:txBody>
      <dsp:txXfrm>
        <a:off x="3122212" y="2276824"/>
        <a:ext cx="4683318" cy="2069357"/>
      </dsp:txXfrm>
    </dsp:sp>
    <dsp:sp modelId="{55814D3E-88F3-438B-AC3D-9C2A83CA35EE}">
      <dsp:nvSpPr>
        <dsp:cNvPr id="0" name=""/>
        <dsp:cNvSpPr/>
      </dsp:nvSpPr>
      <dsp:spPr>
        <a:xfrm>
          <a:off x="0" y="2276824"/>
          <a:ext cx="3122212" cy="206935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99060" rIns="198120" bIns="9906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Belirtme Sıfatları</a:t>
          </a:r>
        </a:p>
      </dsp:txBody>
      <dsp:txXfrm>
        <a:off x="0" y="2276824"/>
        <a:ext cx="3122212" cy="206935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DF01AE-9916-44AF-94EB-89E7EB4030A0}">
      <dsp:nvSpPr>
        <dsp:cNvPr id="0" name=""/>
        <dsp:cNvSpPr/>
      </dsp:nvSpPr>
      <dsp:spPr>
        <a:xfrm>
          <a:off x="0" y="1814884"/>
          <a:ext cx="10323443" cy="2419846"/>
        </a:xfrm>
        <a:prstGeom prst="notched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DB1625-7F66-4655-98A2-2E06DEBCED98}">
      <dsp:nvSpPr>
        <dsp:cNvPr id="0" name=""/>
        <dsp:cNvSpPr/>
      </dsp:nvSpPr>
      <dsp:spPr>
        <a:xfrm>
          <a:off x="4650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İşaret Sıfatı</a:t>
          </a:r>
        </a:p>
      </dsp:txBody>
      <dsp:txXfrm>
        <a:off x="4650" y="0"/>
        <a:ext cx="2236577" cy="2419846"/>
      </dsp:txXfrm>
    </dsp:sp>
    <dsp:sp modelId="{0DB7CCA0-534C-4B98-AFBC-90A9E06FA645}">
      <dsp:nvSpPr>
        <dsp:cNvPr id="0" name=""/>
        <dsp:cNvSpPr/>
      </dsp:nvSpPr>
      <dsp:spPr>
        <a:xfrm>
          <a:off x="820458" y="2722327"/>
          <a:ext cx="604961" cy="60496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05EC5-E87A-4476-A543-346E01A46E78}">
      <dsp:nvSpPr>
        <dsp:cNvPr id="0" name=""/>
        <dsp:cNvSpPr/>
      </dsp:nvSpPr>
      <dsp:spPr>
        <a:xfrm>
          <a:off x="2353056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Sayı Sıfatı</a:t>
          </a:r>
        </a:p>
      </dsp:txBody>
      <dsp:txXfrm>
        <a:off x="2353056" y="3629769"/>
        <a:ext cx="2236577" cy="2419846"/>
      </dsp:txXfrm>
    </dsp:sp>
    <dsp:sp modelId="{E7C8041B-7DAB-4336-824A-8F0BD99D8792}">
      <dsp:nvSpPr>
        <dsp:cNvPr id="0" name=""/>
        <dsp:cNvSpPr/>
      </dsp:nvSpPr>
      <dsp:spPr>
        <a:xfrm>
          <a:off x="3168865" y="2722327"/>
          <a:ext cx="604961" cy="604961"/>
        </a:xfrm>
        <a:prstGeom prst="ellipse">
          <a:avLst/>
        </a:prstGeom>
        <a:solidFill>
          <a:schemeClr val="accent3">
            <a:hueOff val="329926"/>
            <a:satOff val="12359"/>
            <a:lumOff val="9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597F7-FADD-4F44-A2C8-87906B58A1CE}">
      <dsp:nvSpPr>
        <dsp:cNvPr id="0" name=""/>
        <dsp:cNvSpPr/>
      </dsp:nvSpPr>
      <dsp:spPr>
        <a:xfrm>
          <a:off x="4701463" y="0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b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Belgisiz Sıfat</a:t>
          </a:r>
        </a:p>
      </dsp:txBody>
      <dsp:txXfrm>
        <a:off x="4701463" y="0"/>
        <a:ext cx="2236577" cy="2419846"/>
      </dsp:txXfrm>
    </dsp:sp>
    <dsp:sp modelId="{50994295-6B55-406D-BF01-2951A9936820}">
      <dsp:nvSpPr>
        <dsp:cNvPr id="0" name=""/>
        <dsp:cNvSpPr/>
      </dsp:nvSpPr>
      <dsp:spPr>
        <a:xfrm>
          <a:off x="5517271" y="2722327"/>
          <a:ext cx="604961" cy="604961"/>
        </a:xfrm>
        <a:prstGeom prst="ellipse">
          <a:avLst/>
        </a:prstGeom>
        <a:solidFill>
          <a:schemeClr val="accent3">
            <a:hueOff val="659853"/>
            <a:satOff val="24718"/>
            <a:lumOff val="180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BE0F79-FC28-4360-AB03-6FC23635C87F}">
      <dsp:nvSpPr>
        <dsp:cNvPr id="0" name=""/>
        <dsp:cNvSpPr/>
      </dsp:nvSpPr>
      <dsp:spPr>
        <a:xfrm>
          <a:off x="7049870" y="3629769"/>
          <a:ext cx="2236577" cy="24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Soru Sıfatı</a:t>
          </a:r>
        </a:p>
      </dsp:txBody>
      <dsp:txXfrm>
        <a:off x="7049870" y="3629769"/>
        <a:ext cx="2236577" cy="2419846"/>
      </dsp:txXfrm>
    </dsp:sp>
    <dsp:sp modelId="{A2073985-243F-418C-86B0-E3C7C0D1A2FF}">
      <dsp:nvSpPr>
        <dsp:cNvPr id="0" name=""/>
        <dsp:cNvSpPr/>
      </dsp:nvSpPr>
      <dsp:spPr>
        <a:xfrm>
          <a:off x="7865678" y="2722327"/>
          <a:ext cx="604961" cy="604961"/>
        </a:xfrm>
        <a:prstGeom prst="ellipse">
          <a:avLst/>
        </a:prstGeom>
        <a:solidFill>
          <a:schemeClr val="accent3">
            <a:hueOff val="989779"/>
            <a:satOff val="37077"/>
            <a:lumOff val="270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0.04619</cdr:x>
      <cdr:y>0</cdr:y>
    </cdr:from>
    <cdr:to>
      <cdr:x>1</cdr:x>
      <cdr:y>1</cdr:y>
    </cdr:to>
    <cdr:pic>
      <cdr:nvPicPr>
        <cdr:cNvPr id="3" name="Resim 2">
          <a:extLst xmlns:a="http://schemas.openxmlformats.org/drawingml/2006/main">
            <a:ext uri="{FF2B5EF4-FFF2-40B4-BE49-F238E27FC236}">
              <a16:creationId xmlns:a16="http://schemas.microsoft.com/office/drawing/2014/main" xmlns="" id="{AEF1DDA2-AE0D-4B5F-90F4-F2C52DE1CB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551723" y="1080123"/>
          <a:ext cx="3047619" cy="3911111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3828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14/12/2020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333857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14/12/2020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27515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1593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71584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39252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00370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8420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5590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43594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37173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14/12/2020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006585" y="749387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SIFAT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228626" y="3061284"/>
            <a:ext cx="6916336" cy="1771600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(ÖN AD)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FA9F7820-F997-4820-A24D-05E8B814567B}"/>
              </a:ext>
            </a:extLst>
          </p:cNvPr>
          <p:cNvSpPr txBox="1"/>
          <p:nvPr/>
        </p:nvSpPr>
        <p:spPr>
          <a:xfrm>
            <a:off x="6414052" y="497698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552960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183" y="1093920"/>
            <a:ext cx="7169425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Belirtme Sıfatları</a:t>
            </a:r>
          </a:p>
        </p:txBody>
      </p:sp>
    </p:spTree>
    <p:extLst>
      <p:ext uri="{BB962C8B-B14F-4D97-AF65-F5344CB8AC3E}">
        <p14:creationId xmlns:p14="http://schemas.microsoft.com/office/powerpoint/2010/main" xmlns="" val="3705994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 işaret, sayı, belirsizlik veya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belirtme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42900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Belirtme sıfatları 4’e ayrılır:</a:t>
            </a:r>
          </a:p>
        </p:txBody>
      </p:sp>
    </p:spTree>
    <p:extLst>
      <p:ext uri="{BB962C8B-B14F-4D97-AF65-F5344CB8AC3E}">
        <p14:creationId xmlns:p14="http://schemas.microsoft.com/office/powerpoint/2010/main" xmlns="" val="4107701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F019F7C-7455-47C7-9229-A8C6664F8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87" y="265042"/>
            <a:ext cx="9133730" cy="62322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B. BELİRTME SIFATLARI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0BA80D1C-A87F-4CCE-8F98-34F8178D5F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34333403"/>
              </p:ext>
            </p:extLst>
          </p:nvPr>
        </p:nvGraphicFramePr>
        <p:xfrm>
          <a:off x="556591" y="404192"/>
          <a:ext cx="10323443" cy="6049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60695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DF01AE-9916-44AF-94EB-89E7EB403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B7CCA0-534C-4B98-AFBC-90A9E06FA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DB1625-7F66-4655-98A2-2E06DEBCE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C8041B-7DAB-4336-824A-8F0BD99D8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705EC5-E87A-4476-A543-346E01A46E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994295-6B55-406D-BF01-2951A9936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E597F7-FADD-4F44-A2C8-87906B58A1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073985-243F-418C-86B0-E3C7C0D1A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BE0F79-FC28-4360-AB03-6FC23635C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İŞARET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işaret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işaret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Hangi?</a:t>
            </a:r>
            <a:r>
              <a:rPr lang="tr-TR" sz="2400" b="1" dirty="0">
                <a:solidFill>
                  <a:srgbClr val="FF0000"/>
                </a:solidFill>
              </a:rPr>
              <a:t>”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240DD1C7-AC36-440E-893A-76E2E2C6BF97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b="1" i="1" dirty="0"/>
              <a:t>“Bu, şu, o, öteki, beriki, karşıki, öbür” </a:t>
            </a:r>
            <a:r>
              <a:rPr lang="tr-TR" sz="2400" dirty="0"/>
              <a:t>gibi sözcükler işaret sıfatlarıdır.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158069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Bu konuyu anlayabildiniz mi?</a:t>
            </a:r>
          </a:p>
          <a:p>
            <a:endParaRPr lang="tr-TR" sz="2400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1638173" y="2290668"/>
            <a:ext cx="212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konuyu?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2685054" y="200413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296915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O tabağı mutfağa götürmelisin.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685054" y="3402792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820717" y="3636174"/>
            <a:ext cx="2122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tabağı?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xmlns="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2049978" y="421008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Karşıki evi değil öteki evi almak istiyoruz.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xmlns="" id="{D9E0AEA9-6270-4ED8-BE39-66ED306D6795}"/>
              </a:ext>
            </a:extLst>
          </p:cNvPr>
          <p:cNvSpPr/>
          <p:nvPr/>
        </p:nvSpPr>
        <p:spPr>
          <a:xfrm>
            <a:off x="3273286" y="46390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xmlns="" id="{525FB8E2-7EA6-40F9-88E0-E33EB0C17A4F}"/>
              </a:ext>
            </a:extLst>
          </p:cNvPr>
          <p:cNvSpPr txBox="1"/>
          <p:nvPr/>
        </p:nvSpPr>
        <p:spPr>
          <a:xfrm>
            <a:off x="2658584" y="4920349"/>
            <a:ext cx="167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sp>
        <p:nvSpPr>
          <p:cNvPr id="16" name="Ok: Yukarı Bükülü 15">
            <a:extLst>
              <a:ext uri="{FF2B5EF4-FFF2-40B4-BE49-F238E27FC236}">
                <a16:creationId xmlns:a16="http://schemas.microsoft.com/office/drawing/2014/main" xmlns="" id="{064FE337-979E-4D07-820F-AD07278C0C76}"/>
              </a:ext>
            </a:extLst>
          </p:cNvPr>
          <p:cNvSpPr/>
          <p:nvPr/>
        </p:nvSpPr>
        <p:spPr>
          <a:xfrm>
            <a:off x="5192280" y="467102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BF7DD3CA-2E94-4C44-AA7A-E1B5702822B8}"/>
              </a:ext>
            </a:extLst>
          </p:cNvPr>
          <p:cNvSpPr txBox="1"/>
          <p:nvPr/>
        </p:nvSpPr>
        <p:spPr>
          <a:xfrm>
            <a:off x="4716904" y="4989354"/>
            <a:ext cx="1570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Hangi evi?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F74DA63B-48D4-489A-A8D6-7BD9B4763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389" y="1914979"/>
            <a:ext cx="3199819" cy="2052410"/>
          </a:xfrm>
          <a:prstGeom prst="rect">
            <a:avLst/>
          </a:prstGeom>
        </p:spPr>
      </p:pic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xmlns="" id="{B079BA94-DA7D-47BA-8182-CCE17F8E7C5B}"/>
              </a:ext>
            </a:extLst>
          </p:cNvPr>
          <p:cNvSpPr/>
          <p:nvPr/>
        </p:nvSpPr>
        <p:spPr>
          <a:xfrm>
            <a:off x="2331389" y="1601150"/>
            <a:ext cx="44802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xmlns="" id="{F36B19CA-008D-4825-9B29-488A2B612C28}"/>
              </a:ext>
            </a:extLst>
          </p:cNvPr>
          <p:cNvCxnSpPr>
            <a:cxnSpLocks/>
          </p:cNvCxnSpPr>
          <p:nvPr/>
        </p:nvCxnSpPr>
        <p:spPr>
          <a:xfrm>
            <a:off x="2877485" y="2004130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2066BA1D-7500-494B-95CE-A4EEFBA1D704}"/>
              </a:ext>
            </a:extLst>
          </p:cNvPr>
          <p:cNvCxnSpPr>
            <a:cxnSpLocks/>
          </p:cNvCxnSpPr>
          <p:nvPr/>
        </p:nvCxnSpPr>
        <p:spPr>
          <a:xfrm>
            <a:off x="2671025" y="3402792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Dikdörtgen: Köşeleri Yuvarlatılmış 19">
            <a:extLst>
              <a:ext uri="{FF2B5EF4-FFF2-40B4-BE49-F238E27FC236}">
                <a16:creationId xmlns:a16="http://schemas.microsoft.com/office/drawing/2014/main" xmlns="" id="{6FBE049E-1883-4FF2-B2B5-8BD225BC6F6C}"/>
              </a:ext>
            </a:extLst>
          </p:cNvPr>
          <p:cNvSpPr/>
          <p:nvPr/>
        </p:nvSpPr>
        <p:spPr>
          <a:xfrm>
            <a:off x="2398644" y="3024327"/>
            <a:ext cx="26309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xmlns="" id="{FC0855F5-03E7-4772-8037-D0C5C23582AF}"/>
              </a:ext>
            </a:extLst>
          </p:cNvPr>
          <p:cNvCxnSpPr>
            <a:cxnSpLocks/>
          </p:cNvCxnSpPr>
          <p:nvPr/>
        </p:nvCxnSpPr>
        <p:spPr>
          <a:xfrm>
            <a:off x="3391615" y="4636947"/>
            <a:ext cx="36902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24301224-11F2-4452-8695-C7548B8D9D40}"/>
              </a:ext>
            </a:extLst>
          </p:cNvPr>
          <p:cNvCxnSpPr>
            <a:cxnSpLocks/>
          </p:cNvCxnSpPr>
          <p:nvPr/>
        </p:nvCxnSpPr>
        <p:spPr>
          <a:xfrm>
            <a:off x="5226466" y="4636947"/>
            <a:ext cx="45316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xmlns="" id="{915D2F8E-4932-48FD-8EF0-5A75B7B8A299}"/>
              </a:ext>
            </a:extLst>
          </p:cNvPr>
          <p:cNvSpPr/>
          <p:nvPr/>
        </p:nvSpPr>
        <p:spPr>
          <a:xfrm>
            <a:off x="2423679" y="4225347"/>
            <a:ext cx="967936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xmlns="" id="{AC3547DD-FAA4-4E3B-9183-4FEFF78D5B2C}"/>
              </a:ext>
            </a:extLst>
          </p:cNvPr>
          <p:cNvSpPr/>
          <p:nvPr/>
        </p:nvSpPr>
        <p:spPr>
          <a:xfrm>
            <a:off x="4534312" y="4266588"/>
            <a:ext cx="69215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52468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29" grpId="0"/>
      <p:bldP spid="32" grpId="0" animBg="1"/>
      <p:bldP spid="33" grpId="0"/>
      <p:bldP spid="16" grpId="0" animBg="1"/>
      <p:bldP spid="17" grpId="0"/>
      <p:bldP spid="15" grpId="0" animBg="1"/>
      <p:bldP spid="20" grpId="0" animBg="1"/>
      <p:bldP spid="28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İşaret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İşaret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C7378344-ACC7-41BC-B5A7-084D28B4B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61370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İŞARET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İŞARET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Şunları</a:t>
            </a:r>
            <a:r>
              <a:rPr lang="tr-TR" sz="2400" dirty="0"/>
              <a:t> masanın üzerine bırak.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6487424" y="820774"/>
            <a:ext cx="498269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Şu</a:t>
            </a:r>
            <a:r>
              <a:rPr lang="tr-TR" sz="2400" dirty="0"/>
              <a:t> </a:t>
            </a:r>
            <a:r>
              <a:rPr lang="tr-TR" sz="2400" u="sng" dirty="0"/>
              <a:t>paketleri</a:t>
            </a:r>
            <a:r>
              <a:rPr lang="tr-TR" sz="2400" dirty="0"/>
              <a:t> masanın üzerine bırak.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09311" y="1331552"/>
            <a:ext cx="1769459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812640" y="4633418"/>
            <a:ext cx="375774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Ötekini</a:t>
            </a:r>
            <a:r>
              <a:rPr lang="tr-TR" sz="2400" dirty="0"/>
              <a:t> almak istiyorum.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91510" y="3570485"/>
            <a:ext cx="2075519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6810932" y="4626285"/>
            <a:ext cx="4481104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Öteki</a:t>
            </a:r>
            <a:r>
              <a:rPr lang="tr-TR" sz="2400" dirty="0"/>
              <a:t> </a:t>
            </a:r>
            <a:r>
              <a:rPr lang="tr-TR" sz="2400" u="sng" dirty="0"/>
              <a:t>elbiseyi</a:t>
            </a:r>
            <a:r>
              <a:rPr lang="tr-TR" sz="2400" dirty="0"/>
              <a:t> almak istiyorum.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521967"/>
            <a:ext cx="1842173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554738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78550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sayılarını gösteren sıfatlara </a:t>
            </a:r>
            <a:r>
              <a:rPr lang="tr-TR" sz="2400" b="1" i="1" dirty="0">
                <a:solidFill>
                  <a:srgbClr val="FF0000"/>
                </a:solidFill>
              </a:rPr>
              <a:t>sayı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03888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Sayı sıfatları da kendi içinde 4’e ayrılır.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27097211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2A. ASIL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92322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hiç ek almadan tam sayı olarak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asıl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31433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0963983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Her gün sekiz bardak su içmeye çalışıyorum.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675660" y="2212282"/>
            <a:ext cx="1823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bardak?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4372139" y="1956226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2049978" y="3262116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Bisiklete iki kişi binmişler.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3884790" y="3761719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2517036" y="3956074"/>
            <a:ext cx="1484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 kişi?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5DB784B8-DE19-495C-97BD-DC4D24237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020" y="2324208"/>
            <a:ext cx="3099947" cy="2485900"/>
          </a:xfrm>
          <a:prstGeom prst="rect">
            <a:avLst/>
          </a:prstGeom>
        </p:spPr>
      </p:pic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3488584" y="1601150"/>
            <a:ext cx="78157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372139" y="1987298"/>
            <a:ext cx="88315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3559704" y="3283818"/>
            <a:ext cx="441575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057750" y="3678644"/>
            <a:ext cx="44157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185546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SIFAT (ÖN AD)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1007" y="1578813"/>
            <a:ext cx="9134856" cy="1272426"/>
          </a:xfrm>
        </p:spPr>
        <p:txBody>
          <a:bodyPr>
            <a:normAutofit/>
          </a:bodyPr>
          <a:lstStyle/>
          <a:p>
            <a:r>
              <a:rPr lang="tr-TR" sz="2400" dirty="0"/>
              <a:t>İsimlerin veya zamirlerin önüne gelerek varlıkların rengini, şeklini, durumunu, sayısını vb. niteleyen veya belirten sözcüklere </a:t>
            </a:r>
            <a:r>
              <a:rPr lang="tr-TR" sz="2400" b="1" i="1" dirty="0">
                <a:solidFill>
                  <a:srgbClr val="FF0000"/>
                </a:solidFill>
              </a:rPr>
              <a:t>sıfat (ön ad) </a:t>
            </a:r>
            <a:r>
              <a:rPr lang="tr-TR" sz="2400" dirty="0"/>
              <a:t>denir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315119DE-CA75-4AD7-9E95-68CA8E2BF12B}"/>
              </a:ext>
            </a:extLst>
          </p:cNvPr>
          <p:cNvSpPr txBox="1"/>
          <p:nvPr/>
        </p:nvSpPr>
        <p:spPr>
          <a:xfrm>
            <a:off x="1132133" y="3175765"/>
            <a:ext cx="913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Sıfatlar, varlıkları daha iyi anlatabilmek için kullanılan tanıtıcı sözcüklerdir.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B7A81027-518E-43DF-9E2C-9E179DF56F62}"/>
              </a:ext>
            </a:extLst>
          </p:cNvPr>
          <p:cNvSpPr txBox="1"/>
          <p:nvPr/>
        </p:nvSpPr>
        <p:spPr>
          <a:xfrm>
            <a:off x="1131007" y="4331288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Bütün sıfatlar mutlaka bir ismin veya zamirin önünde yazılmalıdır.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4733861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2B. SIRA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29240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Varlıkların sıralarını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sıra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52636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Kaçıncı?”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966137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978" y="1541961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Altıncı sınıfa gidiyorum.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647871" y="2409686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sınıfa?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3328551" y="20522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Üçüncü sıradaki çocuğu görüyor musun?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661746" y="3995148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921565" y="4315226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Kaçıncı sıradaki?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2429483" y="1601150"/>
            <a:ext cx="85525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3284738" y="1977120"/>
            <a:ext cx="716541" cy="10178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1014508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440958" y="3898591"/>
            <a:ext cx="101450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2DE6F6C4-4AF5-4428-9D83-6FCE5AB2C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9643" y="2295833"/>
            <a:ext cx="2790792" cy="201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00597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2C. ÜLEŞTİRME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64805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Paylaştırma, eşit parçalara bölme anlamı taşıyan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üleştirme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2911841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Kaçar?”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A876F785-22FC-4832-81F0-F1A0B199EDF8}"/>
              </a:ext>
            </a:extLst>
          </p:cNvPr>
          <p:cNvSpPr txBox="1">
            <a:spLocks/>
          </p:cNvSpPr>
          <p:nvPr/>
        </p:nvSpPr>
        <p:spPr>
          <a:xfrm>
            <a:off x="1522874" y="3904097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Üleştirme sayı sıfatları mutlaka yazıyla yazılmalıdır. Rakamla yazılamaz!</a:t>
            </a:r>
          </a:p>
        </p:txBody>
      </p:sp>
    </p:spTree>
    <p:extLst>
      <p:ext uri="{BB962C8B-B14F-4D97-AF65-F5344CB8AC3E}">
        <p14:creationId xmlns:p14="http://schemas.microsoft.com/office/powerpoint/2010/main" xmlns="" val="7643685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Futbolda takımlar on birer kişiden oluşur.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4431275" y="2356732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kişi?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5021400" y="199562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İkişer gün arayla oraya geleceğiz.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1995921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320674" y="4382263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Kaçar gün?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3849848" y="1567140"/>
            <a:ext cx="1077259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5021400" y="1944410"/>
            <a:ext cx="89112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58042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166151" y="3901627"/>
            <a:ext cx="49559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Resim 14">
            <a:extLst>
              <a:ext uri="{FF2B5EF4-FFF2-40B4-BE49-F238E27FC236}">
                <a16:creationId xmlns:a16="http://schemas.microsoft.com/office/drawing/2014/main" xmlns="" id="{0D489D72-9978-48F1-A98E-0BF8339B4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776" y="2173487"/>
            <a:ext cx="3154017" cy="314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9890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2Ç. KESİR SAYI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171884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İsimleri kesirli sayılarla belirten sayı sıfatlarına </a:t>
            </a:r>
            <a:r>
              <a:rPr lang="tr-TR" sz="2400" b="1" i="1" dirty="0">
                <a:solidFill>
                  <a:srgbClr val="FF0000"/>
                </a:solidFill>
              </a:rPr>
              <a:t>kesir sayı sıfatı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2874" y="3811656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 </a:t>
            </a:r>
            <a:r>
              <a:rPr lang="tr-TR" sz="2400" b="1" dirty="0"/>
              <a:t>“</a:t>
            </a:r>
            <a:r>
              <a:rPr lang="tr-TR" sz="2400" b="1" i="1" dirty="0">
                <a:solidFill>
                  <a:srgbClr val="FF0000"/>
                </a:solidFill>
              </a:rPr>
              <a:t>Kaçta kaç?”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373694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Yıllık kazançtan dörtte bir pay alıyorum.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3918401" y="2354623"/>
            <a:ext cx="215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pay?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4662963" y="2047590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Akşam yemeğinde yarım ekmek yedim.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4609526" y="403226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3633873" y="4382309"/>
            <a:ext cx="306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Kaçta kaç ekmek?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3559946" y="1570733"/>
            <a:ext cx="1302051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4861997" y="1956881"/>
            <a:ext cx="48734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3817590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4662963" y="3901627"/>
            <a:ext cx="867825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xmlns="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217435729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21201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BELGİSİZ SIFAT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204249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çeşitli özelliklerini net olmadan belirten sıfatlara </a:t>
            </a:r>
            <a:r>
              <a:rPr lang="tr-TR" sz="2400" b="1" i="1" dirty="0">
                <a:solidFill>
                  <a:srgbClr val="FF0000"/>
                </a:solidFill>
              </a:rPr>
              <a:t>belgisiz sıfat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xmlns="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3552872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«Bir, birkaç, birçok, çoğu, kimi, bazı, bütün, tüm, başka, birtakım, her, hiçbir, herhangi» </a:t>
            </a:r>
            <a:r>
              <a:rPr lang="tr-TR" sz="2400" dirty="0"/>
              <a:t>sözcükleri en sık kullanılan belgisiz sıfatlardır. </a:t>
            </a:r>
          </a:p>
        </p:txBody>
      </p:sp>
    </p:spTree>
    <p:extLst>
      <p:ext uri="{BB962C8B-B14F-4D97-AF65-F5344CB8AC3E}">
        <p14:creationId xmlns:p14="http://schemas.microsoft.com/office/powerpoint/2010/main" xmlns="" val="29470463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DDFEF58-91A4-4193-B650-ED4D6417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:a16="http://schemas.microsoft.com/office/drawing/2014/main" xmlns="" id="{5DEBD954-E02A-4448-830C-E86476E87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35" y="1472035"/>
            <a:ext cx="11555895" cy="873599"/>
          </a:xfrm>
        </p:spPr>
        <p:txBody>
          <a:bodyPr>
            <a:normAutofit/>
          </a:bodyPr>
          <a:lstStyle/>
          <a:p>
            <a:r>
              <a:rPr lang="tr-TR" sz="2400" dirty="0"/>
              <a:t>Bugün </a:t>
            </a:r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gelmemiş. (Öğrenciler ama hangileri?)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991C2A64-B0CB-4E01-9344-71E030392A1B}"/>
              </a:ext>
            </a:extLst>
          </p:cNvPr>
          <p:cNvSpPr txBox="1"/>
          <p:nvPr/>
        </p:nvSpPr>
        <p:spPr>
          <a:xfrm>
            <a:off x="516835" y="2213601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içim içime sığmıyor. (Günler ama hangileri?)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A70FACE3-55CD-46FC-BA06-344E2AA1F25F}"/>
              </a:ext>
            </a:extLst>
          </p:cNvPr>
          <p:cNvSpPr txBox="1"/>
          <p:nvPr/>
        </p:nvSpPr>
        <p:spPr>
          <a:xfrm>
            <a:off x="516835" y="2967335"/>
            <a:ext cx="971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Birkaç</a:t>
            </a:r>
            <a:r>
              <a:rPr lang="tr-TR" sz="2400" dirty="0"/>
              <a:t> </a:t>
            </a:r>
            <a:r>
              <a:rPr lang="tr-TR" sz="2400" u="sng" dirty="0"/>
              <a:t>gün</a:t>
            </a:r>
            <a:r>
              <a:rPr lang="tr-TR" sz="2400" dirty="0"/>
              <a:t> sonra yanına geleceğim. (Birkaç gün ama ne zaman?)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79C595CB-C4E4-4E67-B78A-E248B309C60E}"/>
              </a:ext>
            </a:extLst>
          </p:cNvPr>
          <p:cNvSpPr txBox="1"/>
          <p:nvPr/>
        </p:nvSpPr>
        <p:spPr>
          <a:xfrm>
            <a:off x="516835" y="3693285"/>
            <a:ext cx="8865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Kimi</a:t>
            </a:r>
            <a:r>
              <a:rPr lang="tr-TR" sz="2400" dirty="0"/>
              <a:t> </a:t>
            </a:r>
            <a:r>
              <a:rPr lang="tr-TR" sz="2400" u="sng" dirty="0"/>
              <a:t>günler</a:t>
            </a:r>
            <a:r>
              <a:rPr lang="tr-TR" sz="2400" dirty="0"/>
              <a:t> çok dalgın oluyorum. (Kimi günler ama hangileri?)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1273FFC9-7FFF-4B42-AE9D-A0D6550C4B83}"/>
              </a:ext>
            </a:extLst>
          </p:cNvPr>
          <p:cNvSpPr txBox="1"/>
          <p:nvPr/>
        </p:nvSpPr>
        <p:spPr>
          <a:xfrm>
            <a:off x="516835" y="4512366"/>
            <a:ext cx="10748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u="sng" dirty="0">
                <a:solidFill>
                  <a:srgbClr val="FF0000"/>
                </a:solidFill>
              </a:rPr>
              <a:t>Çoğu</a:t>
            </a:r>
            <a:r>
              <a:rPr lang="tr-TR" sz="2400" dirty="0"/>
              <a:t> </a:t>
            </a:r>
            <a:r>
              <a:rPr lang="tr-TR" sz="2400" u="sng" dirty="0"/>
              <a:t>sanatçının değeri</a:t>
            </a:r>
            <a:r>
              <a:rPr lang="tr-TR" sz="2400" dirty="0"/>
              <a:t> yaşarken bilinmiyor. (Çoğu sanatçının ama hangileri?)</a:t>
            </a:r>
          </a:p>
        </p:txBody>
      </p:sp>
    </p:spTree>
    <p:extLst>
      <p:ext uri="{BB962C8B-B14F-4D97-AF65-F5344CB8AC3E}">
        <p14:creationId xmlns:p14="http://schemas.microsoft.com/office/powerpoint/2010/main" xmlns="" val="28865548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Zamir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zamirler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Belgisiz sıfatlar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958315C3-7D75-4A12-83CC-21838231D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37535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BELGİSİZ ZAMİR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Bazıları</a:t>
            </a:r>
            <a:r>
              <a:rPr lang="tr-TR" sz="2400" dirty="0"/>
              <a:t> dersi çok iyi dinliyor.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6391575" y="820774"/>
            <a:ext cx="512258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Bazı</a:t>
            </a:r>
            <a:r>
              <a:rPr lang="tr-TR" sz="2400" dirty="0"/>
              <a:t> </a:t>
            </a:r>
            <a:r>
              <a:rPr lang="tr-TR" sz="2400" u="sng" dirty="0"/>
              <a:t>öğrenciler</a:t>
            </a:r>
            <a:r>
              <a:rPr lang="tr-TR" sz="2400" dirty="0"/>
              <a:t> dersi çok iyi dinliyor.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2018074" cy="9594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1699514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Hiçbiri</a:t>
            </a:r>
            <a:r>
              <a:rPr lang="tr-TR" sz="2400" dirty="0"/>
              <a:t> madalya kazanamadı.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570485"/>
            <a:ext cx="1898538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6445104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Hiçbir</a:t>
            </a:r>
            <a:r>
              <a:rPr lang="tr-TR" sz="2400" dirty="0"/>
              <a:t> </a:t>
            </a:r>
            <a:r>
              <a:rPr lang="tr-TR" sz="2400" u="sng" dirty="0"/>
              <a:t>sporcu</a:t>
            </a:r>
            <a:r>
              <a:rPr lang="tr-TR" sz="2400" dirty="0"/>
              <a:t> madalya kazanamadı.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377902" y="3529100"/>
            <a:ext cx="1574964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18986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B337BDF9-4FB5-4E09-82E0-1A3406DE4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975785" y="1815548"/>
            <a:ext cx="5999368" cy="2699716"/>
          </a:xfrm>
        </p:spPr>
      </p:pic>
      <p:sp>
        <p:nvSpPr>
          <p:cNvPr id="6" name="Düşünce Balonu: Bulut 5">
            <a:extLst>
              <a:ext uri="{FF2B5EF4-FFF2-40B4-BE49-F238E27FC236}">
                <a16:creationId xmlns:a16="http://schemas.microsoft.com/office/drawing/2014/main" xmlns="" id="{9822D896-B6AF-4BC6-AF08-99DD7C8EB930}"/>
              </a:ext>
            </a:extLst>
          </p:cNvPr>
          <p:cNvSpPr/>
          <p:nvPr/>
        </p:nvSpPr>
        <p:spPr>
          <a:xfrm rot="879099" flipH="1">
            <a:off x="1223760" y="4431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MAVİ</a:t>
            </a:r>
            <a:r>
              <a:rPr lang="tr-TR" sz="2400" b="1" dirty="0"/>
              <a:t> EV</a:t>
            </a:r>
          </a:p>
        </p:txBody>
      </p:sp>
      <p:sp>
        <p:nvSpPr>
          <p:cNvPr id="8" name="Düşünce Balonu: Bulut 7">
            <a:extLst>
              <a:ext uri="{FF2B5EF4-FFF2-40B4-BE49-F238E27FC236}">
                <a16:creationId xmlns:a16="http://schemas.microsoft.com/office/drawing/2014/main" xmlns="" id="{A7499B4A-DDB5-480F-82B9-036122CF7DE7}"/>
              </a:ext>
            </a:extLst>
          </p:cNvPr>
          <p:cNvSpPr/>
          <p:nvPr/>
        </p:nvSpPr>
        <p:spPr>
          <a:xfrm flipH="1">
            <a:off x="596579" y="2443853"/>
            <a:ext cx="2099395" cy="1378227"/>
          </a:xfrm>
          <a:prstGeom prst="cloudCallout">
            <a:avLst>
              <a:gd name="adj1" fmla="val -79972"/>
              <a:gd name="adj2" fmla="val 18502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 KATLI </a:t>
            </a:r>
            <a:r>
              <a:rPr lang="tr-TR" sz="2400" b="1" dirty="0"/>
              <a:t>EV</a:t>
            </a:r>
          </a:p>
        </p:txBody>
      </p:sp>
      <p:sp>
        <p:nvSpPr>
          <p:cNvPr id="9" name="Düşünce Balonu: Bulut 8">
            <a:extLst>
              <a:ext uri="{FF2B5EF4-FFF2-40B4-BE49-F238E27FC236}">
                <a16:creationId xmlns:a16="http://schemas.microsoft.com/office/drawing/2014/main" xmlns="" id="{B69CF1A6-F5B1-4BFA-8DFC-54F1CB3043B0}"/>
              </a:ext>
            </a:extLst>
          </p:cNvPr>
          <p:cNvSpPr/>
          <p:nvPr/>
        </p:nvSpPr>
        <p:spPr>
          <a:xfrm rot="20585344" flipH="1">
            <a:off x="751641" y="4270791"/>
            <a:ext cx="2099395" cy="1378227"/>
          </a:xfrm>
          <a:prstGeom prst="cloudCallout">
            <a:avLst>
              <a:gd name="adj1" fmla="val -81727"/>
              <a:gd name="adj2" fmla="val -524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BİR</a:t>
            </a:r>
            <a:r>
              <a:rPr lang="tr-TR" sz="2400" b="1" dirty="0"/>
              <a:t> EV</a:t>
            </a:r>
          </a:p>
        </p:txBody>
      </p:sp>
      <p:sp>
        <p:nvSpPr>
          <p:cNvPr id="10" name="Düşünce Balonu: Bulut 9">
            <a:extLst>
              <a:ext uri="{FF2B5EF4-FFF2-40B4-BE49-F238E27FC236}">
                <a16:creationId xmlns:a16="http://schemas.microsoft.com/office/drawing/2014/main" xmlns="" id="{B58A2D55-ED11-47B1-8A72-23048486FB94}"/>
              </a:ext>
            </a:extLst>
          </p:cNvPr>
          <p:cNvSpPr/>
          <p:nvPr/>
        </p:nvSpPr>
        <p:spPr>
          <a:xfrm rot="879099" flipH="1">
            <a:off x="3732780" y="236101"/>
            <a:ext cx="2291434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BAHÇELİ</a:t>
            </a:r>
            <a:r>
              <a:rPr lang="tr-TR" sz="2400" b="1" dirty="0"/>
              <a:t> EV</a:t>
            </a:r>
          </a:p>
        </p:txBody>
      </p:sp>
      <p:sp>
        <p:nvSpPr>
          <p:cNvPr id="11" name="Düşünce Balonu: Bulut 10">
            <a:extLst>
              <a:ext uri="{FF2B5EF4-FFF2-40B4-BE49-F238E27FC236}">
                <a16:creationId xmlns:a16="http://schemas.microsoft.com/office/drawing/2014/main" xmlns="" id="{B6B775F1-7A99-4AD3-9DBA-C4AE720F1379}"/>
              </a:ext>
            </a:extLst>
          </p:cNvPr>
          <p:cNvSpPr/>
          <p:nvPr/>
        </p:nvSpPr>
        <p:spPr>
          <a:xfrm rot="20720901">
            <a:off x="6816788" y="211815"/>
            <a:ext cx="2099395" cy="1378227"/>
          </a:xfrm>
          <a:prstGeom prst="cloudCallout">
            <a:avLst>
              <a:gd name="adj1" fmla="val -71135"/>
              <a:gd name="adj2" fmla="val 7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GÜZEL</a:t>
            </a:r>
            <a:r>
              <a:rPr lang="tr-TR" sz="2400" b="1" dirty="0"/>
              <a:t> EV</a:t>
            </a:r>
          </a:p>
        </p:txBody>
      </p:sp>
      <p:sp>
        <p:nvSpPr>
          <p:cNvPr id="14" name="Düşünce Balonu: Bulut 13">
            <a:extLst>
              <a:ext uri="{FF2B5EF4-FFF2-40B4-BE49-F238E27FC236}">
                <a16:creationId xmlns:a16="http://schemas.microsoft.com/office/drawing/2014/main" xmlns="" id="{9DBE2DAB-D175-4266-9BEB-A5D9734FA7DE}"/>
              </a:ext>
            </a:extLst>
          </p:cNvPr>
          <p:cNvSpPr/>
          <p:nvPr/>
        </p:nvSpPr>
        <p:spPr>
          <a:xfrm rot="20720901">
            <a:off x="9262729" y="573302"/>
            <a:ext cx="2099395" cy="1378227"/>
          </a:xfrm>
          <a:prstGeom prst="cloudCallout">
            <a:avLst>
              <a:gd name="adj1" fmla="val -87540"/>
              <a:gd name="adj2" fmla="val 5581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b="1" dirty="0"/>
              <a:t> EV</a:t>
            </a:r>
          </a:p>
        </p:txBody>
      </p:sp>
      <p:sp>
        <p:nvSpPr>
          <p:cNvPr id="15" name="Düşünce Balonu: Bulut 14">
            <a:extLst>
              <a:ext uri="{FF2B5EF4-FFF2-40B4-BE49-F238E27FC236}">
                <a16:creationId xmlns:a16="http://schemas.microsoft.com/office/drawing/2014/main" xmlns="" id="{A95AE6FA-82B2-4BEE-B9F0-AA34AFE00C83}"/>
              </a:ext>
            </a:extLst>
          </p:cNvPr>
          <p:cNvSpPr/>
          <p:nvPr/>
        </p:nvSpPr>
        <p:spPr>
          <a:xfrm>
            <a:off x="9371385" y="2373917"/>
            <a:ext cx="2099395" cy="1378227"/>
          </a:xfrm>
          <a:prstGeom prst="cloudCallout">
            <a:avLst>
              <a:gd name="adj1" fmla="val -73660"/>
              <a:gd name="adj2" fmla="val 24271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b="1" dirty="0"/>
              <a:t> EV</a:t>
            </a:r>
          </a:p>
        </p:txBody>
      </p:sp>
      <p:sp>
        <p:nvSpPr>
          <p:cNvPr id="16" name="Düşünce Balonu: Bulut 15">
            <a:extLst>
              <a:ext uri="{FF2B5EF4-FFF2-40B4-BE49-F238E27FC236}">
                <a16:creationId xmlns:a16="http://schemas.microsoft.com/office/drawing/2014/main" xmlns="" id="{569BB692-5F46-430D-A9E9-518A53F9D5FC}"/>
              </a:ext>
            </a:extLst>
          </p:cNvPr>
          <p:cNvSpPr/>
          <p:nvPr/>
        </p:nvSpPr>
        <p:spPr>
          <a:xfrm rot="1180428">
            <a:off x="9511556" y="4423882"/>
            <a:ext cx="2099395" cy="1378227"/>
          </a:xfrm>
          <a:prstGeom prst="cloudCallout">
            <a:avLst>
              <a:gd name="adj1" fmla="val -87286"/>
              <a:gd name="adj2" fmla="val 546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İKİNCİ</a:t>
            </a:r>
            <a:r>
              <a:rPr lang="tr-TR" sz="2400" b="1" dirty="0"/>
              <a:t> EV</a:t>
            </a:r>
          </a:p>
        </p:txBody>
      </p:sp>
      <p:sp>
        <p:nvSpPr>
          <p:cNvPr id="17" name="Düşünce Balonu: Bulut 16">
            <a:extLst>
              <a:ext uri="{FF2B5EF4-FFF2-40B4-BE49-F238E27FC236}">
                <a16:creationId xmlns:a16="http://schemas.microsoft.com/office/drawing/2014/main" xmlns="" id="{4644893C-224E-4D12-93E2-46574A24ABD1}"/>
              </a:ext>
            </a:extLst>
          </p:cNvPr>
          <p:cNvSpPr/>
          <p:nvPr/>
        </p:nvSpPr>
        <p:spPr>
          <a:xfrm rot="19970057" flipH="1">
            <a:off x="3159619" y="5235447"/>
            <a:ext cx="2099395" cy="1378227"/>
          </a:xfrm>
          <a:prstGeom prst="cloudCallout">
            <a:avLst>
              <a:gd name="adj1" fmla="val -71816"/>
              <a:gd name="adj2" fmla="val -2462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HANGİ</a:t>
            </a:r>
            <a:r>
              <a:rPr lang="tr-TR" sz="2400" b="1" dirty="0"/>
              <a:t> EV?</a:t>
            </a:r>
          </a:p>
        </p:txBody>
      </p:sp>
      <p:sp>
        <p:nvSpPr>
          <p:cNvPr id="18" name="Düşünce Balonu: Bulut 17">
            <a:extLst>
              <a:ext uri="{FF2B5EF4-FFF2-40B4-BE49-F238E27FC236}">
                <a16:creationId xmlns:a16="http://schemas.microsoft.com/office/drawing/2014/main" xmlns="" id="{17DE2BB4-88DD-4AD6-82A4-55B0078737BF}"/>
              </a:ext>
            </a:extLst>
          </p:cNvPr>
          <p:cNvSpPr/>
          <p:nvPr/>
        </p:nvSpPr>
        <p:spPr>
          <a:xfrm rot="1404998">
            <a:off x="6349643" y="5119364"/>
            <a:ext cx="2099395" cy="1378227"/>
          </a:xfrm>
          <a:prstGeom prst="cloudCallout">
            <a:avLst>
              <a:gd name="adj1" fmla="val -70388"/>
              <a:gd name="adj2" fmla="val -2471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HİÇBİR</a:t>
            </a:r>
            <a:r>
              <a:rPr lang="tr-TR" sz="2400" b="1" dirty="0"/>
              <a:t> EV</a:t>
            </a:r>
          </a:p>
        </p:txBody>
      </p:sp>
    </p:spTree>
    <p:extLst>
      <p:ext uri="{BB962C8B-B14F-4D97-AF65-F5344CB8AC3E}">
        <p14:creationId xmlns:p14="http://schemas.microsoft.com/office/powerpoint/2010/main" xmlns="" val="38508123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Sayı Sıfatı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Belgisiz Sıfat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243684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i="1" dirty="0"/>
              <a:t>«Bir»</a:t>
            </a:r>
            <a:r>
              <a:rPr lang="tr-TR" sz="2400" i="1" dirty="0"/>
              <a:t> </a:t>
            </a:r>
            <a:r>
              <a:rPr lang="tr-TR" sz="2400" dirty="0"/>
              <a:t>sözcüğü önüne geldiği ismin sayısını bildiriyorsa sayı sıfatıdır.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982635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b="1" i="1" dirty="0"/>
              <a:t>«Bir» </a:t>
            </a:r>
            <a:r>
              <a:rPr lang="tr-TR" sz="2400" dirty="0"/>
              <a:t>sözcüğü «herhangi bir» anlamına geliyorsa belgisiz sıfattır.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EA0CF215-3197-4597-BA95-A8B501E3580A}"/>
              </a:ext>
            </a:extLst>
          </p:cNvPr>
          <p:cNvSpPr txBox="1"/>
          <p:nvPr/>
        </p:nvSpPr>
        <p:spPr>
          <a:xfrm>
            <a:off x="675476" y="4238004"/>
            <a:ext cx="9090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i="1" dirty="0"/>
              <a:t>«Bir» </a:t>
            </a:r>
            <a:r>
              <a:rPr lang="tr-TR" sz="2400" dirty="0"/>
              <a:t>sözcüğünün yerine başka sayı getirebiliyorsak sayı sıfatıdır.</a:t>
            </a:r>
          </a:p>
        </p:txBody>
      </p:sp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1B302A39-68F6-4305-A51B-AB38388BA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50502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   gelemediği için          </a:t>
            </a:r>
            <a:r>
              <a:rPr lang="tr-TR" sz="2400" b="1" dirty="0"/>
              <a:t>BELGİSİZ SIFAT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Yerine başka sayı gelebildiği için </a:t>
            </a:r>
          </a:p>
          <a:p>
            <a:pPr marL="365760" lvl="1" indent="0" algn="ctr">
              <a:buNone/>
            </a:pPr>
            <a:r>
              <a:rPr lang="tr-TR" sz="2400" b="1" dirty="0"/>
              <a:t>SAYI SIFATI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541570" y="820774"/>
            <a:ext cx="438277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Bakkaldan </a:t>
            </a:r>
            <a:r>
              <a:rPr lang="tr-TR" sz="2400" b="1" u="sng" dirty="0"/>
              <a:t>bir</a:t>
            </a:r>
            <a:r>
              <a:rPr lang="tr-TR" sz="2400" dirty="0"/>
              <a:t> ekmek aldım.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7115733" y="820774"/>
            <a:ext cx="43984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Elbet </a:t>
            </a:r>
            <a:r>
              <a:rPr lang="tr-TR" sz="2400" b="1" u="sng" dirty="0"/>
              <a:t>bir</a:t>
            </a:r>
            <a:r>
              <a:rPr lang="tr-TR" sz="2400" dirty="0"/>
              <a:t> gün buraya geleceksin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643617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BİR (1)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732958" y="1331552"/>
            <a:ext cx="1976350" cy="12878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253352" y="1331552"/>
            <a:ext cx="2061593" cy="12803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597602" y="4633418"/>
            <a:ext cx="411170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Bir</a:t>
            </a:r>
            <a:r>
              <a:rPr lang="tr-TR" sz="2400" b="1" dirty="0"/>
              <a:t> </a:t>
            </a:r>
            <a:r>
              <a:rPr lang="tr-TR" sz="2400" dirty="0"/>
              <a:t>tane kalem verir misin?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653455" y="3154395"/>
            <a:ext cx="2099894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6721940" y="4633418"/>
            <a:ext cx="5015523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chemeClr val="tx1"/>
                </a:solidFill>
              </a:rPr>
              <a:t>Bir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an bile olsun aklımdan çıkmadı.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209311" y="3154395"/>
            <a:ext cx="2020391" cy="14790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xmlns="" id="{7DC4CF0E-ED0E-4D49-82D8-76C329D0EF54}"/>
              </a:ext>
            </a:extLst>
          </p:cNvPr>
          <p:cNvSpPr/>
          <p:nvPr/>
        </p:nvSpPr>
        <p:spPr>
          <a:xfrm>
            <a:off x="2238073" y="425453"/>
            <a:ext cx="609601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üç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xmlns="" id="{B2807848-B4BF-4F67-ABF7-E9FC329423ED}"/>
              </a:ext>
            </a:extLst>
          </p:cNvPr>
          <p:cNvSpPr/>
          <p:nvPr/>
        </p:nvSpPr>
        <p:spPr>
          <a:xfrm>
            <a:off x="597602" y="5144196"/>
            <a:ext cx="857730" cy="3710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dört</a:t>
            </a:r>
          </a:p>
        </p:txBody>
      </p:sp>
    </p:spTree>
    <p:extLst>
      <p:ext uri="{BB962C8B-B14F-4D97-AF65-F5344CB8AC3E}">
        <p14:creationId xmlns:p14="http://schemas.microsoft.com/office/powerpoint/2010/main" xmlns="" val="33999578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  <p:bldP spid="13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SORU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Varlıkları soru yoluyla belirten sıfatlara </a:t>
            </a:r>
            <a:r>
              <a:rPr lang="tr-TR" sz="2400" b="1" i="1" dirty="0">
                <a:solidFill>
                  <a:srgbClr val="FF0000"/>
                </a:solidFill>
              </a:rPr>
              <a:t>soru sıfatı </a:t>
            </a:r>
            <a:r>
              <a:rPr lang="tr-TR" sz="2400" dirty="0"/>
              <a:t>denir. 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xmlns="" id="{464C1002-3BA9-4B62-B755-C12D5C7AF54A}"/>
              </a:ext>
            </a:extLst>
          </p:cNvPr>
          <p:cNvSpPr txBox="1">
            <a:spLocks/>
          </p:cNvSpPr>
          <p:nvPr/>
        </p:nvSpPr>
        <p:spPr>
          <a:xfrm>
            <a:off x="1522874" y="2439690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 sıfatlarının cevabı yine bir sıfattır.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3DE76AF0-6EE2-4255-AC5F-F6B4E5F516D9}"/>
              </a:ext>
            </a:extLst>
          </p:cNvPr>
          <p:cNvSpPr txBox="1">
            <a:spLocks/>
          </p:cNvSpPr>
          <p:nvPr/>
        </p:nvSpPr>
        <p:spPr>
          <a:xfrm>
            <a:off x="1522874" y="3393479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Soru sıfatının yerine başka bir sıfat getirerek soru sıfatı olup olmadığını anlayabiliriz.</a:t>
            </a:r>
          </a:p>
        </p:txBody>
      </p:sp>
    </p:spTree>
    <p:extLst>
      <p:ext uri="{BB962C8B-B14F-4D97-AF65-F5344CB8AC3E}">
        <p14:creationId xmlns:p14="http://schemas.microsoft.com/office/powerpoint/2010/main" xmlns="" val="25460637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Tatilde kaç kitap okudun?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873214" y="2395446"/>
            <a:ext cx="61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üç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2873214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Hangi çocuktu seninle konuşan?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331823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2331823" y="4453041"/>
            <a:ext cx="681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2331823" y="1570733"/>
            <a:ext cx="615564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947387" y="1956881"/>
            <a:ext cx="62143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808109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249063" y="3901627"/>
            <a:ext cx="933873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Grafik 13">
            <a:extLst>
              <a:ext uri="{FF2B5EF4-FFF2-40B4-BE49-F238E27FC236}">
                <a16:creationId xmlns:a16="http://schemas.microsoft.com/office/drawing/2014/main" xmlns="" id="{E50BDA7E-CC4E-49B1-9C5D-CE5136B1E8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265132440"/>
              </p:ext>
            </p:extLst>
          </p:nvPr>
        </p:nvGraphicFramePr>
        <p:xfrm>
          <a:off x="7330004" y="1956881"/>
          <a:ext cx="3195204" cy="299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8048665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39" y="1492419"/>
            <a:ext cx="8475230" cy="782247"/>
          </a:xfrm>
        </p:spPr>
        <p:txBody>
          <a:bodyPr/>
          <a:lstStyle/>
          <a:p>
            <a:pPr lvl="0"/>
            <a:r>
              <a:rPr lang="tr-TR" sz="2400" dirty="0"/>
              <a:t>Neredeki evi beğendiniz?</a:t>
            </a:r>
          </a:p>
          <a:p>
            <a:endParaRPr lang="tr-TR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2300850" y="2395446"/>
            <a:ext cx="1424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şuradaki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2487711" y="2035195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029046" y="3450913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Nasıl bir tatil hayal ediyorsun?</a:t>
            </a:r>
          </a:p>
          <a:p>
            <a:endParaRPr lang="tr-TR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415610" y="403226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2104008" y="4453041"/>
            <a:ext cx="1254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huzurlu 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DD672938-0766-4718-BA42-220739C4D9EB}"/>
              </a:ext>
            </a:extLst>
          </p:cNvPr>
          <p:cNvSpPr/>
          <p:nvPr/>
        </p:nvSpPr>
        <p:spPr>
          <a:xfrm>
            <a:off x="1407448" y="1570733"/>
            <a:ext cx="127360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EEB75F7-4484-4558-AD65-CFAC062E4C96}"/>
              </a:ext>
            </a:extLst>
          </p:cNvPr>
          <p:cNvCxnSpPr>
            <a:cxnSpLocks/>
          </p:cNvCxnSpPr>
          <p:nvPr/>
        </p:nvCxnSpPr>
        <p:spPr>
          <a:xfrm>
            <a:off x="2681055" y="1956881"/>
            <a:ext cx="443809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3F17E3F4-C8E7-463A-B0F7-0B99EA3D936D}"/>
              </a:ext>
            </a:extLst>
          </p:cNvPr>
          <p:cNvSpPr/>
          <p:nvPr/>
        </p:nvSpPr>
        <p:spPr>
          <a:xfrm>
            <a:off x="1376231" y="3497569"/>
            <a:ext cx="727777" cy="40405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99376D47-0102-4D2F-B430-94C5E8F3159F}"/>
              </a:ext>
            </a:extLst>
          </p:cNvPr>
          <p:cNvCxnSpPr>
            <a:cxnSpLocks/>
          </p:cNvCxnSpPr>
          <p:nvPr/>
        </p:nvCxnSpPr>
        <p:spPr>
          <a:xfrm>
            <a:off x="2545994" y="3901627"/>
            <a:ext cx="578870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246514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  <p:bldP spid="25" grpId="0" animBg="1"/>
      <p:bldP spid="26" grpId="0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AFF8EBB-3E8E-477F-A682-2CE2ECF8A716}"/>
              </a:ext>
            </a:extLst>
          </p:cNvPr>
          <p:cNvSpPr txBox="1"/>
          <p:nvPr/>
        </p:nvSpPr>
        <p:spPr>
          <a:xfrm>
            <a:off x="1189609" y="1225242"/>
            <a:ext cx="2414726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Zamiri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C8EAAB4-6AE1-4EA6-A32F-8481CA7FC9CC}"/>
              </a:ext>
            </a:extLst>
          </p:cNvPr>
          <p:cNvSpPr txBox="1"/>
          <p:nvPr/>
        </p:nvSpPr>
        <p:spPr>
          <a:xfrm>
            <a:off x="8358325" y="1225240"/>
            <a:ext cx="246059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Soru Sıfatı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E72DCC2-19C0-466B-B83E-BCC2284024EF}"/>
              </a:ext>
            </a:extLst>
          </p:cNvPr>
          <p:cNvSpPr txBox="1"/>
          <p:nvPr/>
        </p:nvSpPr>
        <p:spPr>
          <a:xfrm>
            <a:off x="4751032" y="2039373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xmlns="" id="{04211648-B2C2-4CC8-9628-116C5163A07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604336" y="1480632"/>
            <a:ext cx="1146696" cy="10184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:a16="http://schemas.microsoft.com/office/drawing/2014/main" xmlns="" id="{112F21D6-8826-4F61-A11D-B0D3C996DF5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11628" y="1480630"/>
            <a:ext cx="1146697" cy="10184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450395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zamirleri bir ismin yerini tutar.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:a16="http://schemas.microsoft.com/office/drawing/2014/main" xmlns="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4213449"/>
            <a:ext cx="10345377" cy="933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tr-TR" sz="2400" dirty="0"/>
              <a:t>Soru sıfatları mutlaka bir ismin önüne gelmelidir.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BC46817C-78E7-4EA5-AD61-6467B7349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793" y="61583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3212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:a16="http://schemas.microsoft.com/office/drawing/2014/main" xmlns="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37219"/>
            <a:ext cx="437096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önüne geldiği için </a:t>
            </a:r>
            <a:r>
              <a:rPr lang="tr-TR" sz="2400" b="1" dirty="0"/>
              <a:t>SORU SIFATI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492406" y="2290977"/>
            <a:ext cx="3707781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İsmin yerini tuttuğu için </a:t>
            </a:r>
          </a:p>
          <a:p>
            <a:pPr marL="365760" lvl="1" indent="0" algn="ctr">
              <a:buNone/>
            </a:pPr>
            <a:r>
              <a:rPr lang="tr-TR" sz="2400" b="1" dirty="0"/>
              <a:t>SORU ZAMİRİ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CEAE070B-2665-4476-9E1C-3CF87B894C0E}"/>
              </a:ext>
            </a:extLst>
          </p:cNvPr>
          <p:cNvSpPr txBox="1"/>
          <p:nvPr/>
        </p:nvSpPr>
        <p:spPr>
          <a:xfrm>
            <a:off x="911404" y="820774"/>
            <a:ext cx="3382360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Hangisini</a:t>
            </a:r>
            <a:r>
              <a:rPr lang="tr-TR" sz="2400" dirty="0"/>
              <a:t> okuyacaksın?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436EB7F8-A7EB-46A2-966E-0F2ABC77859E}"/>
              </a:ext>
            </a:extLst>
          </p:cNvPr>
          <p:cNvSpPr txBox="1"/>
          <p:nvPr/>
        </p:nvSpPr>
        <p:spPr>
          <a:xfrm>
            <a:off x="7479423" y="820774"/>
            <a:ext cx="389711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57627159-AD5F-44BE-BC3C-607F25158448}"/>
              </a:ext>
            </a:extLst>
          </p:cNvPr>
          <p:cNvSpPr txBox="1"/>
          <p:nvPr/>
        </p:nvSpPr>
        <p:spPr>
          <a:xfrm>
            <a:off x="4751032" y="2242462"/>
            <a:ext cx="2460596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Zamir</a:t>
            </a:r>
          </a:p>
          <a:p>
            <a:pPr algn="ctr"/>
            <a:r>
              <a:rPr lang="tr-TR" sz="2400" dirty="0"/>
              <a:t>?</a:t>
            </a:r>
          </a:p>
          <a:p>
            <a:pPr algn="ctr"/>
            <a:r>
              <a:rPr lang="tr-TR" sz="2400" dirty="0"/>
              <a:t>Sıfat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xmlns="" id="{665B971B-E183-4286-90CE-A79CD3AAD8F4}"/>
              </a:ext>
            </a:extLst>
          </p:cNvPr>
          <p:cNvCxnSpPr>
            <a:cxnSpLocks/>
            <a:endCxn id="14" idx="2"/>
          </p:cNvCxnSpPr>
          <p:nvPr/>
        </p:nvCxnSpPr>
        <p:spPr>
          <a:xfrm flipH="1" flipV="1">
            <a:off x="2602584" y="1331552"/>
            <a:ext cx="2518282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xmlns="" id="{78ABF47A-97A1-4F92-9088-4375293B427F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7115734" y="1331552"/>
            <a:ext cx="2312247" cy="9594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6F6C3A5C-58D7-424E-BE37-2542B3A8B55D}"/>
              </a:ext>
            </a:extLst>
          </p:cNvPr>
          <p:cNvSpPr txBox="1"/>
          <p:nvPr/>
        </p:nvSpPr>
        <p:spPr>
          <a:xfrm>
            <a:off x="1179096" y="4633418"/>
            <a:ext cx="2536215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/>
              <a:t>Kaçı</a:t>
            </a:r>
            <a:r>
              <a:rPr lang="tr-TR" sz="2400" dirty="0"/>
              <a:t> bugün yok?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xmlns="" id="{5BB16CD7-3E51-4940-9076-95A9F54EFF6E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2447204" y="3570485"/>
            <a:ext cx="2686284" cy="10629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DBDB01E8-3182-48F8-B379-94DFF5926652}"/>
              </a:ext>
            </a:extLst>
          </p:cNvPr>
          <p:cNvSpPr txBox="1"/>
          <p:nvPr/>
        </p:nvSpPr>
        <p:spPr>
          <a:xfrm>
            <a:off x="7603448" y="4633418"/>
            <a:ext cx="3595011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b="1" u="sng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öğrenci</a:t>
            </a:r>
            <a:r>
              <a:rPr lang="tr-TR" sz="2400" dirty="0"/>
              <a:t> bugün yok?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xmlns="" id="{CD1D5F3B-D5ED-4875-8946-6918AB9BA8E7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7115734" y="3529100"/>
            <a:ext cx="2285220" cy="11043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664045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597" y="1376456"/>
            <a:ext cx="4480560" cy="768096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xmlns="" val="2664532454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417B417A-A43A-4542-84D4-B9E9C2A06460}"/>
              </a:ext>
            </a:extLst>
          </p:cNvPr>
          <p:cNvSpPr txBox="1"/>
          <p:nvPr/>
        </p:nvSpPr>
        <p:spPr>
          <a:xfrm>
            <a:off x="1505779" y="162905"/>
            <a:ext cx="9869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sıfatların altını çizip türlerini yanlarına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Bu hafta hangi kitabı okuyacaksın?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Kırmızı elmaları çok sevdik.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üçüncü sınıfa geçti.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Birçok insan telefonla fazla zaman geçiriyor.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ikişer ekmek aldık.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Yuvarlak masadaki büyük vazoyu sen mi kırdın?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O filmi dün izlemiştim.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kaç çocuk gelecek?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00506952-F938-43AE-A08E-88388635C8B9}"/>
              </a:ext>
            </a:extLst>
          </p:cNvPr>
          <p:cNvSpPr/>
          <p:nvPr/>
        </p:nvSpPr>
        <p:spPr>
          <a:xfrm>
            <a:off x="6440557" y="4941066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xmlns="" val="68692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Bu</a:t>
            </a:r>
            <a:r>
              <a:rPr lang="tr-TR" sz="2400" dirty="0"/>
              <a:t> </a:t>
            </a:r>
            <a:r>
              <a:rPr lang="tr-TR" sz="2400" u="sng" dirty="0"/>
              <a:t>hafta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hangi</a:t>
            </a:r>
            <a:r>
              <a:rPr lang="tr-TR" sz="2400" dirty="0"/>
              <a:t> </a:t>
            </a:r>
            <a:r>
              <a:rPr lang="tr-TR" sz="2400" u="sng" dirty="0"/>
              <a:t>kitabı</a:t>
            </a:r>
            <a:r>
              <a:rPr lang="tr-TR" sz="2400" dirty="0"/>
              <a:t> okuyacaksın? </a:t>
            </a:r>
            <a:r>
              <a:rPr lang="tr-TR" sz="2400" dirty="0">
                <a:sym typeface="Wingdings" panose="05000000000000000000" pitchFamily="2" charset="2"/>
              </a:rPr>
              <a:t> İşaret sıfatı, soru sıfatı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Kırmızı</a:t>
            </a:r>
            <a:r>
              <a:rPr lang="tr-TR" sz="2400" dirty="0"/>
              <a:t> </a:t>
            </a:r>
            <a:r>
              <a:rPr lang="tr-TR" sz="2400" u="sng" dirty="0"/>
              <a:t>elmaları</a:t>
            </a:r>
            <a:r>
              <a:rPr lang="tr-TR" sz="2400" dirty="0"/>
              <a:t> çok sevdik.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Kardeşim </a:t>
            </a:r>
            <a:r>
              <a:rPr lang="tr-TR" sz="2400" b="1" dirty="0">
                <a:solidFill>
                  <a:srgbClr val="FF0000"/>
                </a:solidFill>
              </a:rPr>
              <a:t>üçüncü</a:t>
            </a:r>
            <a:r>
              <a:rPr lang="tr-TR" sz="2400" dirty="0"/>
              <a:t> </a:t>
            </a:r>
            <a:r>
              <a:rPr lang="tr-TR" sz="2400" u="sng" dirty="0"/>
              <a:t>sınıfa</a:t>
            </a:r>
            <a:r>
              <a:rPr lang="tr-TR" sz="2400" dirty="0"/>
              <a:t> geçti. </a:t>
            </a:r>
            <a:r>
              <a:rPr lang="tr-TR" sz="2400" dirty="0">
                <a:sym typeface="Wingdings" panose="05000000000000000000" pitchFamily="2" charset="2"/>
              </a:rPr>
              <a:t> Sıra sayı sıfatı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Birçok</a:t>
            </a:r>
            <a:r>
              <a:rPr lang="tr-TR" sz="2400" dirty="0"/>
              <a:t> </a:t>
            </a:r>
            <a:r>
              <a:rPr lang="tr-TR" sz="2400" u="sng" dirty="0"/>
              <a:t>insan</a:t>
            </a:r>
            <a:r>
              <a:rPr lang="tr-TR" sz="2400" dirty="0"/>
              <a:t> telefonla fazla zaman geçiriyor. </a:t>
            </a:r>
            <a:r>
              <a:rPr lang="tr-TR" sz="2400" dirty="0">
                <a:sym typeface="Wingdings" panose="05000000000000000000" pitchFamily="2" charset="2"/>
              </a:rPr>
              <a:t> Belgisiz sıfat</a:t>
            </a:r>
            <a:endParaRPr lang="tr-TR" sz="24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Bakkaldan </a:t>
            </a:r>
            <a:r>
              <a:rPr lang="tr-TR" sz="2400" b="1" dirty="0">
                <a:solidFill>
                  <a:srgbClr val="FF0000"/>
                </a:solidFill>
              </a:rPr>
              <a:t>ikişer</a:t>
            </a:r>
            <a:r>
              <a:rPr lang="tr-TR" sz="2400" dirty="0"/>
              <a:t> </a:t>
            </a:r>
            <a:r>
              <a:rPr lang="tr-TR" sz="2400" u="sng" dirty="0"/>
              <a:t>ekmek</a:t>
            </a:r>
            <a:r>
              <a:rPr lang="tr-TR" sz="2400" dirty="0"/>
              <a:t> aldık. </a:t>
            </a:r>
            <a:r>
              <a:rPr lang="tr-TR" sz="2400" dirty="0">
                <a:sym typeface="Wingdings" panose="05000000000000000000" pitchFamily="2" charset="2"/>
              </a:rPr>
              <a:t> Üleştirme sayı sıfatı</a:t>
            </a:r>
            <a:endParaRPr lang="tr-TR" sz="2400" dirty="0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568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masadaki</a:t>
            </a:r>
            <a:r>
              <a:rPr lang="tr-TR" sz="2400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dirty="0"/>
              <a:t> </a:t>
            </a:r>
            <a:r>
              <a:rPr lang="tr-TR" sz="2400" u="sng" dirty="0"/>
              <a:t>vazoyu</a:t>
            </a:r>
            <a:r>
              <a:rPr lang="tr-TR" sz="2400" dirty="0"/>
              <a:t> sen mi kırdın? </a:t>
            </a:r>
            <a:r>
              <a:rPr lang="tr-TR" sz="2400" dirty="0">
                <a:sym typeface="Wingdings" panose="05000000000000000000" pitchFamily="2" charset="2"/>
              </a:rPr>
              <a:t> Niteleme sıfatı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 </a:t>
            </a:r>
            <a:r>
              <a:rPr lang="tr-TR" sz="2400" u="sng" dirty="0"/>
              <a:t>filmi</a:t>
            </a:r>
            <a:r>
              <a:rPr lang="tr-TR" sz="2400" dirty="0"/>
              <a:t> dün</a:t>
            </a:r>
            <a:r>
              <a:rPr lang="tr-TR" sz="2400" b="1" dirty="0"/>
              <a:t> </a:t>
            </a:r>
            <a:r>
              <a:rPr lang="tr-TR" sz="2400" dirty="0"/>
              <a:t>izlemiştim. </a:t>
            </a:r>
            <a:r>
              <a:rPr lang="tr-TR" sz="2400" dirty="0">
                <a:sym typeface="Wingdings" panose="05000000000000000000" pitchFamily="2" charset="2"/>
              </a:rPr>
              <a:t> İşaret sıfatı</a:t>
            </a:r>
            <a:endParaRPr lang="tr-TR" sz="2400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Geziye </a:t>
            </a:r>
            <a:r>
              <a:rPr lang="tr-TR" sz="2400" b="1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</a:t>
            </a:r>
            <a:r>
              <a:rPr lang="tr-TR" sz="2400" u="sng" dirty="0"/>
              <a:t>çocuk</a:t>
            </a:r>
            <a:r>
              <a:rPr lang="tr-TR" sz="2400" dirty="0"/>
              <a:t> gelecek? </a:t>
            </a:r>
            <a:r>
              <a:rPr lang="tr-TR" sz="2400" dirty="0">
                <a:sym typeface="Wingdings" panose="05000000000000000000" pitchFamily="2" charset="2"/>
              </a:rPr>
              <a:t> Soru sıfatı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74854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xmlns="" id="{D335F16E-8E8D-4179-B25D-9FB94E150F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7590" y="1089036"/>
            <a:ext cx="3096819" cy="4679928"/>
          </a:xfrm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xmlns="" id="{8A1CCDDE-5A32-47BA-A248-CFDA563340E6}"/>
              </a:ext>
            </a:extLst>
          </p:cNvPr>
          <p:cNvSpPr txBox="1"/>
          <p:nvPr/>
        </p:nvSpPr>
        <p:spPr>
          <a:xfrm>
            <a:off x="1563757" y="172278"/>
            <a:ext cx="8931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Merhaba, benim adım </a:t>
            </a:r>
            <a:r>
              <a:rPr lang="tr-TR" sz="2400" dirty="0" err="1"/>
              <a:t>Sıfatiye</a:t>
            </a:r>
            <a:r>
              <a:rPr lang="tr-TR" sz="2400" dirty="0"/>
              <a:t>. Az önce, ekrandaki evin sıfatlarını gördük. Siz de bana uygun sıfatları bulabilir misiniz? </a:t>
            </a:r>
          </a:p>
        </p:txBody>
      </p:sp>
      <p:sp>
        <p:nvSpPr>
          <p:cNvPr id="20" name="Düşünce Balonu: Bulut 19">
            <a:extLst>
              <a:ext uri="{FF2B5EF4-FFF2-40B4-BE49-F238E27FC236}">
                <a16:creationId xmlns:a16="http://schemas.microsoft.com/office/drawing/2014/main" xmlns="" id="{A1FEAAF8-0C2F-4E37-907B-7B638D00D49C}"/>
              </a:ext>
            </a:extLst>
          </p:cNvPr>
          <p:cNvSpPr/>
          <p:nvPr/>
        </p:nvSpPr>
        <p:spPr>
          <a:xfrm rot="879099" flipH="1">
            <a:off x="1703927" y="1478444"/>
            <a:ext cx="2099395" cy="1378227"/>
          </a:xfrm>
          <a:prstGeom prst="cloudCallout">
            <a:avLst>
              <a:gd name="adj1" fmla="val -83014"/>
              <a:gd name="adj2" fmla="val 2183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1" name="Düşünce Balonu: Bulut 20">
            <a:extLst>
              <a:ext uri="{FF2B5EF4-FFF2-40B4-BE49-F238E27FC236}">
                <a16:creationId xmlns:a16="http://schemas.microsoft.com/office/drawing/2014/main" xmlns="" id="{2DC8E883-CEF0-45A4-8569-06752090A326}"/>
              </a:ext>
            </a:extLst>
          </p:cNvPr>
          <p:cNvSpPr/>
          <p:nvPr/>
        </p:nvSpPr>
        <p:spPr>
          <a:xfrm rot="879099" flipH="1">
            <a:off x="8391504" y="1478444"/>
            <a:ext cx="2099395" cy="1378227"/>
          </a:xfrm>
          <a:prstGeom prst="cloudCallout">
            <a:avLst>
              <a:gd name="adj1" fmla="val 61864"/>
              <a:gd name="adj2" fmla="val 5965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2" name="Düşünce Balonu: Bulut 21">
            <a:extLst>
              <a:ext uri="{FF2B5EF4-FFF2-40B4-BE49-F238E27FC236}">
                <a16:creationId xmlns:a16="http://schemas.microsoft.com/office/drawing/2014/main" xmlns="" id="{28530875-C05C-428B-8A78-42459ACDBF57}"/>
              </a:ext>
            </a:extLst>
          </p:cNvPr>
          <p:cNvSpPr/>
          <p:nvPr/>
        </p:nvSpPr>
        <p:spPr>
          <a:xfrm rot="879099" flipH="1">
            <a:off x="1703927" y="3557956"/>
            <a:ext cx="2099395" cy="1378227"/>
          </a:xfrm>
          <a:prstGeom prst="cloudCallout">
            <a:avLst>
              <a:gd name="adj1" fmla="val -67535"/>
              <a:gd name="adj2" fmla="val -455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  <p:sp>
        <p:nvSpPr>
          <p:cNvPr id="23" name="Düşünce Balonu: Bulut 22">
            <a:extLst>
              <a:ext uri="{FF2B5EF4-FFF2-40B4-BE49-F238E27FC236}">
                <a16:creationId xmlns:a16="http://schemas.microsoft.com/office/drawing/2014/main" xmlns="" id="{5165F291-537C-4867-968C-6A426FF449E8}"/>
              </a:ext>
            </a:extLst>
          </p:cNvPr>
          <p:cNvSpPr/>
          <p:nvPr/>
        </p:nvSpPr>
        <p:spPr>
          <a:xfrm rot="879099" flipH="1">
            <a:off x="8388678" y="3672103"/>
            <a:ext cx="2099395" cy="1378227"/>
          </a:xfrm>
          <a:prstGeom prst="cloudCallout">
            <a:avLst>
              <a:gd name="adj1" fmla="val 75747"/>
              <a:gd name="adj2" fmla="val 157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632578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8527" y="1122229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8012" y="3262226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1810018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ED6BCB9F-F880-48FB-8093-79E21C949F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47458324"/>
              </p:ext>
            </p:extLst>
          </p:nvPr>
        </p:nvGraphicFramePr>
        <p:xfrm>
          <a:off x="2193235" y="808383"/>
          <a:ext cx="7805530" cy="4346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7113627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0A2870-2029-45B5-8DB3-F82ABA3A0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814D3E-88F3-438B-AC3D-9C2A83CA35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1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9511FE-76C1-4DE0-9417-317B0C234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3EC329-66BF-4A66-BC3F-6FF42DE088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408" y="1093920"/>
            <a:ext cx="6221200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Niteleme Sıfatı</a:t>
            </a:r>
          </a:p>
        </p:txBody>
      </p:sp>
    </p:spTree>
    <p:extLst>
      <p:ext uri="{BB962C8B-B14F-4D97-AF65-F5344CB8AC3E}">
        <p14:creationId xmlns:p14="http://schemas.microsoft.com/office/powerpoint/2010/main" xmlns="" val="196529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A. NİTELEME SIFATI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56962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Varlıkların rengini, biçimini, şeklini, durumunu gösteren sözcüklere </a:t>
            </a:r>
            <a:r>
              <a:rPr lang="tr-TR" sz="2400" b="1" i="1" dirty="0">
                <a:solidFill>
                  <a:srgbClr val="FF0000"/>
                </a:solidFill>
              </a:rPr>
              <a:t>niteleme sıfatı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4000" y="3399183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İsimlere sorulan</a:t>
            </a:r>
            <a:r>
              <a:rPr lang="tr-TR" sz="2400" b="1" dirty="0"/>
              <a:t> “</a:t>
            </a:r>
            <a:r>
              <a:rPr lang="tr-TR" sz="2400" b="1" i="1" dirty="0">
                <a:solidFill>
                  <a:srgbClr val="FF0000"/>
                </a:solidFill>
              </a:rPr>
              <a:t>Nasıl?</a:t>
            </a:r>
            <a:r>
              <a:rPr lang="tr-TR" sz="2400" b="1" dirty="0">
                <a:solidFill>
                  <a:srgbClr val="FF0000"/>
                </a:solidFill>
              </a:rPr>
              <a:t>” </a:t>
            </a:r>
            <a:r>
              <a:rPr lang="tr-TR" sz="2400" dirty="0"/>
              <a:t>sorusunun cevabıdır.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1109968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644" y="436952"/>
            <a:ext cx="9133730" cy="782247"/>
          </a:xfrm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5D0796-26FB-4794-84BD-AF6BADD93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316" y="1380409"/>
            <a:ext cx="8962579" cy="782247"/>
          </a:xfrm>
        </p:spPr>
        <p:txBody>
          <a:bodyPr>
            <a:normAutofit/>
          </a:bodyPr>
          <a:lstStyle/>
          <a:p>
            <a:r>
              <a:rPr lang="tr-TR" sz="2400" dirty="0"/>
              <a:t>Küçük kız pembe elbiseler içerisinde çok güzel görünüyordu.</a:t>
            </a:r>
          </a:p>
          <a:p>
            <a:endParaRPr lang="tr-TR" sz="2400" dirty="0"/>
          </a:p>
        </p:txBody>
      </p:sp>
      <p:sp>
        <p:nvSpPr>
          <p:cNvPr id="20" name="Ok: Yukarı Bükülü 19">
            <a:extLst>
              <a:ext uri="{FF2B5EF4-FFF2-40B4-BE49-F238E27FC236}">
                <a16:creationId xmlns:a16="http://schemas.microsoft.com/office/drawing/2014/main" xmlns="" id="{8D8FA2D1-92E8-4500-8B1D-4A24FFF38EDE}"/>
              </a:ext>
            </a:extLst>
          </p:cNvPr>
          <p:cNvSpPr/>
          <p:nvPr/>
        </p:nvSpPr>
        <p:spPr>
          <a:xfrm>
            <a:off x="2086553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B522B8AC-83F8-4B65-863C-055265F9AF74}"/>
              </a:ext>
            </a:extLst>
          </p:cNvPr>
          <p:cNvSpPr txBox="1"/>
          <p:nvPr/>
        </p:nvSpPr>
        <p:spPr>
          <a:xfrm>
            <a:off x="1496243" y="2078844"/>
            <a:ext cx="148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kız?</a:t>
            </a:r>
          </a:p>
        </p:txBody>
      </p:sp>
      <p:sp>
        <p:nvSpPr>
          <p:cNvPr id="22" name="Ok: Yukarı Bükülü 21">
            <a:extLst>
              <a:ext uri="{FF2B5EF4-FFF2-40B4-BE49-F238E27FC236}">
                <a16:creationId xmlns:a16="http://schemas.microsoft.com/office/drawing/2014/main" xmlns="" id="{426BC7EE-B895-4A4E-B98B-AF1C8B2E70C1}"/>
              </a:ext>
            </a:extLst>
          </p:cNvPr>
          <p:cNvSpPr/>
          <p:nvPr/>
        </p:nvSpPr>
        <p:spPr>
          <a:xfrm>
            <a:off x="3935896" y="1789043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xmlns="" id="{1093847F-30F8-410B-88EB-13859879F920}"/>
              </a:ext>
            </a:extLst>
          </p:cNvPr>
          <p:cNvSpPr txBox="1"/>
          <p:nvPr/>
        </p:nvSpPr>
        <p:spPr>
          <a:xfrm>
            <a:off x="3201619" y="2108571"/>
            <a:ext cx="1881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elbise?</a:t>
            </a:r>
          </a:p>
        </p:txBody>
      </p:sp>
      <p:sp>
        <p:nvSpPr>
          <p:cNvPr id="24" name="İçerik Yer Tutucusu 2">
            <a:extLst>
              <a:ext uri="{FF2B5EF4-FFF2-40B4-BE49-F238E27FC236}">
                <a16:creationId xmlns:a16="http://schemas.microsoft.com/office/drawing/2014/main" xmlns="" id="{EC757FC3-21EF-418C-B58B-DBE61ADC4351}"/>
              </a:ext>
            </a:extLst>
          </p:cNvPr>
          <p:cNvSpPr txBox="1">
            <a:spLocks/>
          </p:cNvSpPr>
          <p:nvPr/>
        </p:nvSpPr>
        <p:spPr>
          <a:xfrm>
            <a:off x="1175335" y="2757118"/>
            <a:ext cx="847523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Yeşil vadinin etrafında sarp dağlar vardı.</a:t>
            </a:r>
          </a:p>
          <a:p>
            <a:endParaRPr lang="tr-TR" sz="2400" dirty="0"/>
          </a:p>
        </p:txBody>
      </p:sp>
      <p:sp>
        <p:nvSpPr>
          <p:cNvPr id="25" name="Ok: Yukarı Bükülü 24">
            <a:extLst>
              <a:ext uri="{FF2B5EF4-FFF2-40B4-BE49-F238E27FC236}">
                <a16:creationId xmlns:a16="http://schemas.microsoft.com/office/drawing/2014/main" xmlns="" id="{D8214A5B-8012-4E57-A344-7DC513A70835}"/>
              </a:ext>
            </a:extLst>
          </p:cNvPr>
          <p:cNvSpPr/>
          <p:nvPr/>
        </p:nvSpPr>
        <p:spPr>
          <a:xfrm>
            <a:off x="2146484" y="328344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8020A6AE-CE25-467A-B263-A1CF061D5DE2}"/>
              </a:ext>
            </a:extLst>
          </p:cNvPr>
          <p:cNvSpPr txBox="1"/>
          <p:nvPr/>
        </p:nvSpPr>
        <p:spPr>
          <a:xfrm>
            <a:off x="1496243" y="3553598"/>
            <a:ext cx="1627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vadi?</a:t>
            </a:r>
          </a:p>
        </p:txBody>
      </p:sp>
      <p:sp>
        <p:nvSpPr>
          <p:cNvPr id="27" name="Ok: Yukarı Bükülü 26">
            <a:extLst>
              <a:ext uri="{FF2B5EF4-FFF2-40B4-BE49-F238E27FC236}">
                <a16:creationId xmlns:a16="http://schemas.microsoft.com/office/drawing/2014/main" xmlns="" id="{67EB915C-0D2C-45DD-9F97-E9DB82F5708C}"/>
              </a:ext>
            </a:extLst>
          </p:cNvPr>
          <p:cNvSpPr/>
          <p:nvPr/>
        </p:nvSpPr>
        <p:spPr>
          <a:xfrm>
            <a:off x="5169275" y="3292161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xmlns="" id="{E554382E-45AE-4EFC-8499-0FCDE29592B1}"/>
              </a:ext>
            </a:extLst>
          </p:cNvPr>
          <p:cNvSpPr txBox="1"/>
          <p:nvPr/>
        </p:nvSpPr>
        <p:spPr>
          <a:xfrm>
            <a:off x="4473093" y="3579033"/>
            <a:ext cx="1961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dağlar?</a:t>
            </a:r>
          </a:p>
        </p:txBody>
      </p:sp>
      <p:sp>
        <p:nvSpPr>
          <p:cNvPr id="29" name="İçerik Yer Tutucusu 2">
            <a:extLst>
              <a:ext uri="{FF2B5EF4-FFF2-40B4-BE49-F238E27FC236}">
                <a16:creationId xmlns:a16="http://schemas.microsoft.com/office/drawing/2014/main" xmlns="" id="{523E6F64-9BE9-4EF2-810B-7F425E1D5F8F}"/>
              </a:ext>
            </a:extLst>
          </p:cNvPr>
          <p:cNvSpPr txBox="1">
            <a:spLocks/>
          </p:cNvSpPr>
          <p:nvPr/>
        </p:nvSpPr>
        <p:spPr>
          <a:xfrm>
            <a:off x="1175335" y="4236526"/>
            <a:ext cx="10217190" cy="782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dirty="0"/>
              <a:t>Fırtınanın ve karın kapattığı yol araçların ilerlemesine izin vermiyordu. </a:t>
            </a:r>
          </a:p>
          <a:p>
            <a:endParaRPr lang="tr-TR" sz="2400" dirty="0"/>
          </a:p>
        </p:txBody>
      </p:sp>
      <p:sp>
        <p:nvSpPr>
          <p:cNvPr id="32" name="Ok: Yukarı Bükülü 31">
            <a:extLst>
              <a:ext uri="{FF2B5EF4-FFF2-40B4-BE49-F238E27FC236}">
                <a16:creationId xmlns:a16="http://schemas.microsoft.com/office/drawing/2014/main" xmlns="" id="{D9E0AEA9-6270-4ED8-BE39-66ED306D6795}"/>
              </a:ext>
            </a:extLst>
          </p:cNvPr>
          <p:cNvSpPr/>
          <p:nvPr/>
        </p:nvSpPr>
        <p:spPr>
          <a:xfrm>
            <a:off x="5083429" y="4759914"/>
            <a:ext cx="487349" cy="320078"/>
          </a:xfrm>
          <a:prstGeom prst="bent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xmlns="" id="{525FB8E2-7EA6-40F9-88E0-E33EB0C17A4F}"/>
              </a:ext>
            </a:extLst>
          </p:cNvPr>
          <p:cNvSpPr txBox="1"/>
          <p:nvPr/>
        </p:nvSpPr>
        <p:spPr>
          <a:xfrm>
            <a:off x="4608012" y="5115301"/>
            <a:ext cx="1601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Nasıl yol?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63874EC3-61AD-4E51-A7F7-7C63D55DC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6109" y="2162656"/>
            <a:ext cx="1164338" cy="1828804"/>
          </a:xfrm>
          <a:prstGeom prst="rect">
            <a:avLst/>
          </a:prstGeom>
        </p:spPr>
      </p:pic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xmlns="" id="{1E27194D-8DFC-4CF1-BFF6-65EC98F3870C}"/>
              </a:ext>
            </a:extLst>
          </p:cNvPr>
          <p:cNvSpPr/>
          <p:nvPr/>
        </p:nvSpPr>
        <p:spPr>
          <a:xfrm>
            <a:off x="1371901" y="1387832"/>
            <a:ext cx="933978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66E4B420-D651-48F5-8A59-F1C3E9204D02}"/>
              </a:ext>
            </a:extLst>
          </p:cNvPr>
          <p:cNvSpPr/>
          <p:nvPr/>
        </p:nvSpPr>
        <p:spPr>
          <a:xfrm>
            <a:off x="2695876" y="1418858"/>
            <a:ext cx="971997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E963A95A-6404-451A-843D-FBF4DC643647}"/>
              </a:ext>
            </a:extLst>
          </p:cNvPr>
          <p:cNvCxnSpPr>
            <a:cxnSpLocks/>
          </p:cNvCxnSpPr>
          <p:nvPr/>
        </p:nvCxnSpPr>
        <p:spPr>
          <a:xfrm>
            <a:off x="2305878" y="1805006"/>
            <a:ext cx="389998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:a16="http://schemas.microsoft.com/office/drawing/2014/main" xmlns="" id="{D8F3EB62-635A-43CB-B66C-FAFD711980F8}"/>
              </a:ext>
            </a:extLst>
          </p:cNvPr>
          <p:cNvCxnSpPr>
            <a:cxnSpLocks/>
          </p:cNvCxnSpPr>
          <p:nvPr/>
        </p:nvCxnSpPr>
        <p:spPr>
          <a:xfrm flipV="1">
            <a:off x="3703974" y="1789043"/>
            <a:ext cx="1134356" cy="1596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xmlns="" id="{0D015220-8BD8-45D6-98C7-1A96C6A11112}"/>
              </a:ext>
            </a:extLst>
          </p:cNvPr>
          <p:cNvSpPr/>
          <p:nvPr/>
        </p:nvSpPr>
        <p:spPr>
          <a:xfrm>
            <a:off x="1513840" y="2780864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: Köşeleri Yuvarlatılmış 33">
            <a:extLst>
              <a:ext uri="{FF2B5EF4-FFF2-40B4-BE49-F238E27FC236}">
                <a16:creationId xmlns:a16="http://schemas.microsoft.com/office/drawing/2014/main" xmlns="" id="{BD0AC0F9-6ED2-4B0C-BAC0-0A03A3BCD2D4}"/>
              </a:ext>
            </a:extLst>
          </p:cNvPr>
          <p:cNvSpPr/>
          <p:nvPr/>
        </p:nvSpPr>
        <p:spPr>
          <a:xfrm>
            <a:off x="4446389" y="2811861"/>
            <a:ext cx="711200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2F176715-7DCB-423D-8F3B-C63FB7FA9D7D}"/>
              </a:ext>
            </a:extLst>
          </p:cNvPr>
          <p:cNvCxnSpPr>
            <a:cxnSpLocks/>
          </p:cNvCxnSpPr>
          <p:nvPr/>
        </p:nvCxnSpPr>
        <p:spPr>
          <a:xfrm>
            <a:off x="2210644" y="3188506"/>
            <a:ext cx="908476" cy="9503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35">
            <a:extLst>
              <a:ext uri="{FF2B5EF4-FFF2-40B4-BE49-F238E27FC236}">
                <a16:creationId xmlns:a16="http://schemas.microsoft.com/office/drawing/2014/main" xmlns="" id="{92C374C4-5FD3-42A7-A4C7-A7848B981A2A}"/>
              </a:ext>
            </a:extLst>
          </p:cNvPr>
          <p:cNvCxnSpPr>
            <a:cxnSpLocks/>
          </p:cNvCxnSpPr>
          <p:nvPr/>
        </p:nvCxnSpPr>
        <p:spPr>
          <a:xfrm flipV="1">
            <a:off x="5096085" y="3177597"/>
            <a:ext cx="804399" cy="7982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9BA71133-2382-496A-A58B-C0FD9356EB93}"/>
              </a:ext>
            </a:extLst>
          </p:cNvPr>
          <p:cNvCxnSpPr>
            <a:cxnSpLocks/>
          </p:cNvCxnSpPr>
          <p:nvPr/>
        </p:nvCxnSpPr>
        <p:spPr>
          <a:xfrm>
            <a:off x="5169274" y="4693796"/>
            <a:ext cx="478886" cy="0"/>
          </a:xfrm>
          <a:prstGeom prst="line">
            <a:avLst/>
          </a:prstGeom>
          <a:ln w="571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Dikdörtgen: Köşeleri Yuvarlatılmış 37">
            <a:extLst>
              <a:ext uri="{FF2B5EF4-FFF2-40B4-BE49-F238E27FC236}">
                <a16:creationId xmlns:a16="http://schemas.microsoft.com/office/drawing/2014/main" xmlns="" id="{76F2C076-C964-4AF9-B340-22318FCB90B6}"/>
              </a:ext>
            </a:extLst>
          </p:cNvPr>
          <p:cNvSpPr/>
          <p:nvPr/>
        </p:nvSpPr>
        <p:spPr>
          <a:xfrm>
            <a:off x="1513839" y="4245525"/>
            <a:ext cx="3655435" cy="3861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12231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/>
      <p:bldP spid="25" grpId="0" animBg="1"/>
      <p:bldP spid="26" grpId="0"/>
      <p:bldP spid="27" grpId="0" animBg="1"/>
      <p:bldP spid="28" grpId="0"/>
      <p:bldP spid="29" grpId="0"/>
      <p:bldP spid="32" grpId="0" animBg="1"/>
      <p:bldP spid="33" grpId="0"/>
      <p:bldP spid="17" grpId="0" animBg="1"/>
      <p:bldP spid="18" grpId="0" animBg="1"/>
      <p:bldP spid="31" grpId="0" animBg="1"/>
      <p:bldP spid="34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118FB13-15D1-4E24-B97C-7C06EF0A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2213" y="241644"/>
            <a:ext cx="9133730" cy="78224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6712222-A11A-4A1C-891C-4AD4BE65F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578" y="1219199"/>
            <a:ext cx="9134856" cy="4152901"/>
          </a:xfrm>
        </p:spPr>
        <p:txBody>
          <a:bodyPr>
            <a:normAutofit/>
          </a:bodyPr>
          <a:lstStyle/>
          <a:p>
            <a:pPr lvl="0"/>
            <a:r>
              <a:rPr lang="tr-TR" sz="2400" dirty="0"/>
              <a:t>Herkes </a:t>
            </a:r>
            <a:r>
              <a:rPr lang="tr-TR" sz="2400" b="1" u="sng" dirty="0">
                <a:solidFill>
                  <a:srgbClr val="FF0000"/>
                </a:solidFill>
              </a:rPr>
              <a:t>yuvarlak</a:t>
            </a:r>
            <a:r>
              <a:rPr lang="tr-TR" sz="2400" dirty="0"/>
              <a:t> </a:t>
            </a:r>
            <a:r>
              <a:rPr lang="tr-TR" sz="2400" u="sng" dirty="0"/>
              <a:t>masanın</a:t>
            </a:r>
            <a:r>
              <a:rPr lang="tr-TR" sz="2400" dirty="0"/>
              <a:t> etrafında toplansın.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Uzun boylu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u="sng" dirty="0"/>
              <a:t>adam</a:t>
            </a:r>
            <a:r>
              <a:rPr lang="tr-TR" sz="2400" dirty="0"/>
              <a:t> çocuklara yardım etmiş.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Kızgın</a:t>
            </a:r>
            <a:r>
              <a:rPr lang="tr-TR" sz="2400" dirty="0"/>
              <a:t> </a:t>
            </a:r>
            <a:r>
              <a:rPr lang="tr-TR" sz="2400" u="sng" dirty="0"/>
              <a:t>yağa</a:t>
            </a:r>
            <a:r>
              <a:rPr lang="tr-TR" sz="2400" dirty="0"/>
              <a:t> dikkat etmelisin.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Rahat</a:t>
            </a:r>
            <a:r>
              <a:rPr lang="tr-TR" sz="2400" dirty="0"/>
              <a:t> </a:t>
            </a:r>
            <a:r>
              <a:rPr lang="tr-TR" sz="2400" u="sng" dirty="0"/>
              <a:t>koltuğa</a:t>
            </a:r>
            <a:r>
              <a:rPr lang="tr-TR" sz="2400" dirty="0"/>
              <a:t> boylu boyunca uzandım.</a:t>
            </a:r>
          </a:p>
          <a:p>
            <a:pPr lvl="0"/>
            <a:r>
              <a:rPr lang="tr-TR" sz="2400" dirty="0"/>
              <a:t>Burası </a:t>
            </a:r>
            <a:r>
              <a:rPr lang="tr-TR" sz="2400" b="1" u="sng" dirty="0">
                <a:solidFill>
                  <a:srgbClr val="FF0000"/>
                </a:solidFill>
              </a:rPr>
              <a:t>güzel</a:t>
            </a:r>
            <a:r>
              <a:rPr lang="tr-TR" sz="2400" dirty="0"/>
              <a:t> bir </a:t>
            </a:r>
            <a:r>
              <a:rPr lang="tr-TR" sz="2400" u="sng" dirty="0"/>
              <a:t>şehre</a:t>
            </a:r>
            <a:r>
              <a:rPr lang="tr-TR" sz="2400" dirty="0"/>
              <a:t> benziyor.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Yaşlı</a:t>
            </a:r>
            <a:r>
              <a:rPr lang="tr-TR" sz="2400" dirty="0"/>
              <a:t> </a:t>
            </a:r>
            <a:r>
              <a:rPr lang="tr-TR" sz="2400" u="sng" dirty="0"/>
              <a:t>kadın</a:t>
            </a:r>
            <a:r>
              <a:rPr lang="tr-TR" sz="2400" dirty="0"/>
              <a:t> </a:t>
            </a:r>
            <a:r>
              <a:rPr lang="tr-TR" sz="2400" b="1" u="sng" dirty="0">
                <a:solidFill>
                  <a:srgbClr val="FF0000"/>
                </a:solidFill>
              </a:rPr>
              <a:t>ışıklı</a:t>
            </a:r>
            <a:r>
              <a:rPr lang="tr-TR" sz="2400" dirty="0"/>
              <a:t> </a:t>
            </a:r>
            <a:r>
              <a:rPr lang="tr-TR" sz="2400" u="sng" dirty="0"/>
              <a:t>vitrinler</a:t>
            </a:r>
            <a:r>
              <a:rPr lang="tr-TR" sz="2400" dirty="0"/>
              <a:t> arasında dolaşıyordu.</a:t>
            </a:r>
          </a:p>
          <a:p>
            <a:pPr lvl="0"/>
            <a:r>
              <a:rPr lang="tr-TR" sz="2400" b="1" u="sng" dirty="0">
                <a:solidFill>
                  <a:srgbClr val="FF0000"/>
                </a:solidFill>
              </a:rPr>
              <a:t>Sıcakkanlı</a:t>
            </a:r>
            <a:r>
              <a:rPr lang="tr-TR" sz="2400" dirty="0"/>
              <a:t> </a:t>
            </a:r>
            <a:r>
              <a:rPr lang="tr-TR" sz="2400" u="sng" dirty="0"/>
              <a:t>insanlar</a:t>
            </a:r>
            <a:r>
              <a:rPr lang="tr-TR" sz="2400" dirty="0"/>
              <a:t> arasında huzurla yaşıyorduk.</a:t>
            </a:r>
          </a:p>
        </p:txBody>
      </p:sp>
    </p:spTree>
    <p:extLst>
      <p:ext uri="{BB962C8B-B14F-4D97-AF65-F5344CB8AC3E}">
        <p14:creationId xmlns:p14="http://schemas.microsoft.com/office/powerpoint/2010/main" xmlns="" val="35484740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F5AFAE-B80F-42D3-94B4-729362BC1BCB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345</TotalTime>
  <Words>1195</Words>
  <PresentationFormat>Özel</PresentationFormat>
  <Paragraphs>237</Paragraphs>
  <Slides>40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Okula dönüş 16x9</vt:lpstr>
      <vt:lpstr>SIFAT</vt:lpstr>
      <vt:lpstr>SIFAT (ÖN AD)</vt:lpstr>
      <vt:lpstr>Slayt 3</vt:lpstr>
      <vt:lpstr>Slayt 4</vt:lpstr>
      <vt:lpstr>Slayt 5</vt:lpstr>
      <vt:lpstr>A. Niteleme Sıfatı</vt:lpstr>
      <vt:lpstr>A. NİTELEME SIFATI</vt:lpstr>
      <vt:lpstr>Örnek:</vt:lpstr>
      <vt:lpstr>Örnek:</vt:lpstr>
      <vt:lpstr>B. Belirtme Sıfatları</vt:lpstr>
      <vt:lpstr>B. BELİRTME SIFATLARI</vt:lpstr>
      <vt:lpstr>B. BELİRTME SIFATLARI</vt:lpstr>
      <vt:lpstr>1. İŞARET SIFATI</vt:lpstr>
      <vt:lpstr>Örnek:</vt:lpstr>
      <vt:lpstr>Not:</vt:lpstr>
      <vt:lpstr>Slayt 16</vt:lpstr>
      <vt:lpstr>2. SAYI SIFATI</vt:lpstr>
      <vt:lpstr>2A. ASIL SAYI SIFATI</vt:lpstr>
      <vt:lpstr>Örnek:</vt:lpstr>
      <vt:lpstr>2B. SIRA SAYI SIFATI</vt:lpstr>
      <vt:lpstr>Örnek:</vt:lpstr>
      <vt:lpstr>2C. ÜLEŞTİRME SAYI SIFATI</vt:lpstr>
      <vt:lpstr>Örnek:</vt:lpstr>
      <vt:lpstr>2Ç. KESİR SAYI SIFATI</vt:lpstr>
      <vt:lpstr>Örnek:</vt:lpstr>
      <vt:lpstr>3. BELGİSİZ SIFAT</vt:lpstr>
      <vt:lpstr>Örnek:</vt:lpstr>
      <vt:lpstr>Not:</vt:lpstr>
      <vt:lpstr>Slayt 29</vt:lpstr>
      <vt:lpstr>Not:</vt:lpstr>
      <vt:lpstr>Slayt 31</vt:lpstr>
      <vt:lpstr>4. SORU SIFATI</vt:lpstr>
      <vt:lpstr>Örnek:</vt:lpstr>
      <vt:lpstr>Örnek:</vt:lpstr>
      <vt:lpstr>Not:</vt:lpstr>
      <vt:lpstr>Slayt 36</vt:lpstr>
      <vt:lpstr>DİNLEDİĞİNİZ İÇİN TEŞEKKÜRLER.</vt:lpstr>
      <vt:lpstr>Slayt 38</vt:lpstr>
      <vt:lpstr>Slayt 39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2019-08-01T19:32:20Z</dcterms:created>
  <dcterms:modified xsi:type="dcterms:W3CDTF">2020-12-14T07:50:47Z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