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413BE-8C52-40EA-A461-929A8E639A0E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ADE7E-0873-474B-A6B7-4E335072F9D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626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ADE7E-0873-474B-A6B7-4E335072F9D4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42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ADE7E-0873-474B-A6B7-4E335072F9D4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7190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ADE7E-0873-474B-A6B7-4E335072F9D4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366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775B73-26C3-4BAF-B30F-B2365634E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4EE3F3A-1648-498E-B17C-109FF1BC50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99BEF3D-6CD2-4F8D-BB56-B01A94784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FF3B4B9-C79F-4CDC-B554-802D8B357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93122E6-479D-4752-B727-B9070A4CE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443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23C87E2-072A-43FF-98CF-2A7769DF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9BE71B9-BA79-499D-91A2-4818B6CE7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B82E64B-123B-4B89-B4EB-4BBBD111C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9D6C62B-6756-4C9B-ACAD-268C3F0B0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29B8625-3E66-48AB-AC7E-5705922AD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674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48E1F10-54A6-4E4C-96EA-816E71C43D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1DA2022-064F-4324-B0A1-696BA865A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49F015C-24A7-496F-AEEB-7F85AA403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1A507D4-91A3-4DB9-8FD4-ECF5AB1D7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5AB891F-ECB2-4C8F-9FB5-28B670AE2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8127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E2AF12E-BE64-47F6-8AC9-420AFCF04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045D7F9-B2E8-4C74-B764-931B8EB4C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5C316C4-9028-4C2A-B736-87DB471ED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4FE672F-880B-43B3-8DA9-CDE9CFAEB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9113EE9-95E5-4064-8BFA-285739968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765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0C69AC-C452-488A-BAA5-3D14BF744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C5716D6-EBB1-4CBD-8783-6F0CCB12F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4A11CC0-4836-4D33-90D7-55DB40C72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2A97EA9-4BA9-42B1-8B21-A6019C30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4902722-D99E-4052-9982-A2124F5BE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07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4214C3C-52ED-42D6-A550-D3565D394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FAB98EC-8FFC-4FA7-8398-9BB855DF45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DC0E953-B403-40E8-B33F-85DAF0DD6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650B96C-7922-4B5D-93E7-B79EE719A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BC22C86-C515-47B2-8BAB-D9144956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83329DD-2A3C-4D8C-8E96-5550BCEF9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0469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3B152FA-ED63-485A-93AE-D4108B3FE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8CFEBE0-5944-464A-BDDA-868570115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450BC05-3B32-4B81-8377-5DD148081F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DD96C7D-CC3E-4FEC-94C2-21B7085AFB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BAB15B47-ADE7-4271-8CD6-727686BAC3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51D67936-3DEC-4FBF-B5CE-51F10BF1F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395875A-0F33-49CC-A715-FB997A9C3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174512E-671E-4AB0-901E-59099F18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4875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30569A-A662-421C-83F4-CDE136AA5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FD9D3937-983D-46B4-A47D-9E38F0ED7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250DC28-34C9-47A2-AF24-E7B2F681F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A3CECB57-1CC4-46D0-835A-D4D4AC8C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6472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974D597D-04CC-4584-86FC-3841CF51F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6852B4E5-C769-41D4-BEFA-1BF8E0944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3FB4075-1A71-427A-A7D3-1F4F3E267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2622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F48CF25-54B9-477F-B39A-0CAD3E9C6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A91D61D-39B5-4D59-BFF7-A40470060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2BFBE8A9-9BC8-4D15-B968-D3002DB82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D42AE1D-E10A-49A3-8EB1-24857D146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DFCF657-1443-4B58-B327-BCE9096E9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69EB370-F470-4473-B5FB-9C6B2391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3200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5C17F3-5547-463B-9550-C4A6DA375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4046A059-BD6D-4E8F-A3C2-34CF22DA22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110A386-8129-4F14-8B85-F071365DB2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383E3DDA-2DD8-41E9-9851-6237969A3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B23366F-42D3-45DF-9A8B-1F070657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35AE43C-9D4B-4846-9AC0-384E7BFA0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1387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>
                <a:lumMod val="40000"/>
                <a:lumOff val="60000"/>
                <a:alpha val="3000"/>
              </a:schemeClr>
            </a:gs>
            <a:gs pos="0">
              <a:schemeClr val="accent2">
                <a:lumMod val="60000"/>
                <a:lumOff val="40000"/>
              </a:schemeClr>
            </a:gs>
            <a:gs pos="9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3B2A5C10-7FCB-4E25-A9AC-3ACEC4D80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8D80D78-845D-4F4C-80FA-D927625E1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932FD84-CB7A-4BC5-AE48-45D90033DB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047B8-3556-4A9E-8983-2AFF7AD70DA5}" type="datetimeFigureOut">
              <a:rPr lang="tr-TR" smtClean="0"/>
              <a:t>5.04.2021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495E750-F785-431D-AC1D-2D66808A19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A892BA1-D7CD-4533-969A-A4D1E8D9D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966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B2015A32-E251-4376-B4F5-A66084ACE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26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0" name="Group 136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38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4638AFF4-04D3-4CCC-AFB2-9A6536D30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003" y="763791"/>
            <a:ext cx="10306520" cy="926668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ZAMİR (ADIL) NEDİR?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8556486-829B-43A2-A9BF-FC85D5DDD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710" y="3149724"/>
            <a:ext cx="6851530" cy="3563159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İsim olmadıkları halde isim gibi kullanılan bu sözcüklere zamir diyoruz. </a:t>
            </a:r>
          </a:p>
          <a:p>
            <a:pPr marL="0" indent="0">
              <a:buNone/>
            </a:pPr>
            <a:r>
              <a:rPr lang="tr-TR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Örnek: </a:t>
            </a:r>
          </a:p>
          <a:p>
            <a:r>
              <a:rPr lang="tr-TR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Selim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hediyeyi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dün </a:t>
            </a:r>
            <a:r>
              <a:rPr lang="tr-TR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çarşıdan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almış.</a:t>
            </a:r>
          </a:p>
          <a:p>
            <a:r>
              <a:rPr lang="tr-T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r-T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bunu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dün</a:t>
            </a:r>
            <a:r>
              <a:rPr lang="tr-T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şuradan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almış. </a:t>
            </a:r>
          </a:p>
          <a:p>
            <a:pPr marL="0" indent="0">
              <a:buNone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Birinci cümledeki “Selim” adı yerine “O” sözcüğü, hediye” adı yerine “bu” sözcüğü, “çarşıdan” adı yerine “şuradan” sözcüğü kullanılmıştır.</a:t>
            </a:r>
          </a:p>
          <a:p>
            <a:pPr marL="0" indent="0">
              <a:buNone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Cümledeki “O”, “bu”, “şuradan” sözcükleri, belirtilen adların yerini tuttuğu için zamir görevindedir. </a:t>
            </a:r>
          </a:p>
        </p:txBody>
      </p:sp>
      <p:pic>
        <p:nvPicPr>
          <p:cNvPr id="1026" name="Picture 2" descr="Zamirler | World Languages - Quizizz">
            <a:hlinkClick r:id="rId3"/>
            <a:extLst>
              <a:ext uri="{FF2B5EF4-FFF2-40B4-BE49-F238E27FC236}">
                <a16:creationId xmlns:a16="http://schemas.microsoft.com/office/drawing/2014/main" id="{B6FCD5D1-1ABC-490E-9082-2E136E0FFA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0" r="5975" b="3"/>
          <a:stretch/>
        </p:blipFill>
        <p:spPr bwMode="auto">
          <a:xfrm>
            <a:off x="7439131" y="3429000"/>
            <a:ext cx="4571929" cy="26834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647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2">
                <a:lumMod val="40000"/>
                <a:lumOff val="60000"/>
              </a:schemeClr>
            </a:gs>
            <a:gs pos="49000">
              <a:schemeClr val="accent2">
                <a:lumMod val="60000"/>
                <a:lumOff val="40000"/>
              </a:schemeClr>
            </a:gs>
            <a:gs pos="98000">
              <a:schemeClr val="accent1">
                <a:lumMod val="45000"/>
                <a:lumOff val="5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34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9.Sınıf Zamirler Konu Anlatımı PDF 5.Ünite Zamir Türleri Konu Anlatımı">
            <a:extLst>
              <a:ext uri="{FF2B5EF4-FFF2-40B4-BE49-F238E27FC236}">
                <a16:creationId xmlns:a16="http://schemas.microsoft.com/office/drawing/2014/main" id="{19FF5193-89AB-4CF4-A472-56849F64A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8619" y="689548"/>
            <a:ext cx="6376834" cy="4482059"/>
          </a:xfrm>
          <a:prstGeom prst="rect">
            <a:avLst/>
          </a:prstGeom>
          <a:gradFill>
            <a:gsLst>
              <a:gs pos="34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/>
        </p:spPr>
      </p:pic>
      <p:sp>
        <p:nvSpPr>
          <p:cNvPr id="4" name="Ok: Çentikli Sağ 3">
            <a:extLst>
              <a:ext uri="{FF2B5EF4-FFF2-40B4-BE49-F238E27FC236}">
                <a16:creationId xmlns:a16="http://schemas.microsoft.com/office/drawing/2014/main" id="{A6672839-248F-4C6B-9BEE-75E124DC10B7}"/>
              </a:ext>
            </a:extLst>
          </p:cNvPr>
          <p:cNvSpPr/>
          <p:nvPr/>
        </p:nvSpPr>
        <p:spPr>
          <a:xfrm>
            <a:off x="0" y="2414637"/>
            <a:ext cx="4743987" cy="2519625"/>
          </a:xfrm>
          <a:prstGeom prst="notch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Zamirler, isimlerin yerini tutma biçimlerine göre şu şekil­lerde gruplandırılır:</a:t>
            </a:r>
          </a:p>
        </p:txBody>
      </p:sp>
    </p:spTree>
    <p:extLst>
      <p:ext uri="{BB962C8B-B14F-4D97-AF65-F5344CB8AC3E}">
        <p14:creationId xmlns:p14="http://schemas.microsoft.com/office/powerpoint/2010/main" val="2758057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93" name="Rectangle 192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ZAMİR (ADIL). - ppt indir">
            <a:extLst>
              <a:ext uri="{FF2B5EF4-FFF2-40B4-BE49-F238E27FC236}">
                <a16:creationId xmlns:a16="http://schemas.microsoft.com/office/drawing/2014/main" id="{3AE9F68C-C8CD-475C-97A8-5ACE8FB2A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6" t="-535" r="-6172" b="19784"/>
          <a:stretch/>
        </p:blipFill>
        <p:spPr bwMode="auto">
          <a:xfrm>
            <a:off x="0" y="886265"/>
            <a:ext cx="7713579" cy="433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FB8270C-5837-461D-ADC0-F438B8DF4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1854" y="597877"/>
            <a:ext cx="4310146" cy="359936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2000" dirty="0">
              <a:solidFill>
                <a:schemeClr val="tx1">
                  <a:alpha val="60000"/>
                </a:schemeClr>
              </a:solidFill>
            </a:endParaRPr>
          </a:p>
          <a:p>
            <a:pPr marL="0" indent="0" algn="ctr">
              <a:buNone/>
            </a:pPr>
            <a:r>
              <a:rPr lang="tr-TR" sz="2000" b="1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ÖRNEKLER</a:t>
            </a:r>
          </a:p>
          <a:p>
            <a:r>
              <a:rPr lang="tr-TR" sz="2000" dirty="0">
                <a:solidFill>
                  <a:schemeClr val="tx1">
                    <a:alpha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O, beni dün çok aramış.</a:t>
            </a:r>
          </a:p>
          <a:p>
            <a:endParaRPr lang="tr-TR" sz="2000" dirty="0">
              <a:solidFill>
                <a:schemeClr val="tx1">
                  <a:alpha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000" dirty="0">
                <a:solidFill>
                  <a:schemeClr val="tx1">
                    <a:alpha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Yarın onlar bize gelmeyi düşünüyor.</a:t>
            </a:r>
          </a:p>
          <a:p>
            <a:endParaRPr lang="tr-TR" sz="2000" dirty="0">
              <a:solidFill>
                <a:schemeClr val="tx1">
                  <a:alpha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2000" dirty="0">
                <a:solidFill>
                  <a:schemeClr val="tx1">
                    <a:alpha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Bu cümlelerde “O”, “ben”, “onlar”, “biz” sözcükleri kişilerin yerini tuttuğu için kişi zamiri olarak kullanılmıştır.</a:t>
            </a:r>
          </a:p>
        </p:txBody>
      </p:sp>
    </p:spTree>
    <p:extLst>
      <p:ext uri="{BB962C8B-B14F-4D97-AF65-F5344CB8AC3E}">
        <p14:creationId xmlns:p14="http://schemas.microsoft.com/office/powerpoint/2010/main" val="2849445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ZAMİR (ADIL). - ppt indir">
            <a:extLst>
              <a:ext uri="{FF2B5EF4-FFF2-40B4-BE49-F238E27FC236}">
                <a16:creationId xmlns:a16="http://schemas.microsoft.com/office/drawing/2014/main" id="{602645DE-D87C-4FCC-A3B2-B27E547438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958" y="244571"/>
            <a:ext cx="6015897" cy="451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9E0D0149-B5C6-43C1-A1A5-E92034A4E2DD}"/>
              </a:ext>
            </a:extLst>
          </p:cNvPr>
          <p:cNvSpPr/>
          <p:nvPr/>
        </p:nvSpPr>
        <p:spPr>
          <a:xfrm>
            <a:off x="686958" y="4756493"/>
            <a:ext cx="6477964" cy="185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Ö</a:t>
            </a:r>
            <a:r>
              <a:rPr lang="tr-TR" sz="2400" b="1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RNEKLER</a:t>
            </a:r>
            <a:endParaRPr lang="en-US" sz="2400" b="1" dirty="0">
              <a:solidFill>
                <a:schemeClr val="tx1">
                  <a:alpha val="60000"/>
                </a:schemeClr>
              </a:solidFill>
              <a:latin typeface="Comic Sans MS" panose="030F0702030302020204" pitchFamily="66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Ahmet’e onları doğum gününde almışlar.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Onu kitaplığa koydum.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Ötekini bana ver, berikini sen al.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Öbürünü şu rafa koyun.</a:t>
            </a:r>
          </a:p>
        </p:txBody>
      </p:sp>
      <p:sp>
        <p:nvSpPr>
          <p:cNvPr id="13" name="Kaydırma: Dikey 12">
            <a:extLst>
              <a:ext uri="{FF2B5EF4-FFF2-40B4-BE49-F238E27FC236}">
                <a16:creationId xmlns:a16="http://schemas.microsoft.com/office/drawing/2014/main" id="{9ACEF815-AD95-45D9-8009-0D4D3E729836}"/>
              </a:ext>
            </a:extLst>
          </p:cNvPr>
          <p:cNvSpPr/>
          <p:nvPr/>
        </p:nvSpPr>
        <p:spPr>
          <a:xfrm>
            <a:off x="6962456" y="84408"/>
            <a:ext cx="5460578" cy="6527408"/>
          </a:xfrm>
          <a:prstGeom prst="verticalScroll">
            <a:avLst>
              <a:gd name="adj" fmla="val 1634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Aft>
                <a:spcPts val="600"/>
              </a:spcAft>
            </a:pPr>
            <a:r>
              <a:rPr lang="tr-TR" sz="2000" b="1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NOT:</a:t>
            </a:r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Cümlede, “O, onlar” zamirleri, kişinin yerini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utarsa kişi zamiri, varlığın yerini tutarsa işaret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amiri olur.</a:t>
            </a:r>
            <a:endParaRPr lang="tr-TR" sz="2000" dirty="0">
              <a:solidFill>
                <a:prstClr val="black">
                  <a:alpha val="60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An­cak “bu, şu, bunlar, şunlar”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özcükleri kişilerin ye­rini tutsa bile işaret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amiridir.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</a:pP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ÖRNEKLER</a:t>
            </a:r>
            <a:endParaRPr lang="en-US" sz="2000" dirty="0">
              <a:solidFill>
                <a:prstClr val="black">
                  <a:alpha val="60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Onu bir kitap fuarından almıştım. (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şaret zamiri)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Onunla bir konserde tanışmıştık. (Kişi zamiri)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Şunları çantana koy. (Işaret zamiri)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Şunları tanıyor musun? (Işaret zamiri)</a:t>
            </a:r>
          </a:p>
        </p:txBody>
      </p:sp>
    </p:spTree>
    <p:extLst>
      <p:ext uri="{BB962C8B-B14F-4D97-AF65-F5344CB8AC3E}">
        <p14:creationId xmlns:p14="http://schemas.microsoft.com/office/powerpoint/2010/main" val="3561043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DFF82A74-1814-4E42-87FF-051FC356A1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093" y="1173039"/>
            <a:ext cx="6015897" cy="4511922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4B2DE064-F125-4139-A551-32339735EE8E}"/>
              </a:ext>
            </a:extLst>
          </p:cNvPr>
          <p:cNvSpPr/>
          <p:nvPr/>
        </p:nvSpPr>
        <p:spPr>
          <a:xfrm>
            <a:off x="8016641" y="618403"/>
            <a:ext cx="4175359" cy="5852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tr-TR" sz="28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ÖRNEKLER</a:t>
            </a:r>
            <a:endParaRPr lang="en-US" sz="2800" b="1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-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Öğrencilerin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hiçbiri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dışarı çıkmamış.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Dünkü maça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herkes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geldi.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Aradığımız adresi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kimse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bilmiyordu.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İstediğim kitabı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başkasına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vermiş.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Soruların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birçoğunu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çözdüm.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Çocukların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birkaçı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dışında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hepsi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buradaydı.</a:t>
            </a: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tr-TR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Yukarıda koyu renkle yazılmış olan kelimeler</a:t>
            </a:r>
            <a:r>
              <a:rPr lang="tr-TR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belgisiz zamire örnek olarak verilebilir</a:t>
            </a: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tr-TR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tr-TR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BİRLİKTE YAPALIM </a:t>
            </a:r>
            <a:r>
              <a:rPr lang="tr-TR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endParaRPr lang="en-US" b="1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Azı gitti, çoğu kaldı.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Bazısı bu yemeği sevmez.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Dün akşam biri seni aradı.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Sınıfın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tümü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pikniğe gitmiş.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Kimiler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 programlardan hoşlanmıyor.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694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1AF9055A-9FD0-45AC-B6E5-2029CC5D0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2" name="Picture 2" descr="ZAMİR (ADIL). - ppt indir">
            <a:hlinkClick r:id="rId2"/>
            <a:extLst>
              <a:ext uri="{FF2B5EF4-FFF2-40B4-BE49-F238E27FC236}">
                <a16:creationId xmlns:a16="http://schemas.microsoft.com/office/drawing/2014/main" id="{7099E6DF-1BD9-488F-B455-B6E28B93BB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48" y="727200"/>
            <a:ext cx="6364360" cy="477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085AE75F-4A39-46E8-AE64-07500F7171F1}"/>
              </a:ext>
            </a:extLst>
          </p:cNvPr>
          <p:cNvSpPr/>
          <p:nvPr/>
        </p:nvSpPr>
        <p:spPr>
          <a:xfrm>
            <a:off x="7863840" y="231314"/>
            <a:ext cx="4288549" cy="5765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Bu sözcüklerin yerine, sorduğu isimler getirilebilir.</a:t>
            </a: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ÖRNEKLER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Çarşıdan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aldın? → Çarşıdan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elma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aldım.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Nerede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oturuyorsunuz? →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Üsküdar’da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oturuyorum.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Hangisi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önce geldi? →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Şu,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önce geldi.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Kaçı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bizimle gelecek? →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Üçü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bizimle gelecek.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dirty="0">
              <a:solidFill>
                <a:schemeClr val="tx1"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871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5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5" name="Rectangle 17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19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Freeform: Shape 21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İçerik Yer Tutucusu 9" descr="metin içeren bir resim&#10;&#10;Açıklama otomatik olarak oluşturuldu">
            <a:extLst>
              <a:ext uri="{FF2B5EF4-FFF2-40B4-BE49-F238E27FC236}">
                <a16:creationId xmlns:a16="http://schemas.microsoft.com/office/drawing/2014/main" id="{DDE2F639-B14C-4F2B-9156-3F8155E44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5537" t="17518" r="22096" b="10732"/>
          <a:stretch/>
        </p:blipFill>
        <p:spPr>
          <a:xfrm>
            <a:off x="686958" y="1237377"/>
            <a:ext cx="6015897" cy="4094278"/>
          </a:xfrm>
          <a:prstGeom prst="rect">
            <a:avLst/>
          </a:prstGeom>
        </p:spPr>
      </p:pic>
      <p:sp>
        <p:nvSpPr>
          <p:cNvPr id="11" name="Dikdörtgen 10">
            <a:extLst>
              <a:ext uri="{FF2B5EF4-FFF2-40B4-BE49-F238E27FC236}">
                <a16:creationId xmlns:a16="http://schemas.microsoft.com/office/drawing/2014/main" id="{DA1AC370-92A0-43EC-ACFD-9397463862B1}"/>
              </a:ext>
            </a:extLst>
          </p:cNvPr>
          <p:cNvSpPr/>
          <p:nvPr/>
        </p:nvSpPr>
        <p:spPr>
          <a:xfrm>
            <a:off x="7713579" y="773723"/>
            <a:ext cx="4478421" cy="5357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tr-TR" sz="3200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ÖRNEKLER</a:t>
            </a:r>
            <a:endParaRPr lang="en-US" sz="3200" dirty="0">
              <a:solidFill>
                <a:schemeClr val="tx1">
                  <a:alpha val="60000"/>
                </a:schemeClr>
              </a:solidFill>
              <a:latin typeface="Comic Sans MS" panose="030F0702030302020204" pitchFamily="66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‘’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Kendim, kendin, kendisi, kendimiz, kendiniz,</a:t>
            </a:r>
            <a:r>
              <a:rPr lang="tr-TR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kendileri</a:t>
            </a:r>
            <a:r>
              <a:rPr lang="tr-TR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‘’kel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imeleri cümle içerisinde dönüşlülük zamir olarak kullanılırlar.</a:t>
            </a:r>
            <a:endParaRPr lang="tr-TR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Kendi hatasının bedelini bizlere ödetmeye çalışıyordu.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 kendin gitmek istedin.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Kendisini iyi hissetmiyordu.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Kendilerinde var olan büyük egoyu görmezden geliyordu.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074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442</Words>
  <PresentationFormat>Geniş ekran</PresentationFormat>
  <Paragraphs>63</Paragraphs>
  <Slides>8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Times New Roman</vt:lpstr>
      <vt:lpstr>Wingdings</vt:lpstr>
      <vt:lpstr>Office Teması</vt:lpstr>
      <vt:lpstr>PowerPoint Sunusu</vt:lpstr>
      <vt:lpstr>ZAMİR (ADIL) NEDİR?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2021-03-27T18:04:05Z</dcterms:created>
  <dcterms:modified xsi:type="dcterms:W3CDTF">2021-04-05T11:07:09Z</dcterms:modified>
  <cp:category>https://www.sorubak.com</cp:category>
</cp:coreProperties>
</file>