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7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59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BEF1F-D955-49C4-865B-76448C09DCAB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9C16B-F118-4518-A480-EB8D267D11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9979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9948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3844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064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9253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9753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2566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0048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9C16B-F118-4518-A480-EB8D267D1141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8850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2432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34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972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3205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107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689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5644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8603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437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2101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8668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5060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446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45781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292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815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4985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1A9971A-084F-4750-AD4E-B5B9F9F322ED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15473A-2455-4A4F-8DE7-E9C975AFC8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9276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857FA8-B550-4837-9F60-AB01A8C92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latin typeface="Bell MT" panose="02020503060305020303" pitchFamily="18" charset="0"/>
              </a:rPr>
              <a:t>5. Sınıf Matematik   Uzunluk ölçme  Ve Zaman Ölçme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EEC7D2DA-2F0D-4B58-B449-6EB453C090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Yer: Isparta</a:t>
            </a:r>
          </a:p>
          <a:p>
            <a:r>
              <a:rPr lang="tr-TR" dirty="0"/>
              <a:t>Okul: Ülkü Ortaokulu</a:t>
            </a:r>
          </a:p>
          <a:p>
            <a:r>
              <a:rPr lang="tr-TR" dirty="0"/>
              <a:t>Sınıf: 5-H</a:t>
            </a:r>
          </a:p>
          <a:p>
            <a:r>
              <a:rPr lang="tr-TR" dirty="0"/>
              <a:t>Yapan: Fatma Naz KIVRAK</a:t>
            </a:r>
          </a:p>
        </p:txBody>
      </p:sp>
    </p:spTree>
    <p:extLst>
      <p:ext uri="{BB962C8B-B14F-4D97-AF65-F5344CB8AC3E}">
        <p14:creationId xmlns:p14="http://schemas.microsoft.com/office/powerpoint/2010/main" xmlns="" val="357505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9B12F43-D90A-41AD-BAC6-E2CB04196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3,2 kilometre kaç metredir?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3D3C44A-60CC-405C-83B3-44C482047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79390"/>
            <a:ext cx="10131425" cy="3649133"/>
          </a:xfrm>
        </p:spPr>
        <p:txBody>
          <a:bodyPr/>
          <a:lstStyle/>
          <a:p>
            <a:r>
              <a:rPr lang="tr-TR" dirty="0"/>
              <a:t>Kilometreden metreye gitmek için 3 basamak aşağı inmemiz gerekir. Yani sayımızı 10 ile üç kere çarpacağız.</a:t>
            </a:r>
          </a:p>
          <a:p>
            <a:r>
              <a:rPr lang="tr-TR" dirty="0"/>
              <a:t>3,2 x 10 = 32</a:t>
            </a:r>
            <a:br>
              <a:rPr lang="tr-TR" dirty="0"/>
            </a:br>
            <a:r>
              <a:rPr lang="tr-TR" dirty="0"/>
              <a:t>32 x 10 = 320</a:t>
            </a:r>
            <a:br>
              <a:rPr lang="tr-TR" dirty="0"/>
            </a:br>
            <a:r>
              <a:rPr lang="tr-TR" dirty="0"/>
              <a:t>320 x 10 = 3200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60942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D14C8EC-E064-43E4-B260-0B163772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► 120 santimetre kaç desimetredir?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1F733C3-055F-48B2-A47E-ABEF8B1DB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Santimetreden desimetreye gitmek için 1 basamak yukarı çıkmamız gerekir. Yani sayımızı 10’a bir kere böleceğiz.</a:t>
            </a:r>
          </a:p>
          <a:p>
            <a:r>
              <a:rPr lang="tr-TR" dirty="0"/>
              <a:t>120 : 10 = 12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7861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2FE0922-ECC6-49E1-AA0D-AF8BCA8FE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► 5700 milimetre kaç metredir?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B3B7847-39B0-408C-BDFD-54FDB91E3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effectLst/>
                <a:latin typeface="Open Sans"/>
              </a:rPr>
              <a:t>Milimetreden metreye gitmek için 3 basamak yukarı çıkmamız gerekir. Yani sayımızı 10’a üç kere böleceğiz.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5700 : 10 = 570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570 : 10 = 57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57 : 10 = 5,7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4012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F72BAE8-C39C-4833-AABC-BD2DB7D1B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62473"/>
            <a:ext cx="10131425" cy="1403394"/>
          </a:xfrm>
        </p:spPr>
        <p:txBody>
          <a:bodyPr/>
          <a:lstStyle/>
          <a:p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Aşağıdaki uzunluk toplama işlemlerini yapalım.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1F36DA1-72EC-4FAC-93D0-7BA781FE7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tr-TR" b="0" i="0" dirty="0">
                <a:effectLst/>
                <a:latin typeface="Open Sans"/>
              </a:rPr>
              <a:t>►</a:t>
            </a:r>
            <a:r>
              <a:rPr lang="tr-TR" b="0" i="0" dirty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tr-TR" b="0" i="0" dirty="0">
                <a:effectLst/>
                <a:latin typeface="Open Sans"/>
              </a:rPr>
              <a:t>12 cm + 5 mm = …… mm</a:t>
            </a:r>
          </a:p>
          <a:p>
            <a:pPr algn="l"/>
            <a:endParaRPr lang="tr-TR" b="0" i="0" dirty="0">
              <a:effectLst/>
              <a:latin typeface="Open Sans"/>
            </a:endParaRPr>
          </a:p>
          <a:p>
            <a:pPr algn="l"/>
            <a:r>
              <a:rPr lang="tr-TR" b="0" i="0" dirty="0">
                <a:effectLst/>
                <a:latin typeface="Open Sans"/>
              </a:rPr>
              <a:t>Öncelikle 12 santimetreyi milimetreye çeviririz: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12 cm = 120 mm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Sonra toplama işlemini yaparız: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120 mm + 5 mm = 125 mm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073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2CC2A47-2917-45E0-8BD8-3EE485ED3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► 35 dm + 52 cm = …… 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CC6F98D-77B0-4744-9CCA-90E7D8C9E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effectLst/>
                <a:latin typeface="Open Sans"/>
              </a:rPr>
              <a:t>Öncelikle her iki uzunluğu da metreye çeviririz: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35 dm = 3,5 m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52 cm = 0,52 m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Sonra toplama işlemini yaparız: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3,5 m + 0,52 m = 4,02 m</a:t>
            </a:r>
          </a:p>
        </p:txBody>
      </p:sp>
    </p:spTree>
    <p:extLst>
      <p:ext uri="{BB962C8B-B14F-4D97-AF65-F5344CB8AC3E}">
        <p14:creationId xmlns:p14="http://schemas.microsoft.com/office/powerpoint/2010/main" xmlns="" val="326122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520B008-71C5-49DA-981F-5DC5DAADC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cap="all" dirty="0">
                <a:solidFill>
                  <a:srgbClr val="000000"/>
                </a:solidFill>
                <a:effectLst/>
                <a:latin typeface="Open Sans"/>
              </a:rPr>
              <a:t>ZAMAN ÖLÇME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69F4C6D-B2DC-465C-8CEA-25F3BD8CD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1" i="1" dirty="0">
                <a:effectLst/>
                <a:latin typeface="Open Sans"/>
              </a:rPr>
              <a:t>BU KONUDA ÖĞRENECEKLERİMİZ:</a:t>
            </a:r>
            <a:endParaRPr lang="tr-TR" b="0" i="0" dirty="0">
              <a:effectLst/>
              <a:latin typeface="Open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√ Zaman Ölçme Birimleri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√ Saniye, Dakika, Saat, Gün, Hafta, Ay, Yıl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√ Zaman Ölçülerini Birbirine Çevirme</a:t>
            </a:r>
          </a:p>
        </p:txBody>
      </p:sp>
    </p:spTree>
    <p:extLst>
      <p:ext uri="{BB962C8B-B14F-4D97-AF65-F5344CB8AC3E}">
        <p14:creationId xmlns:p14="http://schemas.microsoft.com/office/powerpoint/2010/main" xmlns="" val="533283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C3E2F09-D53D-4EF3-9C77-1A5A6FDD4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ZAMAN ÖLÇÜ BİRİMLERİ</a:t>
            </a:r>
            <a:br>
              <a:rPr lang="tr-TR" b="1" i="0" dirty="0">
                <a:solidFill>
                  <a:srgbClr val="DD3333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B40A2CC-19F0-4B8F-8860-F7B9F0DBC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effectLst/>
                <a:latin typeface="Open Sans"/>
              </a:rPr>
              <a:t>Zamanı ölçmek için bir çok ölçü birimi kullanırız. Bunlardan en çok kullandıklarımızı küçükten büyüğe doğru saniye, dakika, saat, gün, hafta, ay ve yıl şeklinde sıralayabiliriz.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6026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8370CA8-DA30-4AA9-A468-16B3758E1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SANİYE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E87E7A1-C680-4EA0-960B-5C54B38C9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Bir dakikanın altmışta biri olan zaman ölçü birimine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saniye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denir ve kısaca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sn.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ile gösterilir.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364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B4F62D2-8092-4504-A563-7896106E7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92D69F7-3875-4157-AE01-DD1D34E3E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ÖRNEK:</a:t>
            </a:r>
            <a:r>
              <a:rPr lang="tr-TR" dirty="0"/>
              <a:t> 3 dakika kaç saniyedir bulalım.</a:t>
            </a:r>
          </a:p>
          <a:p>
            <a:r>
              <a:rPr lang="tr-TR" dirty="0"/>
              <a:t>Dakikayı saniyeye çevirirken 60 ile çarparız.</a:t>
            </a:r>
            <a:br>
              <a:rPr lang="tr-TR" dirty="0"/>
            </a:br>
            <a:r>
              <a:rPr lang="tr-TR" dirty="0"/>
              <a:t>3 dakika ➔ 3 x 60 = 180 saniyedir.</a:t>
            </a:r>
          </a:p>
          <a:p>
            <a:endParaRPr lang="tr-TR" b="1" dirty="0"/>
          </a:p>
          <a:p>
            <a:r>
              <a:rPr lang="tr-TR" b="1" dirty="0"/>
              <a:t>ÖRNEK:</a:t>
            </a:r>
            <a:r>
              <a:rPr lang="tr-TR" dirty="0"/>
              <a:t> 480 saniye kaç dakikadır bulalım.</a:t>
            </a:r>
          </a:p>
          <a:p>
            <a:r>
              <a:rPr lang="tr-TR" dirty="0"/>
              <a:t>Saniyeyi dakikaya çevirirken 60’a böleriz.</a:t>
            </a:r>
            <a:br>
              <a:rPr lang="tr-TR" dirty="0"/>
            </a:br>
            <a:r>
              <a:rPr lang="tr-TR" dirty="0"/>
              <a:t>480 saniye ➔ 480 : 60 = 8 dakikadır.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253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B16974B-DD37-4DD7-90ED-4A4F71B57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60 saniyelik zaman ölçü birimine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dakika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denir ve kısaca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dk.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ile gösterilir.</a:t>
            </a:r>
            <a:endParaRPr lang="tr-TR" dirty="0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xmlns="" id="{4E547BB5-04A2-45E6-96ED-565EA6826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DAKİKA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4768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16368B-3BE2-43BE-B9D9-3E544B3D5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cap="all" dirty="0">
                <a:solidFill>
                  <a:srgbClr val="000000"/>
                </a:solidFill>
                <a:effectLst/>
                <a:latin typeface="Open Sans"/>
              </a:rPr>
              <a:t>UZUNLUK ÖLÇME</a:t>
            </a:r>
            <a:br>
              <a:rPr lang="tr-TR" b="1" i="0" cap="all" dirty="0">
                <a:solidFill>
                  <a:srgbClr val="000000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B5E50445-7A96-491B-9D9D-CE13C6B15C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1" dirty="0">
                <a:effectLst/>
                <a:latin typeface="Open Sans"/>
              </a:rPr>
              <a:t> </a:t>
            </a:r>
            <a:r>
              <a:rPr lang="tr-TR" b="1" i="1" dirty="0">
                <a:effectLst/>
                <a:latin typeface="Open Sans"/>
              </a:rPr>
              <a:t>BU KONUDA ÖĞRENECEKLERİMİZ:</a:t>
            </a:r>
            <a:endParaRPr lang="tr-TR" b="0" i="0" dirty="0">
              <a:effectLst/>
              <a:latin typeface="Open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√ Uzunluk Ölçme Birimleri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√ Uzunluk Ölçülerini Birbirine Çevirme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tr-TR" b="0" i="0" dirty="0">
              <a:effectLst/>
              <a:latin typeface="Open Sans"/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3644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5FA3ECA-E65D-4BFE-A90E-3B3F23779C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222311"/>
            <a:ext cx="10131425" cy="4568890"/>
          </a:xfrm>
        </p:spPr>
        <p:txBody>
          <a:bodyPr/>
          <a:lstStyle/>
          <a:p>
            <a:r>
              <a:rPr lang="tr-TR" b="1" dirty="0"/>
              <a:t>ÖRNEK:</a:t>
            </a:r>
            <a:r>
              <a:rPr lang="tr-TR" dirty="0"/>
              <a:t> Tuğçe zemin kattan asansöre biniyor ve evinin bulunduğu kata 2 dk. 42 sn. sonra ulaşıyor. Asansörde geçirdiği süre kaç saniyedir bulalım.</a:t>
            </a:r>
          </a:p>
          <a:p>
            <a:r>
              <a:rPr lang="tr-TR" dirty="0"/>
              <a:t>Dakikayı saniyeye çevirirken 60 ile çarparız.</a:t>
            </a:r>
            <a:br>
              <a:rPr lang="tr-TR" dirty="0"/>
            </a:br>
            <a:r>
              <a:rPr lang="tr-TR" dirty="0"/>
              <a:t>2 dk. ➔ 2 x 60 sn. = 120 sn.</a:t>
            </a:r>
          </a:p>
          <a:p>
            <a:r>
              <a:rPr lang="tr-TR" dirty="0"/>
              <a:t>Şimdi bu sonucu 42 saniye ile toplayalım.</a:t>
            </a:r>
            <a:br>
              <a:rPr lang="tr-TR" dirty="0"/>
            </a:br>
            <a:r>
              <a:rPr lang="tr-TR" dirty="0"/>
              <a:t>120 sn. + 42 sn. = 162 sn.</a:t>
            </a:r>
          </a:p>
          <a:p>
            <a:endParaRPr lang="tr-TR" b="1" dirty="0"/>
          </a:p>
          <a:p>
            <a:r>
              <a:rPr lang="tr-TR" b="1" dirty="0"/>
              <a:t>ÖRNEK:</a:t>
            </a:r>
            <a:r>
              <a:rPr lang="tr-TR" dirty="0"/>
              <a:t> 252 saniye kaç dakika kaç saniyedir bulalım.</a:t>
            </a:r>
          </a:p>
          <a:p>
            <a:r>
              <a:rPr lang="tr-TR" dirty="0"/>
              <a:t>Saniyeyi dakikaya çevirirken 60’a böleriz.</a:t>
            </a:r>
            <a:br>
              <a:rPr lang="tr-TR" dirty="0"/>
            </a:br>
            <a:r>
              <a:rPr lang="tr-TR" dirty="0"/>
              <a:t>252’yi 60’a bölersek bölüm 4, kalan 12 olur.</a:t>
            </a:r>
          </a:p>
          <a:p>
            <a:r>
              <a:rPr lang="tr-TR" dirty="0"/>
              <a:t>252 saniye = 4 dakika 12 saniyedir.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6608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707EA79-3638-4220-8558-38B92F442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saat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88241A9-7378-474A-A1C7-96E4FD8F2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Bir günlük sürenin yirmi dörtte birine eşit, altmış dakikalık zaman dilimine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saat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denir ve kısaca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sa.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ile gösterilir.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4949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24A67F3-FDE1-4BB4-8FEB-B1B5C8B85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örnekler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A7682E9-9B6B-4A15-BC60-CEE88A11E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effectLst/>
                <a:latin typeface="Open Sans"/>
              </a:rPr>
              <a:t>ÖRNEK:</a:t>
            </a:r>
            <a:r>
              <a:rPr lang="tr-TR" b="0" i="0" dirty="0">
                <a:effectLst/>
                <a:latin typeface="Open Sans"/>
              </a:rPr>
              <a:t> Bir sinema filmi 2 saat 23 dakika sürmektedir. Bu filmin kaç dakika süreceğini bulalım.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Saati dakikaya çevirirken 60 ile çarparız..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2 sa. ➔ 2 x 60 = 120 dk.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Şimdi bu sonucu 23 dakika ile toplayalım.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120 dk. + 23 dk. = 143 dk.</a:t>
            </a:r>
          </a:p>
          <a:p>
            <a:pPr algn="l"/>
            <a:r>
              <a:rPr lang="tr-TR" b="1" i="0" dirty="0">
                <a:effectLst/>
                <a:latin typeface="Open Sans"/>
              </a:rPr>
              <a:t>ÖRNEK:</a:t>
            </a:r>
            <a:r>
              <a:rPr lang="tr-TR" b="0" i="0" dirty="0">
                <a:effectLst/>
                <a:latin typeface="Open Sans"/>
              </a:rPr>
              <a:t> Saat 17.30’da kalkan bir uçak 1 saat 45 dakika sonra inmiştir. Bu uçağın iniş saatini bulalım.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Uçağın iniş zamanını bulabilmek için kalkış zamanını ve uçuş süresini SAAT / DAKİKA olacak şekilde alt alta yazıp toplarız.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1300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FD8BD75-63DF-42DE-A2E7-A3480289F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173" y="578498"/>
            <a:ext cx="10828175" cy="5924938"/>
          </a:xfrm>
        </p:spPr>
        <p:txBody>
          <a:bodyPr>
            <a:normAutofit/>
          </a:bodyPr>
          <a:lstStyle/>
          <a:p>
            <a:r>
              <a:rPr lang="tr-TR" b="1" dirty="0"/>
              <a:t>SA.  DK.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17 . 30</a:t>
            </a:r>
            <a:br>
              <a:rPr lang="tr-TR" dirty="0"/>
            </a:br>
            <a:r>
              <a:rPr lang="tr-TR" u="sng" dirty="0"/>
              <a:t> + 1 . 45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18 . 75 = 19 . 15</a:t>
            </a:r>
          </a:p>
          <a:p>
            <a:r>
              <a:rPr lang="tr-TR" dirty="0"/>
              <a:t>60 dakika 1 saat yaptığı için 75 dakikanın içinden 60 dakikayı alıp saat kısmına ekleriz. Geriye 15 dakika kalmış olur.</a:t>
            </a:r>
          </a:p>
          <a:p>
            <a:r>
              <a:rPr lang="tr-TR" b="1" dirty="0"/>
              <a:t>ÖRNEK:</a:t>
            </a:r>
            <a:r>
              <a:rPr lang="tr-TR" dirty="0"/>
              <a:t> Akşam 21.32’de uyuyan Hande sabah 08.48’de uyanmıştır. Hande’nin ne kadar süre uyuduğunu bulalım.</a:t>
            </a:r>
          </a:p>
          <a:p>
            <a:r>
              <a:rPr lang="tr-TR" dirty="0"/>
              <a:t>Geçen süre bulunurken sonraki zamandan önceki zaman çıkartılır. Uyku anında bir gün geçtiği için sabah 08.48’e 24 saat ekleyerek bulduğumuz sonuçtan 21.32’yi çıkartırız.</a:t>
            </a:r>
          </a:p>
          <a:p>
            <a:r>
              <a:rPr lang="tr-TR" b="1" dirty="0"/>
              <a:t>   SA.  DK.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  08 . 48</a:t>
            </a:r>
            <a:br>
              <a:rPr lang="tr-TR" dirty="0"/>
            </a:br>
            <a:r>
              <a:rPr lang="tr-TR" u="sng" dirty="0"/>
              <a:t> + 24 . 00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  32 . 48</a:t>
            </a:r>
          </a:p>
          <a:p>
            <a:r>
              <a:rPr lang="tr-TR" b="1" dirty="0"/>
              <a:t>   SA.  DK.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  32 . 48</a:t>
            </a:r>
            <a:br>
              <a:rPr lang="tr-TR" dirty="0"/>
            </a:br>
            <a:r>
              <a:rPr lang="tr-TR" u="sng" dirty="0"/>
              <a:t> − 21 . 32</a:t>
            </a:r>
            <a:br>
              <a:rPr lang="tr-TR" u="sng" dirty="0"/>
            </a:br>
            <a:r>
              <a:rPr lang="tr-TR" dirty="0"/>
              <a:t>    11 . 16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7738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700666A-5ABB-426F-9E33-523B4F954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gün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A8E7192-5CD6-478D-AA57-7A2725502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59" y="2160728"/>
            <a:ext cx="10131425" cy="3649133"/>
          </a:xfrm>
        </p:spPr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Dünya’nın kendi ekseni etrafında 1 kez dönmesiyle geçen 24 saatlik süreye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gün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denir.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401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4D9D407-6C4C-4C8C-A427-2E269BF26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391ABFD-9F2A-4A99-A38A-D0EAA09853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İlyas gittiği bir geziden 5 gün 10 saat sonra dönmüştür. İlyas’ın gezisinin kaç saat sürdüğünü bulalım.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Günü saate çevirirken 24 ile çarparız.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5 gün ➔ 5 x 24 = 120 sa.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Şimdi bu sonucu 10 saat ile toplayalım.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120 sa. + 10 sa. = 130 sa.</a:t>
            </a:r>
          </a:p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76 saat kaç gün kaç saattir bulalım.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Saati güne çevirirken 24’e böleriz.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76’i 24’e bölersek bölüm 3, kalan 4 olur.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76 saat = 3 gün 4 saattir.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0456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48237AE-B71D-436F-9AB0-B3EEF7A7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hafta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1C009BE-88D5-48FC-8B3E-72CC4803E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Birbirini takip eden 7 günden oluşan zaman parçasına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hafta 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denir. Bir hafta 7 gündür.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1557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D7E2ECF-FBC1-4054-9391-C92694AA9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örnek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B8BA4F9-E2CA-4A6C-B9EB-8A67D9DE2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Karadeniz turuna gitmeyi isteyen </a:t>
            </a:r>
            <a:r>
              <a:rPr lang="tr-TR" b="0" i="0" dirty="0" err="1">
                <a:solidFill>
                  <a:schemeClr val="bg1"/>
                </a:solidFill>
                <a:effectLst/>
                <a:latin typeface="Open Sans"/>
              </a:rPr>
              <a:t>Sevde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 2 hafta 3 gün sürecek bir tur planlamıştır. Bu turda her gün 300 TL harcayacağını düşünen </a:t>
            </a:r>
            <a:r>
              <a:rPr lang="tr-TR" b="0" i="0" dirty="0" err="1">
                <a:solidFill>
                  <a:schemeClr val="bg1"/>
                </a:solidFill>
                <a:effectLst/>
                <a:latin typeface="Open Sans"/>
              </a:rPr>
              <a:t>Sevde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 bu turda toplam kaç TL harcayacağını düşünmektedir.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Haftayı güne çevirirken 7 ile çarparız.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2 hafta ➔ 2 x 7 = 14 gün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Şimdi bu sonucu 3 gün ile toplayalım.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14 gün + 3 gün = 17 gün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Her gün için 300 TL harcayacağını düşündüğüne göre 17 ile 300’ü çarparız.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17 x 300 TL = 5100 TL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8357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9835A7C-4494-4F3F-B74C-3EFE5947A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44082"/>
            <a:ext cx="10131425" cy="1456267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ay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D768384-E40D-49AC-A4A0-8B61D8FE1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Yılın on iki bölümünden her birine </a:t>
            </a:r>
            <a:r>
              <a:rPr lang="tr-TR" b="1" dirty="0"/>
              <a:t>ay </a:t>
            </a:r>
            <a:r>
              <a:rPr lang="tr-TR" dirty="0"/>
              <a:t>denir.</a:t>
            </a:r>
            <a:br>
              <a:rPr lang="tr-TR" dirty="0"/>
            </a:br>
            <a:r>
              <a:rPr lang="tr-TR" b="1" dirty="0"/>
              <a:t>30 gün olan aylar;</a:t>
            </a:r>
            <a:r>
              <a:rPr lang="tr-TR" dirty="0"/>
              <a:t> Nisan, Haziran, Eylül ve Kasımdır.</a:t>
            </a:r>
            <a:br>
              <a:rPr lang="tr-TR" dirty="0"/>
            </a:br>
            <a:r>
              <a:rPr lang="tr-TR" b="1" dirty="0"/>
              <a:t>31 gün olan aylar;</a:t>
            </a:r>
            <a:r>
              <a:rPr lang="tr-TR" dirty="0"/>
              <a:t> Ocak, Mart, Mayıs, Temmuz, Ağustos, Ekim ve Aralıktır</a:t>
            </a:r>
            <a:br>
              <a:rPr lang="tr-TR" dirty="0"/>
            </a:br>
            <a:r>
              <a:rPr lang="tr-TR" b="1" dirty="0"/>
              <a:t>28 veya 29 gün olan ay</a:t>
            </a:r>
            <a:r>
              <a:rPr lang="tr-TR" dirty="0"/>
              <a:t> Şubattır.</a:t>
            </a:r>
          </a:p>
        </p:txBody>
      </p:sp>
    </p:spTree>
    <p:extLst>
      <p:ext uri="{BB962C8B-B14F-4D97-AF65-F5344CB8AC3E}">
        <p14:creationId xmlns:p14="http://schemas.microsoft.com/office/powerpoint/2010/main" xmlns="" val="291087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96C302C-082D-45B9-8BDC-85754CD4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Hangi Ay Kaç Çeker?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A0D54F7-AFD8-4C83-A1C4-C055ED95E4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effectLst/>
                <a:latin typeface="Open Sans"/>
              </a:rPr>
              <a:t>Hangi ayın kaç gün olduğunu yumruk hesabı ile bulabilirsiniz.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İki elinizi baş parmakları birbirine bakacak şekilde yumruk yapın.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Bir ay kemik çıkıntısı, bir ay boşluk olacak şekilde ayları eşleştirin.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Çıkıntıya denk gelen aylar 31 gün, boşluğa denk gelen aylar (şubat hariç) 30 gündür.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effectLst/>
                <a:latin typeface="Open Sans"/>
              </a:rPr>
              <a:t>Şubat ayı ise son iki hanesi 00 veya 4’ün katı olan yıllarda 29 gün, diğer yıllarda 28 gündür.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193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>
            <a:extLst>
              <a:ext uri="{FF2B5EF4-FFF2-40B4-BE49-F238E27FC236}">
                <a16:creationId xmlns:a16="http://schemas.microsoft.com/office/drawing/2014/main" xmlns="" id="{3589243A-4472-4570-815E-DED0B15EC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117" y="235372"/>
            <a:ext cx="8534400" cy="1507067"/>
          </a:xfrm>
        </p:spPr>
        <p:txBody>
          <a:bodyPr/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UZUNLUK ÖLÇÜ BİRİMLERİ</a:t>
            </a:r>
            <a:endParaRPr lang="tr-TR" dirty="0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xmlns="" id="{1B1C6088-FE33-40D6-A2FB-5DBB89F274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Uzunlukları ölçerken temel ölçü birimimiz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metre (m)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‘</a:t>
            </a:r>
            <a:r>
              <a:rPr lang="tr-TR" b="0" i="0" dirty="0" err="1">
                <a:solidFill>
                  <a:srgbClr val="218BB2"/>
                </a:solidFill>
                <a:effectLst/>
                <a:latin typeface="Open Sans"/>
              </a:rPr>
              <a:t>dir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.</a:t>
            </a:r>
          </a:p>
          <a:p>
            <a:pPr algn="l"/>
            <a:endParaRPr lang="tr-TR" b="1" i="0" dirty="0">
              <a:solidFill>
                <a:srgbClr val="444444"/>
              </a:solidFill>
              <a:effectLst/>
              <a:latin typeface="Open Sans"/>
            </a:endParaRPr>
          </a:p>
          <a:p>
            <a:pPr algn="l"/>
            <a:r>
              <a:rPr lang="tr-TR" b="1" i="0" dirty="0">
                <a:solidFill>
                  <a:srgbClr val="444444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rgbClr val="444444"/>
                </a:solidFill>
                <a:effectLst/>
                <a:latin typeface="Open Sans"/>
              </a:rPr>
              <a:t> Okul binamızın yüksekliğini, odamızın enini-boyunu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C3FDB4F6-88F8-45C5-81A8-8FB85715F92E}"/>
              </a:ext>
            </a:extLst>
          </p:cNvPr>
          <p:cNvSpPr txBox="1"/>
          <p:nvPr/>
        </p:nvSpPr>
        <p:spPr>
          <a:xfrm>
            <a:off x="958788" y="5144869"/>
            <a:ext cx="2308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0" i="0" dirty="0">
                <a:effectLst/>
                <a:latin typeface="Open Sans"/>
              </a:rPr>
              <a:t>metre ile ifade edebiliriz.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0525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E18AA1B8-FADA-4444-8924-E8E5ED52A34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562" y="1046622"/>
            <a:ext cx="10938925" cy="497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885DD348-3112-497E-9314-A4FFE8D119ED}"/>
              </a:ext>
            </a:extLst>
          </p:cNvPr>
          <p:cNvSpPr/>
          <p:nvPr/>
        </p:nvSpPr>
        <p:spPr>
          <a:xfrm>
            <a:off x="3349690" y="5794640"/>
            <a:ext cx="2481943" cy="22008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817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BB36B3B-466D-42CD-8109-EC48AFE68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örnek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F013369-9450-4E2D-8C8E-E2DE9D72C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1 Haziranda memleketine giden Osman Amca 2 ay 20 gün sonra dönmüştür. Buna göre Osman Amca kaç gün memlekette kalmıştır bulalım.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Memlekette Haziran ve Temmuz ayını geçirmiştir ve Ağustos ayında dönmüştür. Haziran ayı 30 gün, Temmuz ayı 31 gündür. Ayrıca 20 gün daha kalmıştır.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30 + 31 + 20 = 81 gün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91035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E6F8909-F908-4AEF-B814-46748FE68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YIL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A2F4606-3424-4779-999B-D14EC84EB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Dünya’nın, Güneş çevresinde tam bir dolanım yapması için geçen 365 gün, 6 saatlik zamana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yıl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3610747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640820C-A639-402A-9869-8B89DF724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Örnek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D8A7C44-4C8C-4333-A9AD-B0D9FF893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effectLst/>
                <a:latin typeface="Open Sans"/>
              </a:rPr>
              <a:t>ÖRNEK:</a:t>
            </a:r>
            <a:r>
              <a:rPr lang="tr-TR" b="0" i="0" dirty="0">
                <a:effectLst/>
                <a:latin typeface="Open Sans"/>
              </a:rPr>
              <a:t> Eski dost olan Hatice ve Selma aradan geçen 12 yıl 8 ay 4 gün sonra buluşma imkanı bulmuşlardır. Ayrıldıklarında tarih 12 Şubat 1980 olduğuna göre buluştukları tarihi bulalım.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Buluştukları tarihi bulabilmek için ayrıldıkları tarihi ve geçen süreyi YIL / AY / GÜN olacak şekilde alt alta yazıp toplarız.</a:t>
            </a:r>
          </a:p>
          <a:p>
            <a:pPr algn="l"/>
            <a:r>
              <a:rPr lang="tr-TR" b="1" i="0" dirty="0">
                <a:effectLst/>
                <a:latin typeface="Open Sans"/>
              </a:rPr>
              <a:t>   YIL    AY   GÜN</a:t>
            </a:r>
            <a:r>
              <a:rPr lang="tr-TR" b="0" i="0" dirty="0">
                <a:effectLst/>
                <a:latin typeface="Open Sans"/>
              </a:rPr>
              <a:t/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1980 – 02 – 12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u="sng" dirty="0">
                <a:effectLst/>
                <a:latin typeface="Open Sans"/>
              </a:rPr>
              <a:t> + 12 – 08 – 04</a:t>
            </a:r>
            <a:r>
              <a:rPr lang="tr-TR" b="0" i="0" dirty="0">
                <a:effectLst/>
                <a:latin typeface="Open Sans"/>
              </a:rPr>
              <a:t/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1992 – 10 – 16</a:t>
            </a:r>
          </a:p>
          <a:p>
            <a:pPr algn="l"/>
            <a:r>
              <a:rPr lang="tr-TR" b="0" i="0" dirty="0">
                <a:effectLst/>
                <a:latin typeface="Open Sans"/>
              </a:rPr>
              <a:t>Hatice ile Selma’nın buluştukları tarih 16 Ekim 1992’dir.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6246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78090B41-945D-442B-8858-3AB4981D1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17241"/>
            <a:ext cx="10131425" cy="1456267"/>
          </a:xfrm>
        </p:spPr>
        <p:txBody>
          <a:bodyPr/>
          <a:lstStyle/>
          <a:p>
            <a:r>
              <a:rPr lang="tr-TR" dirty="0"/>
              <a:t>Örnek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E0A3546-C43F-4F1A-84AE-604EA8DD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292" y="1773508"/>
            <a:ext cx="11145415" cy="455731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7 Mayıs 2011’de doğan Zehra’nın doğumundan 5 Şubat 2022’ye kadar geçen süre ne kadardır bulalım.</a:t>
            </a:r>
          </a:p>
          <a:p>
            <a:pPr algn="l"/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İki tarih arasında geçen süreyi bulmak için sonraki tarihten önceki tarihi çıkartırız. Bunun için tarihleri YIL / AY / GÜN olacak şekilde alt alta yazarız ve çıkarma işlemini yapabilmek için gerektiğinde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1 yılı 12 aya, 1 ayı 30 güne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dönüştürürüz.</a:t>
            </a:r>
          </a:p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    YIL    AY   GÜN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  2022 – 02 – 05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u="sng" dirty="0">
                <a:solidFill>
                  <a:schemeClr val="bg1"/>
                </a:solidFill>
                <a:effectLst/>
                <a:latin typeface="Open Sans"/>
              </a:rPr>
              <a:t>− 2011 – 05 – 07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Bir ayı 30 güne dönüştürürüz.</a:t>
            </a:r>
          </a:p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    YIL    AY   GÜN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  2022 –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01 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–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35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u="sng" dirty="0">
                <a:solidFill>
                  <a:schemeClr val="bg1"/>
                </a:solidFill>
                <a:effectLst/>
                <a:latin typeface="Open Sans"/>
              </a:rPr>
              <a:t>− 2011 – 05 – 07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Bir yılı 12 aya dönüştürürüz.</a:t>
            </a:r>
          </a:p>
          <a:p>
            <a:pPr algn="l"/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    YIL    AY   GÜN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 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2021 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–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13 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– 35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u="sng" dirty="0">
                <a:solidFill>
                  <a:schemeClr val="bg1"/>
                </a:solidFill>
                <a:effectLst/>
                <a:latin typeface="Open Sans"/>
              </a:rPr>
              <a:t>− 2011 – 05 – 07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  10 yıl – 8 ay – 28 gün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2314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4C4EEE8-A09F-4FAB-ABED-E9578E073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F46C296-5B5D-4400-B7DF-A02E8A84B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1" i="0" dirty="0">
                <a:solidFill>
                  <a:srgbClr val="C6901F"/>
                </a:solidFill>
                <a:effectLst/>
                <a:latin typeface="Open Sans"/>
              </a:rPr>
              <a:t>NOT: Önemli Eşitlikler</a:t>
            </a:r>
            <a:endParaRPr lang="tr-TR" b="0" i="0" dirty="0">
              <a:solidFill>
                <a:srgbClr val="C6901F"/>
              </a:solidFill>
              <a:effectLst/>
              <a:latin typeface="Open Sans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yıl = 365 gün = 12 ay = 52 hafta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ay = 30 gün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hafta = 7 gün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gün = 24 saat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saat = 60 dakika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C6901F"/>
                </a:solidFill>
                <a:effectLst/>
                <a:latin typeface="Open Sans"/>
              </a:rPr>
              <a:t>1 dakika = 60 saniye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759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B348EA2-FF2D-4C18-A6FF-2CDC4EB8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438" y="1119673"/>
            <a:ext cx="10131425" cy="4618653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                                                                               </a:t>
            </a:r>
            <a:r>
              <a:rPr lang="tr-TR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Sunu Burada Bitti </a:t>
            </a:r>
            <a:r>
              <a:rPr lang="tr-TR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</a:p>
        </p:txBody>
      </p:sp>
      <p:sp>
        <p:nvSpPr>
          <p:cNvPr id="4" name="Yıldız: 5 Nokta 3">
            <a:extLst>
              <a:ext uri="{FF2B5EF4-FFF2-40B4-BE49-F238E27FC236}">
                <a16:creationId xmlns:a16="http://schemas.microsoft.com/office/drawing/2014/main" xmlns="" id="{BF9B9EEB-A5F5-45D7-A61B-0D42FD56278F}"/>
              </a:ext>
            </a:extLst>
          </p:cNvPr>
          <p:cNvSpPr/>
          <p:nvPr/>
        </p:nvSpPr>
        <p:spPr>
          <a:xfrm>
            <a:off x="0" y="0"/>
            <a:ext cx="1278294" cy="1166327"/>
          </a:xfrm>
          <a:prstGeom prst="star5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ıldız: 5 Nokta 4">
            <a:extLst>
              <a:ext uri="{FF2B5EF4-FFF2-40B4-BE49-F238E27FC236}">
                <a16:creationId xmlns:a16="http://schemas.microsoft.com/office/drawing/2014/main" xmlns="" id="{A52E1B83-9817-4F0D-8986-CCC288255425}"/>
              </a:ext>
            </a:extLst>
          </p:cNvPr>
          <p:cNvSpPr/>
          <p:nvPr/>
        </p:nvSpPr>
        <p:spPr>
          <a:xfrm>
            <a:off x="10913706" y="0"/>
            <a:ext cx="1278294" cy="1166327"/>
          </a:xfrm>
          <a:prstGeom prst="star5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ıldız: 5 Nokta 6">
            <a:extLst>
              <a:ext uri="{FF2B5EF4-FFF2-40B4-BE49-F238E27FC236}">
                <a16:creationId xmlns:a16="http://schemas.microsoft.com/office/drawing/2014/main" xmlns="" id="{32B71DCA-FA62-4020-A88F-05DFF6492E29}"/>
              </a:ext>
            </a:extLst>
          </p:cNvPr>
          <p:cNvSpPr/>
          <p:nvPr/>
        </p:nvSpPr>
        <p:spPr>
          <a:xfrm>
            <a:off x="0" y="5691672"/>
            <a:ext cx="1278294" cy="1166327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ıldız: 5 Nokta 7">
            <a:extLst>
              <a:ext uri="{FF2B5EF4-FFF2-40B4-BE49-F238E27FC236}">
                <a16:creationId xmlns:a16="http://schemas.microsoft.com/office/drawing/2014/main" xmlns="" id="{327FAC58-9F9E-4AE7-9318-95743FFFE873}"/>
              </a:ext>
            </a:extLst>
          </p:cNvPr>
          <p:cNvSpPr/>
          <p:nvPr/>
        </p:nvSpPr>
        <p:spPr>
          <a:xfrm>
            <a:off x="10913706" y="5691671"/>
            <a:ext cx="1278294" cy="1166327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xmlns="" id="{B6F68CB8-1A3A-42DF-9624-BE9895D21C50}"/>
              </a:ext>
            </a:extLst>
          </p:cNvPr>
          <p:cNvSpPr/>
          <p:nvPr/>
        </p:nvSpPr>
        <p:spPr>
          <a:xfrm>
            <a:off x="4105470" y="4096138"/>
            <a:ext cx="3657600" cy="16421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Beni İzlediğiniz ve Dinlediğiniz İçin Teşekkürler 💗</a:t>
            </a:r>
          </a:p>
        </p:txBody>
      </p:sp>
      <p:sp>
        <p:nvSpPr>
          <p:cNvPr id="10" name="Ok: Aşağı 9">
            <a:extLst>
              <a:ext uri="{FF2B5EF4-FFF2-40B4-BE49-F238E27FC236}">
                <a16:creationId xmlns:a16="http://schemas.microsoft.com/office/drawing/2014/main" xmlns="" id="{BA6254DE-40DA-4EF4-A2C1-73AFF0369FBD}"/>
              </a:ext>
            </a:extLst>
          </p:cNvPr>
          <p:cNvSpPr/>
          <p:nvPr/>
        </p:nvSpPr>
        <p:spPr>
          <a:xfrm rot="18881223">
            <a:off x="3914192" y="1842392"/>
            <a:ext cx="1035698" cy="1427583"/>
          </a:xfrm>
          <a:prstGeom prst="downArrow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Ok: Aşağı 10">
            <a:extLst>
              <a:ext uri="{FF2B5EF4-FFF2-40B4-BE49-F238E27FC236}">
                <a16:creationId xmlns:a16="http://schemas.microsoft.com/office/drawing/2014/main" xmlns="" id="{D33B4D2F-3004-4DFC-A30F-E84D56517E93}"/>
              </a:ext>
            </a:extLst>
          </p:cNvPr>
          <p:cNvSpPr/>
          <p:nvPr/>
        </p:nvSpPr>
        <p:spPr>
          <a:xfrm rot="2197669">
            <a:off x="6803283" y="1845075"/>
            <a:ext cx="1035698" cy="1427583"/>
          </a:xfrm>
          <a:prstGeom prst="downArrow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B52CC0B-6EAB-4FC1-B89F-14EC17E3C6F5}"/>
              </a:ext>
            </a:extLst>
          </p:cNvPr>
          <p:cNvSpPr/>
          <p:nvPr/>
        </p:nvSpPr>
        <p:spPr>
          <a:xfrm>
            <a:off x="4492690" y="5964136"/>
            <a:ext cx="2883159" cy="681135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Görüşmek üzere!!</a:t>
            </a:r>
          </a:p>
        </p:txBody>
      </p:sp>
    </p:spTree>
    <p:extLst>
      <p:ext uri="{BB962C8B-B14F-4D97-AF65-F5344CB8AC3E}">
        <p14:creationId xmlns:p14="http://schemas.microsoft.com/office/powerpoint/2010/main" xmlns="" val="410789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4CA3A52-89DA-4551-B426-490EB25F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0000"/>
                </a:solidFill>
                <a:latin typeface="Open Sans"/>
              </a:rPr>
              <a:t>UZUNLUK ÖLÇME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10BC49D-69AD-4074-8D3E-77BA0B51E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Daha büyük uzunlukları ifade ederken </a:t>
            </a:r>
            <a:r>
              <a:rPr lang="tr-TR" b="1" dirty="0"/>
              <a:t>dekametre (dam)</a:t>
            </a:r>
            <a:r>
              <a:rPr lang="tr-TR" dirty="0"/>
              <a:t>, </a:t>
            </a:r>
            <a:r>
              <a:rPr lang="tr-TR" b="1" dirty="0"/>
              <a:t>hektometre (hm)</a:t>
            </a:r>
            <a:r>
              <a:rPr lang="tr-TR" dirty="0"/>
              <a:t> ve </a:t>
            </a:r>
            <a:r>
              <a:rPr lang="tr-TR" b="1" dirty="0"/>
              <a:t>kilometre (km)</a:t>
            </a:r>
            <a:r>
              <a:rPr lang="tr-TR" dirty="0"/>
              <a:t> birimlerini kullanabiliriz.</a:t>
            </a:r>
          </a:p>
          <a:p>
            <a:endParaRPr lang="tr-TR" b="1" dirty="0"/>
          </a:p>
          <a:p>
            <a:r>
              <a:rPr lang="tr-TR" b="1" dirty="0"/>
              <a:t>ÖRNEK:</a:t>
            </a:r>
            <a:r>
              <a:rPr lang="tr-TR" dirty="0"/>
              <a:t> Caddenin boyunu dekametre birimi ile, ormanlık bir alanın çevresini hektometre birimi ile, şehirler arası mesafeyi de kilometre birimi ile ifade edebiliriz.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46656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26A2F58-BFD4-4EE5-B2E7-FF28B969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bg1"/>
                </a:solidFill>
              </a:rPr>
              <a:t>Uzunluk ölçme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F21D0BA-A642-4A88-886D-9D542E443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Daha kısa uzunlukları ifade ederken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desimetre (dm)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,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santimetre (cm)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ve </a:t>
            </a:r>
            <a:r>
              <a:rPr lang="tr-TR" b="1" i="0" dirty="0">
                <a:solidFill>
                  <a:srgbClr val="218BB2"/>
                </a:solidFill>
                <a:effectLst/>
                <a:latin typeface="Open Sans"/>
              </a:rPr>
              <a:t>milimetre (mm)</a:t>
            </a:r>
            <a:r>
              <a:rPr lang="tr-TR" b="0" i="0" dirty="0">
                <a:solidFill>
                  <a:srgbClr val="218BB2"/>
                </a:solidFill>
                <a:effectLst/>
                <a:latin typeface="Open Sans"/>
              </a:rPr>
              <a:t> birimlerini kullanabiliriz.</a:t>
            </a:r>
          </a:p>
          <a:p>
            <a:pPr algn="l"/>
            <a:endParaRPr lang="tr-TR" b="1" i="0" dirty="0">
              <a:solidFill>
                <a:srgbClr val="444444"/>
              </a:solidFill>
              <a:effectLst/>
              <a:latin typeface="Open Sans"/>
            </a:endParaRPr>
          </a:p>
          <a:p>
            <a:pPr algn="l"/>
            <a:r>
              <a:rPr lang="tr-TR" b="1" i="0" dirty="0">
                <a:solidFill>
                  <a:srgbClr val="444444"/>
                </a:solidFill>
                <a:effectLst/>
                <a:latin typeface="Open Sans"/>
              </a:rPr>
              <a:t>ÖRNEK:</a:t>
            </a:r>
            <a:r>
              <a:rPr lang="tr-TR" b="0" i="0" dirty="0">
                <a:solidFill>
                  <a:srgbClr val="444444"/>
                </a:solidFill>
                <a:effectLst/>
                <a:latin typeface="Open Sans"/>
              </a:rPr>
              <a:t> Masamızın kenar uzunluğunu desimetre ile, defterimizin kenar uzunluğunu santimetre ile, kalem ucunun boyunu milimetre ile ifade edebiliriz.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9014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60DF0C6-BC05-41D1-A3D0-B0713A3FF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UZUNLUK ÖLÇÜ BİRİMLERİNİ BİRBİRİNE DÖNÜŞTÜRME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B137519-442A-4DD8-A0BF-531339DD9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Uzunluk ölçülerini birbirine çevirmek mümkündür. Örneğin arkadaşımızın boyunu ölçtüğümüzde bu uzunluğu metre olarak ifade edebildiğimiz gibi santimetre olarak da ifade edebiliriz.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2542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A8A2B7C-C6C1-4B2B-B67F-5788C082F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Uzunluk Ölçülerini Çevirme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36395B5-23EF-43F6-AF53-070F08416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227" y="2239721"/>
            <a:ext cx="10131425" cy="3649133"/>
          </a:xfrm>
        </p:spPr>
        <p:txBody>
          <a:bodyPr/>
          <a:lstStyle/>
          <a:p>
            <a:pPr marL="0" indent="0" algn="l">
              <a:buNone/>
            </a:pP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Öncelikle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km – hm- dam – m – dm – cm – mm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sıralamasını bilmemiz gerekir.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Bu sıralamada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büyükten küçüğe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doğru giderken sayıyı her basamakta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10 ile çarparız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Küçükten büyüğe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doğru giderken sayıyı her basamakta </a:t>
            </a:r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10’a böleriz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Sıralamanın akılda kalması için </a:t>
            </a:r>
            <a:r>
              <a:rPr lang="tr-TR" b="0" i="1" dirty="0">
                <a:solidFill>
                  <a:schemeClr val="bg1"/>
                </a:solidFill>
                <a:effectLst/>
                <a:latin typeface="Open Sans"/>
              </a:rPr>
              <a:t>“KAMİLE (km) HALAM (hm) DAMDA (dam) MEHMET (m) DAYIM (dm) CAMDA (cm) MERHABA </a:t>
            </a:r>
            <a:r>
              <a:rPr lang="tr-TR" b="0" i="1" dirty="0" err="1">
                <a:solidFill>
                  <a:schemeClr val="bg1"/>
                </a:solidFill>
                <a:effectLst/>
                <a:latin typeface="Open Sans"/>
              </a:rPr>
              <a:t>MERHABA</a:t>
            </a:r>
            <a:r>
              <a:rPr lang="tr-TR" b="0" i="1" dirty="0">
                <a:solidFill>
                  <a:schemeClr val="bg1"/>
                </a:solidFill>
                <a:effectLst/>
                <a:latin typeface="Open Sans"/>
              </a:rPr>
              <a:t> (mm)”</a:t>
            </a:r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 tekerlemesini ezberleyebilirsiniz.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0292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2E6F80A-6013-4919-8893-A3DFC7AD0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İyice bakın:</a:t>
            </a:r>
          </a:p>
        </p:txBody>
      </p:sp>
      <p:pic>
        <p:nvPicPr>
          <p:cNvPr id="4" name="Picture 2" descr="Uzunluk Ölçü Birimleri">
            <a:hlinkClick r:id="rId2"/>
            <a:extLst>
              <a:ext uri="{FF2B5EF4-FFF2-40B4-BE49-F238E27FC236}">
                <a16:creationId xmlns:a16="http://schemas.microsoft.com/office/drawing/2014/main" xmlns="" id="{0EF2F7C6-725A-4E23-8CEA-75648DDBA3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3981" y="1447979"/>
            <a:ext cx="7263245" cy="480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185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1BD2A17-FF40-405B-9BC2-DBAEC850D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52195"/>
            <a:ext cx="10131425" cy="1456267"/>
          </a:xfrm>
        </p:spPr>
        <p:txBody>
          <a:bodyPr>
            <a:normAutofit fontScale="90000"/>
          </a:bodyPr>
          <a:lstStyle/>
          <a:p>
            <a:r>
              <a:rPr lang="tr-TR" b="0" i="0" dirty="0">
                <a:solidFill>
                  <a:schemeClr val="bg1"/>
                </a:solidFill>
                <a:effectLst/>
                <a:latin typeface="Open Sans"/>
              </a:rPr>
              <a:t>Aşağıdaki uzunluk çevirme işlemlerini yapalım.</a:t>
            </a:r>
            <a:br>
              <a:rPr lang="tr-TR" b="0" i="0" dirty="0">
                <a:solidFill>
                  <a:schemeClr val="bg1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7B9772C-EBCB-416A-A452-CBC681445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tr-TR" b="0" i="0" dirty="0">
                <a:effectLst/>
                <a:latin typeface="Open Sans"/>
              </a:rPr>
              <a:t>► 25 metre kaç santimetredir?</a:t>
            </a:r>
          </a:p>
          <a:p>
            <a:r>
              <a:rPr lang="tr-TR" dirty="0"/>
              <a:t>Metreden santimetreye gitmek için 2 basamak aşağı inmemiz gerekir. Yani sayımızı 10 ile iki kere çarpacağız.</a:t>
            </a:r>
          </a:p>
          <a:p>
            <a:r>
              <a:rPr lang="tr-TR" dirty="0"/>
              <a:t>25 x 10 = 250</a:t>
            </a:r>
            <a:br>
              <a:rPr lang="tr-TR" dirty="0"/>
            </a:br>
            <a:r>
              <a:rPr lang="tr-TR" dirty="0"/>
              <a:t>250 x 10 = 2500</a:t>
            </a:r>
            <a:br>
              <a:rPr lang="tr-TR" dirty="0"/>
            </a:b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02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Gökyüzü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unge Doku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Gökyüzü</Template>
  <TotalTime>46</TotalTime>
  <Words>517</Words>
  <PresentationFormat>Özel</PresentationFormat>
  <Paragraphs>153</Paragraphs>
  <Slides>36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Gökyüzü</vt:lpstr>
      <vt:lpstr>5. Sınıf Matematik   Uzunluk ölçme  Ve Zaman Ölçme</vt:lpstr>
      <vt:lpstr>UZUNLUK ÖLÇME </vt:lpstr>
      <vt:lpstr>UZUNLUK ÖLÇÜ BİRİMLERİ</vt:lpstr>
      <vt:lpstr>UZUNLUK ÖLÇME</vt:lpstr>
      <vt:lpstr>Uzunluk ölçme</vt:lpstr>
      <vt:lpstr>UZUNLUK ÖLÇÜ BİRİMLERİNİ BİRBİRİNE DÖNÜŞTÜRME</vt:lpstr>
      <vt:lpstr>Uzunluk Ölçülerini Çevirme</vt:lpstr>
      <vt:lpstr>İyice bakın:</vt:lpstr>
      <vt:lpstr>Aşağıdaki uzunluk çevirme işlemlerini yapalım. </vt:lpstr>
      <vt:lpstr> 3,2 kilometre kaç metredir?</vt:lpstr>
      <vt:lpstr>► 120 santimetre kaç desimetredir?</vt:lpstr>
      <vt:lpstr>► 5700 milimetre kaç metredir?</vt:lpstr>
      <vt:lpstr>Aşağıdaki uzunluk toplama işlemlerini yapalım.</vt:lpstr>
      <vt:lpstr>► 35 dm + 52 cm = …… m</vt:lpstr>
      <vt:lpstr>ZAMAN ÖLÇME</vt:lpstr>
      <vt:lpstr>ZAMAN ÖLÇÜ BİRİMLERİ </vt:lpstr>
      <vt:lpstr>SANİYE</vt:lpstr>
      <vt:lpstr>Slayt 18</vt:lpstr>
      <vt:lpstr>DAKİKA</vt:lpstr>
      <vt:lpstr>Slayt 20</vt:lpstr>
      <vt:lpstr>saat</vt:lpstr>
      <vt:lpstr>örnekler</vt:lpstr>
      <vt:lpstr>Slayt 23</vt:lpstr>
      <vt:lpstr>gün</vt:lpstr>
      <vt:lpstr>Slayt 25</vt:lpstr>
      <vt:lpstr>hafta</vt:lpstr>
      <vt:lpstr>örnek</vt:lpstr>
      <vt:lpstr>ay</vt:lpstr>
      <vt:lpstr>Hangi Ay Kaç Çeker?</vt:lpstr>
      <vt:lpstr>Slayt 30</vt:lpstr>
      <vt:lpstr>örnek</vt:lpstr>
      <vt:lpstr>YIL</vt:lpstr>
      <vt:lpstr>Örnek</vt:lpstr>
      <vt:lpstr>Örnek</vt:lpstr>
      <vt:lpstr>Not:</vt:lpstr>
      <vt:lpstr>Slayt 36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2020-12-09T19:22:58Z</dcterms:created>
  <dcterms:modified xsi:type="dcterms:W3CDTF">2020-12-10T07:51:44Z</dcterms:modified>
  <cp:category>https://www.sorubak.com</cp:category>
</cp:coreProperties>
</file>