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ema Uygulanmış Stil 1 - Vurgu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38260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0177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77458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36900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8243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03033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28520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668270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398535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6F353F6-20DB-48D7-ADFB-F1BFF65CC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899131C-1A77-4D93-A22E-01567A22E8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6FAE89CB-84E8-47C0-ABA7-ED61A50BD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5501AEDC-BFB9-43F9-88CC-57EC2A7A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17CB533-DB7D-49FD-A0DE-AC44B9EC7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99358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33004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14754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12665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33907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41755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29935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35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79278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 cstate="print">
            <a:alphaModFix amt="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C9D498E-9806-430C-BAE7-F58CF785EC89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41B067E-F884-4931-AA88-8EA3CCA5E9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9192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4C5D7F0-A215-4C8F-B0C7-45ECE0BA1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1420000">
            <a:off x="1315406" y="866295"/>
            <a:ext cx="9755187" cy="2766528"/>
          </a:xfrm>
        </p:spPr>
        <p:txBody>
          <a:bodyPr>
            <a:normAutofit/>
          </a:bodyPr>
          <a:lstStyle/>
          <a:p>
            <a:r>
              <a:rPr lang="tr-TR" sz="4900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5. Sınıf 1. Ünite </a:t>
            </a:r>
            <a:r>
              <a:rPr lang="tr-TR" sz="4900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Hello</a:t>
            </a:r>
            <a:r>
              <a:rPr lang="tr-TR" sz="4900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!– Konu Anlatımı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/>
            </a:r>
            <a:b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</a:br>
            <a:endParaRPr lang="tr-TR" dirty="0">
              <a:latin typeface="Segoe Script" panose="030B0504020000000003" pitchFamily="66" charset="0"/>
            </a:endParaRP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036F9854-B7A1-4BED-91DF-1AFB7A5A55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tr-TR" sz="2000" dirty="0">
                <a:solidFill>
                  <a:schemeClr val="tx1"/>
                </a:solidFill>
                <a:latin typeface="Segoe Script" panose="030B0504020000000003" pitchFamily="66" charset="0"/>
              </a:rPr>
              <a:t>Yer: Isparta</a:t>
            </a:r>
          </a:p>
          <a:p>
            <a:r>
              <a:rPr lang="tr-TR" sz="2000" dirty="0">
                <a:solidFill>
                  <a:schemeClr val="tx1"/>
                </a:solidFill>
                <a:latin typeface="Segoe Script" panose="030B0504020000000003" pitchFamily="66" charset="0"/>
              </a:rPr>
              <a:t>Okul: Ülkü Ortaokulu</a:t>
            </a:r>
          </a:p>
          <a:p>
            <a:r>
              <a:rPr lang="tr-TR" sz="2000" dirty="0">
                <a:solidFill>
                  <a:schemeClr val="tx1"/>
                </a:solidFill>
                <a:latin typeface="Segoe Script" panose="030B0504020000000003" pitchFamily="66" charset="0"/>
              </a:rPr>
              <a:t>Sınıf: 5-H</a:t>
            </a:r>
          </a:p>
          <a:p>
            <a:r>
              <a:rPr lang="tr-TR" sz="2000" dirty="0">
                <a:solidFill>
                  <a:schemeClr val="tx1"/>
                </a:solidFill>
                <a:latin typeface="Segoe Script" panose="030B0504020000000003" pitchFamily="66" charset="0"/>
              </a:rPr>
              <a:t>Yapan: Fatma Naz KIVRAK</a:t>
            </a:r>
          </a:p>
        </p:txBody>
      </p:sp>
    </p:spTree>
    <p:extLst>
      <p:ext uri="{BB962C8B-B14F-4D97-AF65-F5344CB8AC3E}">
        <p14:creationId xmlns="" xmlns:p14="http://schemas.microsoft.com/office/powerpoint/2010/main" val="3521777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B7F361C-93EE-48EE-99AB-452A866AE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69" y="532614"/>
            <a:ext cx="10709474" cy="2030415"/>
          </a:xfrm>
        </p:spPr>
        <p:txBody>
          <a:bodyPr>
            <a:normAutofit fontScale="90000"/>
          </a:bodyPr>
          <a:lstStyle/>
          <a:p>
            <a:r>
              <a:rPr lang="tr-TR" dirty="0"/>
              <a:t>GREETING AND MEETING PEOPLE / İNSANLARI KARŞILAMA VE</a:t>
            </a:r>
            <a:br>
              <a:rPr lang="tr-TR" dirty="0"/>
            </a:br>
            <a:r>
              <a:rPr lang="tr-TR" dirty="0"/>
              <a:t>TOPLANTI</a:t>
            </a:r>
            <a:br>
              <a:rPr lang="tr-TR" dirty="0"/>
            </a:br>
            <a:endParaRPr lang="tr-TR" dirty="0"/>
          </a:p>
        </p:txBody>
      </p:sp>
      <p:sp>
        <p:nvSpPr>
          <p:cNvPr id="7" name="İçerik Yer Tutucusu 6">
            <a:extLst>
              <a:ext uri="{FF2B5EF4-FFF2-40B4-BE49-F238E27FC236}">
                <a16:creationId xmlns="" xmlns:a16="http://schemas.microsoft.com/office/drawing/2014/main" id="{4F2E57F7-CD54-46A0-8DC0-14CD9E01DC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5" y="2367093"/>
            <a:ext cx="10445524" cy="4316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i="0" dirty="0">
                <a:solidFill>
                  <a:srgbClr val="2C2F34"/>
                </a:solidFill>
                <a:effectLst/>
                <a:latin typeface="-apple-system"/>
              </a:rPr>
              <a:t>   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Hello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! –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Hi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! 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Merhaba</a:t>
            </a:r>
          </a:p>
          <a:p>
            <a:pPr algn="l"/>
            <a:r>
              <a:rPr lang="en-US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What is your name? :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Adın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ne?</a:t>
            </a:r>
          </a:p>
          <a:p>
            <a:pPr algn="l"/>
            <a:r>
              <a:rPr lang="en-US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My name is ……………. :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Benim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adım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………………. .</a:t>
            </a:r>
          </a:p>
          <a:p>
            <a:pPr algn="l"/>
            <a:r>
              <a:rPr lang="en-US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How are you? :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Nasılsın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?</a:t>
            </a:r>
          </a:p>
          <a:p>
            <a:pPr algn="l"/>
            <a:r>
              <a:rPr lang="en-US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 am fine. / I am good. :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İyiyim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.</a:t>
            </a:r>
          </a:p>
          <a:p>
            <a:pPr algn="l"/>
            <a:r>
              <a:rPr lang="en-US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 am bad. / I am not good. :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Kötüyüm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/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İyi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değilim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.</a:t>
            </a:r>
          </a:p>
          <a:p>
            <a:pPr algn="l"/>
            <a:r>
              <a:rPr lang="en-US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How old are you? :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Kaç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yaşındasın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?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0407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6BD63C5-5527-4127-9FE7-16B5F8912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GREETING AND MEETING PEOPLE / İNSANLARI KARŞILAMA VE</a:t>
            </a:r>
            <a:br>
              <a:rPr lang="tr-TR" dirty="0"/>
            </a:br>
            <a:r>
              <a:rPr lang="tr-TR" dirty="0"/>
              <a:t>TOPLANTI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FDC336A-E23D-4E14-80B2-D97B14863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5" y="1932276"/>
            <a:ext cx="11029986" cy="4383683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 am 10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years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old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. / I am 10. 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On yaşındayım.</a:t>
            </a:r>
          </a:p>
          <a:p>
            <a:pPr algn="l"/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Where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are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you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from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? 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Nerelisin?</a:t>
            </a:r>
          </a:p>
          <a:p>
            <a:pPr algn="l"/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 am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from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Turkey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. 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Türkiyeliyim.</a:t>
            </a:r>
          </a:p>
          <a:p>
            <a:pPr algn="l"/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Are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you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from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Turkey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? 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Türkiyeli misin?</a:t>
            </a:r>
          </a:p>
          <a:p>
            <a:pPr algn="l"/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Do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you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speak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Turkish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? 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Türkçe konuşur musun? (Türkçe biliyor musun?)</a:t>
            </a:r>
          </a:p>
          <a:p>
            <a:pPr algn="l"/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How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many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languages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do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you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speak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? 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Kaç tane dil konuşuyorsun? (Kaç tane dil biliyorsun?)</a:t>
            </a:r>
          </a:p>
          <a:p>
            <a:pPr algn="l"/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speak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Turkish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. 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Türkçe konuşurum.</a:t>
            </a:r>
          </a:p>
          <a:p>
            <a:pPr algn="l"/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Nice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to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meet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you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Tanıştığıma memnun oldum.</a:t>
            </a:r>
          </a:p>
          <a:p>
            <a:pPr algn="l"/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Glad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to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meet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you</a:t>
            </a:r>
            <a:r>
              <a:rPr lang="tr-TR" b="1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: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Tanıştığıma memnun oldum.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111400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86A7A32-3F2A-449A-B13D-EAF0867EA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7" name="İçerik Yer Tutucusu 6">
            <a:extLst>
              <a:ext uri="{FF2B5EF4-FFF2-40B4-BE49-F238E27FC236}">
                <a16:creationId xmlns="" xmlns:a16="http://schemas.microsoft.com/office/drawing/2014/main" id="{2B8DF76B-BC97-4990-BB7F-E2D91E459D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85109949"/>
              </p:ext>
            </p:extLst>
          </p:nvPr>
        </p:nvGraphicFramePr>
        <p:xfrm>
          <a:off x="0" y="0"/>
          <a:ext cx="12201427" cy="685800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805987">
                  <a:extLst>
                    <a:ext uri="{9D8B030D-6E8A-4147-A177-3AD203B41FA5}">
                      <a16:colId xmlns="" xmlns:a16="http://schemas.microsoft.com/office/drawing/2014/main" val="2034240574"/>
                    </a:ext>
                  </a:extLst>
                </a:gridCol>
                <a:gridCol w="3697720">
                  <a:extLst>
                    <a:ext uri="{9D8B030D-6E8A-4147-A177-3AD203B41FA5}">
                      <a16:colId xmlns="" xmlns:a16="http://schemas.microsoft.com/office/drawing/2014/main" val="518548703"/>
                    </a:ext>
                  </a:extLst>
                </a:gridCol>
                <a:gridCol w="3697720">
                  <a:extLst>
                    <a:ext uri="{9D8B030D-6E8A-4147-A177-3AD203B41FA5}">
                      <a16:colId xmlns="" xmlns:a16="http://schemas.microsoft.com/office/drawing/2014/main" val="121263633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>
                          <a:effectLst/>
                        </a:rPr>
                        <a:t>Country</a:t>
                      </a:r>
                      <a:endParaRPr lang="tr-TR" sz="2000" dirty="0">
                        <a:effectLst/>
                      </a:endParaRP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>
                          <a:effectLst/>
                        </a:rPr>
                        <a:t>Nationality</a:t>
                      </a:r>
                      <a:endParaRPr lang="tr-TR" sz="2000">
                        <a:effectLst/>
                      </a:endParaRP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>
                          <a:effectLst/>
                        </a:rPr>
                        <a:t>Language</a:t>
                      </a:r>
                      <a:endParaRPr lang="tr-TR" sz="2000">
                        <a:effectLst/>
                      </a:endParaRP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137663092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>
                          <a:effectLst/>
                        </a:rPr>
                        <a:t>Turkey</a:t>
                      </a:r>
                      <a:endParaRPr lang="tr-TR" sz="2000" dirty="0">
                        <a:effectLst/>
                      </a:endParaRP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Turkish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Turkish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377918879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Germany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German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German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368538993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>
                          <a:effectLst/>
                        </a:rPr>
                        <a:t>Spain</a:t>
                      </a:r>
                      <a:endParaRPr lang="tr-TR" sz="2000" dirty="0">
                        <a:effectLst/>
                      </a:endParaRP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Spanish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Spanish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37053528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France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French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French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202184857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Italy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>
                          <a:effectLst/>
                        </a:rPr>
                        <a:t>Italian</a:t>
                      </a:r>
                      <a:endParaRPr lang="tr-TR" sz="2000" dirty="0">
                        <a:effectLst/>
                      </a:endParaRP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Italian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32242021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Canada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>
                          <a:effectLst/>
                        </a:rPr>
                        <a:t>Canadian</a:t>
                      </a:r>
                      <a:endParaRPr lang="tr-TR" sz="2000" dirty="0">
                        <a:effectLst/>
                      </a:endParaRP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English – French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33612443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Britain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British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English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413707084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India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>
                          <a:effectLst/>
                        </a:rPr>
                        <a:t>Indian</a:t>
                      </a:r>
                      <a:endParaRPr lang="tr-TR" sz="2000" dirty="0">
                        <a:effectLst/>
                      </a:endParaRP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Hindi – English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346667398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USA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American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English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298255805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China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Chinese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>
                          <a:effectLst/>
                        </a:rPr>
                        <a:t>Chinese</a:t>
                      </a:r>
                      <a:endParaRPr lang="tr-TR" sz="2000" dirty="0">
                        <a:effectLst/>
                      </a:endParaRP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3766688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Japan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Japanese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>
                          <a:effectLst/>
                        </a:rPr>
                        <a:t>Japanese</a:t>
                      </a:r>
                      <a:endParaRPr lang="tr-TR" sz="2000" dirty="0">
                        <a:effectLst/>
                      </a:endParaRP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220319338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Australia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Australian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English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78143374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Russia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Russian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>
                          <a:effectLst/>
                        </a:rPr>
                        <a:t>Russian</a:t>
                      </a: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38968067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Egypt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>
                          <a:effectLst/>
                        </a:rPr>
                        <a:t>Egyptian</a:t>
                      </a:r>
                    </a:p>
                  </a:txBody>
                  <a:tcPr marL="57071" marR="57071" marT="28535" marB="2853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>
                          <a:effectLst/>
                        </a:rPr>
                        <a:t>Arabic</a:t>
                      </a:r>
                      <a:endParaRPr lang="tr-TR" sz="2000" dirty="0">
                        <a:effectLst/>
                      </a:endParaRPr>
                    </a:p>
                  </a:txBody>
                  <a:tcPr marL="57071" marR="57071" marT="28535" marB="28535" anchor="ctr"/>
                </a:tc>
                <a:extLst>
                  <a:ext uri="{0D108BD9-81ED-4DB2-BD59-A6C34878D82A}">
                    <a16:rowId xmlns="" xmlns:a16="http://schemas.microsoft.com/office/drawing/2014/main" val="1647850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02917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EC5ECAA-5EC9-44FF-9CE7-1A2B72618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79152"/>
            <a:ext cx="10364451" cy="1596177"/>
          </a:xfrm>
        </p:spPr>
        <p:txBody>
          <a:bodyPr/>
          <a:lstStyle/>
          <a:p>
            <a:r>
              <a:rPr lang="nb-NO" b="1" i="0" dirty="0">
                <a:solidFill>
                  <a:srgbClr val="2C2F34"/>
                </a:solidFill>
                <a:effectLst/>
                <a:latin typeface="-apple-system"/>
              </a:rPr>
              <a:t>Classes: Dersler – Timetable: Ders Programı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CDC69CC-CA35-4274-A543-C7A2D3FD0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5" y="1875329"/>
            <a:ext cx="11070524" cy="4421776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English: İngilizce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Turkish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: Türkçe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Maths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: Matematik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Science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: Fen Bilimleri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Social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Studies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: Sosyal Bilgiler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Music: Müzik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Art: Resim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Physical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Education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(P.E): Beden Eğitimi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Information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Technology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(I.T): Bilişim Teknolojileri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Drama: Drama, Tiyatro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49122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5312D14-35AC-4F94-9D11-6A7DAEDE8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0" dirty="0" err="1">
                <a:solidFill>
                  <a:srgbClr val="2C2F34"/>
                </a:solidFill>
                <a:effectLst/>
                <a:latin typeface="-apple-system"/>
              </a:rPr>
              <a:t>Days</a:t>
            </a:r>
            <a:r>
              <a:rPr lang="tr-TR" b="1" i="0" dirty="0">
                <a:solidFill>
                  <a:srgbClr val="2C2F34"/>
                </a:solidFill>
                <a:effectLst/>
                <a:latin typeface="-apple-system"/>
              </a:rPr>
              <a:t> Of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-apple-system"/>
              </a:rPr>
              <a:t>The</a:t>
            </a:r>
            <a:r>
              <a:rPr lang="tr-TR" b="1" i="0" dirty="0">
                <a:solidFill>
                  <a:srgbClr val="2C2F34"/>
                </a:solidFill>
                <a:effectLst/>
                <a:latin typeface="-apple-system"/>
              </a:rPr>
              <a:t> </a:t>
            </a:r>
            <a:r>
              <a:rPr lang="tr-TR" b="1" i="0" dirty="0" err="1">
                <a:solidFill>
                  <a:srgbClr val="2C2F34"/>
                </a:solidFill>
                <a:effectLst/>
                <a:latin typeface="-apple-system"/>
              </a:rPr>
              <a:t>Week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099CA6C-7333-4140-8B9C-D2234B44D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5" y="2367093"/>
            <a:ext cx="10539792" cy="3872390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Monday: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Pazartesi</a:t>
            </a:r>
            <a:endParaRPr lang="en-US" b="0" i="0" dirty="0">
              <a:solidFill>
                <a:srgbClr val="2C2F34"/>
              </a:solidFill>
              <a:effectLst/>
              <a:latin typeface="Segoe Script" panose="030B0504020000000003" pitchFamily="66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Tuesday: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Salı</a:t>
            </a:r>
            <a:endParaRPr lang="en-US" b="0" i="0" dirty="0">
              <a:solidFill>
                <a:srgbClr val="2C2F34"/>
              </a:solidFill>
              <a:effectLst/>
              <a:latin typeface="Segoe Script" panose="030B0504020000000003" pitchFamily="66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Wednesday: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Çarşamba</a:t>
            </a:r>
            <a:endParaRPr lang="en-US" b="0" i="0" dirty="0">
              <a:solidFill>
                <a:srgbClr val="2C2F34"/>
              </a:solidFill>
              <a:effectLst/>
              <a:latin typeface="Segoe Script" panose="030B0504020000000003" pitchFamily="66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Thursday: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Perşembe</a:t>
            </a:r>
            <a:endParaRPr lang="en-US" b="0" i="0" dirty="0">
              <a:solidFill>
                <a:srgbClr val="2C2F34"/>
              </a:solidFill>
              <a:effectLst/>
              <a:latin typeface="Segoe Script" panose="030B0504020000000003" pitchFamily="66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Friday: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Cuma</a:t>
            </a:r>
            <a:endParaRPr lang="en-US" b="0" i="0" dirty="0">
              <a:solidFill>
                <a:srgbClr val="2C2F34"/>
              </a:solidFill>
              <a:effectLst/>
              <a:latin typeface="Segoe Script" panose="030B0504020000000003" pitchFamily="66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Saturday: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Cumartesi</a:t>
            </a:r>
            <a:endParaRPr lang="en-US" b="0" i="0" dirty="0">
              <a:solidFill>
                <a:srgbClr val="2C2F34"/>
              </a:solidFill>
              <a:effectLst/>
              <a:latin typeface="Segoe Script" panose="030B0504020000000003" pitchFamily="66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Sunday: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Pazar</a:t>
            </a:r>
            <a:endParaRPr lang="en-US" b="0" i="0" dirty="0">
              <a:solidFill>
                <a:srgbClr val="2C2F34"/>
              </a:solidFill>
              <a:effectLst/>
              <a:latin typeface="Segoe Script" panose="030B0504020000000003" pitchFamily="66" charset="0"/>
            </a:endParaRP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28365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C995883-4D44-43BB-B644-5993128C2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94311"/>
            <a:ext cx="10364451" cy="1596177"/>
          </a:xfrm>
        </p:spPr>
        <p:txBody>
          <a:bodyPr/>
          <a:lstStyle/>
          <a:p>
            <a:r>
              <a:rPr lang="tr-TR" b="1" i="0" dirty="0">
                <a:solidFill>
                  <a:srgbClr val="2C2F34"/>
                </a:solidFill>
                <a:effectLst/>
                <a:latin typeface="-apple-system"/>
              </a:rPr>
              <a:t>EXPRESSING LIKES AND DISLIKES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7886B1E-77F5-4C7C-8DBB-AC2AC1ED5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7470" y="1790488"/>
            <a:ext cx="10728329" cy="4193963"/>
          </a:xfrm>
        </p:spPr>
        <p:txBody>
          <a:bodyPr/>
          <a:lstStyle/>
          <a:p>
            <a:pPr marL="0" indent="0" algn="l">
              <a:buNone/>
            </a:pP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What is your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favourite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class? :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En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sevdiğin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ders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nedir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?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My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favourite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class is </a:t>
            </a:r>
            <a:r>
              <a:rPr lang="en-US" b="0" i="1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English. 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: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En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sevdiğim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en-US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ders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en-US" b="0" i="1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İngilizce</a:t>
            </a:r>
            <a:r>
              <a:rPr lang="en-US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.</a:t>
            </a:r>
            <a:endParaRPr lang="tr-TR" b="0" i="0" dirty="0">
              <a:solidFill>
                <a:srgbClr val="2C2F34"/>
              </a:solidFill>
              <a:effectLst/>
              <a:latin typeface="Segoe Script" panose="030B0504020000000003" pitchFamily="66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Which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classes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do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you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like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? : Hangi dersleri seversin?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like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tr-TR" b="0" i="1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English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and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</a:t>
            </a:r>
            <a:r>
              <a:rPr lang="tr-TR" b="0" i="1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Art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. : </a:t>
            </a:r>
            <a:r>
              <a:rPr lang="tr-TR" b="0" i="1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İngilizce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ve </a:t>
            </a:r>
            <a:r>
              <a:rPr lang="tr-TR" b="0" i="1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Resim</a:t>
            </a:r>
            <a:r>
              <a:rPr lang="tr-TR" b="0" i="0" dirty="0">
                <a:solidFill>
                  <a:srgbClr val="2C2F34"/>
                </a:solidFill>
                <a:effectLst/>
                <a:latin typeface="Segoe Script" panose="030B0504020000000003" pitchFamily="66" charset="0"/>
              </a:rPr>
              <a:t> derslerini severim.</a:t>
            </a:r>
          </a:p>
          <a:p>
            <a:pPr marL="0" indent="0" algn="l">
              <a:buNone/>
            </a:pPr>
            <a:endParaRPr lang="tr-TR" b="1" dirty="0">
              <a:solidFill>
                <a:srgbClr val="2C2F34"/>
              </a:solidFill>
              <a:latin typeface="Segoe Script" panose="030B0504020000000003" pitchFamily="66" charset="0"/>
            </a:endParaRPr>
          </a:p>
          <a:p>
            <a:pPr marL="0" indent="0" algn="l">
              <a:buNone/>
            </a:pPr>
            <a:r>
              <a:rPr lang="tr-TR" b="1" i="0" dirty="0">
                <a:solidFill>
                  <a:srgbClr val="2C2F34"/>
                </a:solidFill>
                <a:effectLst/>
                <a:latin typeface="-apple-system"/>
              </a:rPr>
              <a:t>*** 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İngilizce’de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 sevilen beğenilen şeylerden bahsederken “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like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,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love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,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enjoy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” fiillerini kullanırız.  Sevilmeyen, beğenilmeyen şeylerden bahsederken “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don’t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/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doesn’t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like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,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don’t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/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doesn’t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love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,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don’t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/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doesn’t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enjoy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,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dislike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, </a:t>
            </a:r>
            <a:r>
              <a:rPr lang="tr-TR" b="0" i="0" dirty="0" err="1">
                <a:solidFill>
                  <a:srgbClr val="2C2F34"/>
                </a:solidFill>
                <a:effectLst/>
                <a:latin typeface="-apple-system"/>
              </a:rPr>
              <a:t>hate</a:t>
            </a:r>
            <a:r>
              <a:rPr lang="tr-TR" b="0" i="0" dirty="0">
                <a:solidFill>
                  <a:srgbClr val="2C2F34"/>
                </a:solidFill>
                <a:effectLst/>
                <a:latin typeface="-apple-system"/>
              </a:rPr>
              <a:t>” fiillerini kullanırız.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2C2F34"/>
              </a:solidFill>
              <a:effectLst/>
              <a:latin typeface="-apple-system"/>
            </a:endParaRP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="" xmlns:a16="http://schemas.microsoft.com/office/drawing/2014/main" id="{3E8E1C93-F815-4E65-A5CA-62A55A027F29}"/>
              </a:ext>
            </a:extLst>
          </p:cNvPr>
          <p:cNvSpPr/>
          <p:nvPr/>
        </p:nvSpPr>
        <p:spPr>
          <a:xfrm>
            <a:off x="207389" y="3684355"/>
            <a:ext cx="2884603" cy="744718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Önemli</a:t>
            </a:r>
          </a:p>
        </p:txBody>
      </p:sp>
    </p:spTree>
    <p:extLst>
      <p:ext uri="{BB962C8B-B14F-4D97-AF65-F5344CB8AC3E}">
        <p14:creationId xmlns="" xmlns:p14="http://schemas.microsoft.com/office/powerpoint/2010/main" val="3162582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3A4B0E1-5D31-4602-A4C0-B62223FF3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err="1">
                <a:solidFill>
                  <a:srgbClr val="2C2F34"/>
                </a:solidFill>
                <a:effectLst/>
                <a:latin typeface="-apple-system"/>
              </a:rPr>
              <a:t>Examples</a:t>
            </a:r>
            <a:r>
              <a:rPr lang="tr-TR" b="1" i="1" dirty="0">
                <a:solidFill>
                  <a:srgbClr val="2C2F34"/>
                </a:solidFill>
                <a:effectLst/>
                <a:latin typeface="-apple-system"/>
              </a:rPr>
              <a:t>:</a:t>
            </a:r>
            <a:endParaRPr lang="tr-TR" dirty="0"/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78194E9F-D099-46DF-AC00-D3DAE102A3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19373392"/>
              </p:ext>
            </p:extLst>
          </p:nvPr>
        </p:nvGraphicFramePr>
        <p:xfrm>
          <a:off x="3418787" y="2766320"/>
          <a:ext cx="5486401" cy="156972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52176">
                  <a:extLst>
                    <a:ext uri="{9D8B030D-6E8A-4147-A177-3AD203B41FA5}">
                      <a16:colId xmlns="" xmlns:a16="http://schemas.microsoft.com/office/drawing/2014/main" val="78948302"/>
                    </a:ext>
                  </a:extLst>
                </a:gridCol>
                <a:gridCol w="2562330">
                  <a:extLst>
                    <a:ext uri="{9D8B030D-6E8A-4147-A177-3AD203B41FA5}">
                      <a16:colId xmlns="" xmlns:a16="http://schemas.microsoft.com/office/drawing/2014/main" val="777739760"/>
                    </a:ext>
                  </a:extLst>
                </a:gridCol>
                <a:gridCol w="2471895">
                  <a:extLst>
                    <a:ext uri="{9D8B030D-6E8A-4147-A177-3AD203B41FA5}">
                      <a16:colId xmlns="" xmlns:a16="http://schemas.microsoft.com/office/drawing/2014/main" val="88130644"/>
                    </a:ext>
                  </a:extLst>
                </a:gridCol>
              </a:tblGrid>
              <a:tr h="784860">
                <a:tc>
                  <a:txBody>
                    <a:bodyPr/>
                    <a:lstStyle/>
                    <a:p>
                      <a:pPr algn="l"/>
                      <a:r>
                        <a:rPr lang="tr-TR" b="1" dirty="0">
                          <a:effectLst/>
                        </a:rPr>
                        <a:t>+</a:t>
                      </a:r>
                      <a:endParaRPr lang="tr-TR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dirty="0">
                          <a:effectLst/>
                        </a:rPr>
                        <a:t>I </a:t>
                      </a:r>
                      <a:r>
                        <a:rPr lang="tr-TR" b="1" u="sng" dirty="0" err="1">
                          <a:effectLst/>
                        </a:rPr>
                        <a:t>like</a:t>
                      </a:r>
                      <a:r>
                        <a:rPr lang="tr-TR" dirty="0">
                          <a:effectLst/>
                        </a:rPr>
                        <a:t> </a:t>
                      </a:r>
                      <a:r>
                        <a:rPr lang="tr-TR" dirty="0" err="1">
                          <a:effectLst/>
                        </a:rPr>
                        <a:t>Maths</a:t>
                      </a:r>
                      <a:r>
                        <a:rPr lang="tr-TR" dirty="0">
                          <a:effectLst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>
                          <a:effectLst/>
                        </a:rPr>
                        <a:t>Mark </a:t>
                      </a:r>
                      <a:r>
                        <a:rPr lang="tr-TR" b="1" u="sng">
                          <a:effectLst/>
                        </a:rPr>
                        <a:t>likes</a:t>
                      </a:r>
                      <a:r>
                        <a:rPr lang="tr-TR">
                          <a:effectLst/>
                        </a:rPr>
                        <a:t> Science.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73205029"/>
                  </a:ext>
                </a:extLst>
              </a:tr>
              <a:tr h="784860">
                <a:tc>
                  <a:txBody>
                    <a:bodyPr/>
                    <a:lstStyle/>
                    <a:p>
                      <a:pPr algn="l"/>
                      <a:r>
                        <a:rPr lang="tr-TR" b="1">
                          <a:effectLst/>
                        </a:rPr>
                        <a:t>–</a:t>
                      </a:r>
                      <a:endParaRPr lang="tr-TR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>
                          <a:effectLst/>
                        </a:rPr>
                        <a:t>I </a:t>
                      </a:r>
                      <a:r>
                        <a:rPr lang="tr-TR" b="1" u="sng">
                          <a:effectLst/>
                        </a:rPr>
                        <a:t>don’t like</a:t>
                      </a:r>
                      <a:r>
                        <a:rPr lang="tr-TR">
                          <a:effectLst/>
                        </a:rPr>
                        <a:t> Music.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Mark </a:t>
                      </a:r>
                      <a:r>
                        <a:rPr lang="en-US" b="1" u="sng" dirty="0">
                          <a:effectLst/>
                        </a:rPr>
                        <a:t>doesn’t like</a:t>
                      </a:r>
                      <a:r>
                        <a:rPr lang="en-US" dirty="0">
                          <a:effectLst/>
                        </a:rPr>
                        <a:t> P.E.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38076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18949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İnternet'ten Yüksek Kaliteli Fotoğraflar Nasıl Gönderilir? | Sonsuz  TeknolojiSonsuz Teknoloji">
            <a:extLst>
              <a:ext uri="{FF2B5EF4-FFF2-40B4-BE49-F238E27FC236}">
                <a16:creationId xmlns="" xmlns:a16="http://schemas.microsoft.com/office/drawing/2014/main" id="{C0ABF723-2DBF-4512-BB6A-16D90CB7B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C4271BE-DA7F-4A9C-9D68-E3311153C5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330354" y="2686801"/>
            <a:ext cx="9770623" cy="6514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{</a:t>
            </a:r>
            <a:r>
              <a:rPr kumimoji="0" lang="tr-TR" altLang="tr-TR" sz="44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Thank</a:t>
            </a:r>
            <a:r>
              <a:rPr kumimoji="0" lang="tr-TR" altLang="tr-TR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tr-TR" altLang="tr-TR" sz="44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you</a:t>
            </a:r>
            <a:r>
              <a:rPr kumimoji="0" lang="tr-TR" altLang="tr-TR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tr-TR" altLang="tr-TR" sz="44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for</a:t>
            </a:r>
            <a:r>
              <a:rPr kumimoji="0" lang="tr-TR" altLang="tr-TR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tr-TR" altLang="tr-TR" sz="44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listening</a:t>
            </a:r>
            <a:r>
              <a:rPr kumimoji="0" lang="tr-TR" altLang="tr-TR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tr-TR" altLang="tr-TR" sz="44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and</a:t>
            </a:r>
            <a:r>
              <a:rPr kumimoji="0" lang="tr-TR" altLang="tr-TR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tr-TR" altLang="tr-TR" sz="44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watching</a:t>
            </a:r>
            <a:r>
              <a:rPr kumimoji="0" lang="tr-TR" altLang="tr-TR" sz="44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me}</a:t>
            </a:r>
            <a:r>
              <a:rPr kumimoji="0" lang="tr-TR" altLang="tr-TR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tr-TR" altLang="tr-TR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Kalp 6">
            <a:extLst>
              <a:ext uri="{FF2B5EF4-FFF2-40B4-BE49-F238E27FC236}">
                <a16:creationId xmlns="" xmlns:a16="http://schemas.microsoft.com/office/drawing/2014/main" id="{4BF3D515-8F31-44C2-A957-7C5E41095995}"/>
              </a:ext>
            </a:extLst>
          </p:cNvPr>
          <p:cNvSpPr/>
          <p:nvPr/>
        </p:nvSpPr>
        <p:spPr>
          <a:xfrm>
            <a:off x="4921592" y="4009296"/>
            <a:ext cx="1640264" cy="1555423"/>
          </a:xfrm>
          <a:prstGeom prst="hear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A1A28692-164F-49FA-818B-C386ECA961FA}"/>
              </a:ext>
            </a:extLst>
          </p:cNvPr>
          <p:cNvSpPr txBox="1"/>
          <p:nvPr/>
        </p:nvSpPr>
        <p:spPr>
          <a:xfrm>
            <a:off x="863998" y="1307888"/>
            <a:ext cx="10703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{Beni dinlediğiniz ve izlediğiniz için teşekkür ederim}</a:t>
            </a:r>
          </a:p>
        </p:txBody>
      </p:sp>
    </p:spTree>
    <p:extLst>
      <p:ext uri="{BB962C8B-B14F-4D97-AF65-F5344CB8AC3E}">
        <p14:creationId xmlns="" xmlns:p14="http://schemas.microsoft.com/office/powerpoint/2010/main" val="106753436"/>
      </p:ext>
    </p:extLst>
  </p:cSld>
  <p:clrMapOvr>
    <a:masterClrMapping/>
  </p:clrMapOvr>
</p:sld>
</file>

<file path=ppt/theme/theme1.xml><?xml version="1.0" encoding="utf-8"?>
<a:theme xmlns:a="http://schemas.openxmlformats.org/drawingml/2006/main" name="Damla">
  <a:themeElements>
    <a:clrScheme name="Damla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amla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l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Damla</Template>
  <TotalTime>27</TotalTime>
  <Words>227</Words>
  <PresentationFormat>Özel</PresentationFormat>
  <Paragraphs>104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Damla</vt:lpstr>
      <vt:lpstr>5. Sınıf 1. Ünite Hello!– Konu Anlatımı </vt:lpstr>
      <vt:lpstr>GREETING AND MEETING PEOPLE / İNSANLARI KARŞILAMA VE TOPLANTI </vt:lpstr>
      <vt:lpstr>GREETING AND MEETING PEOPLE / İNSANLARI KARŞILAMA VE TOPLANTI </vt:lpstr>
      <vt:lpstr>Slayt 4</vt:lpstr>
      <vt:lpstr>Classes: Dersler – Timetable: Ders Programı</vt:lpstr>
      <vt:lpstr>Days Of The Week</vt:lpstr>
      <vt:lpstr>EXPRESSING LIKES AND DISLIKES</vt:lpstr>
      <vt:lpstr>Examples: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2020-12-26T10:48:14Z</dcterms:created>
  <dcterms:modified xsi:type="dcterms:W3CDTF">2020-12-27T08:26:26Z</dcterms:modified>
  <cp:category>https://www.sorubak.com</cp:category>
</cp:coreProperties>
</file>