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06"/>
  </p:notesMasterIdLst>
  <p:sldIdLst>
    <p:sldId id="256" r:id="rId2"/>
    <p:sldId id="257" r:id="rId3"/>
    <p:sldId id="258" r:id="rId4"/>
    <p:sldId id="259" r:id="rId5"/>
    <p:sldId id="261" r:id="rId6"/>
    <p:sldId id="260" r:id="rId7"/>
    <p:sldId id="262" r:id="rId8"/>
    <p:sldId id="263" r:id="rId9"/>
    <p:sldId id="264" r:id="rId10"/>
    <p:sldId id="265" r:id="rId11"/>
    <p:sldId id="266" r:id="rId12"/>
    <p:sldId id="269" r:id="rId13"/>
    <p:sldId id="267" r:id="rId14"/>
    <p:sldId id="268" r:id="rId15"/>
    <p:sldId id="270" r:id="rId16"/>
    <p:sldId id="271" r:id="rId17"/>
    <p:sldId id="272" r:id="rId18"/>
    <p:sldId id="273" r:id="rId19"/>
    <p:sldId id="274" r:id="rId20"/>
    <p:sldId id="275" r:id="rId21"/>
    <p:sldId id="276" r:id="rId22"/>
    <p:sldId id="278" r:id="rId23"/>
    <p:sldId id="277"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1" r:id="rId56"/>
    <p:sldId id="310"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4" r:id="rId89"/>
    <p:sldId id="345" r:id="rId90"/>
    <p:sldId id="346" r:id="rId91"/>
    <p:sldId id="347" r:id="rId92"/>
    <p:sldId id="348" r:id="rId93"/>
    <p:sldId id="349" r:id="rId94"/>
    <p:sldId id="353" r:id="rId95"/>
    <p:sldId id="350" r:id="rId96"/>
    <p:sldId id="354" r:id="rId97"/>
    <p:sldId id="351" r:id="rId98"/>
    <p:sldId id="355" r:id="rId99"/>
    <p:sldId id="356" r:id="rId100"/>
    <p:sldId id="357" r:id="rId101"/>
    <p:sldId id="358" r:id="rId102"/>
    <p:sldId id="359" r:id="rId103"/>
    <p:sldId id="360" r:id="rId104"/>
    <p:sldId id="361" r:id="rId105"/>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1" d="100"/>
          <a:sy n="101" d="100"/>
        </p:scale>
        <p:origin x="498"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presProps" Target="presProps.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theme" Target="theme/theme1.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B5C5D0C-22ED-4711-8E18-61D5FE081785}" type="datetimeFigureOut">
              <a:rPr lang="tr-TR" smtClean="0"/>
              <a:pPr/>
              <a:t>3.03.2021</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A9FA45C-4887-4E86-BC02-2BFD28E3350D}" type="slidenum">
              <a:rPr lang="tr-TR" smtClean="0"/>
              <a:pPr/>
              <a:t>‹#›</a:t>
            </a:fld>
            <a:endParaRPr lang="tr-TR"/>
          </a:p>
        </p:txBody>
      </p:sp>
    </p:spTree>
    <p:extLst>
      <p:ext uri="{BB962C8B-B14F-4D97-AF65-F5344CB8AC3E}">
        <p14:creationId xmlns:p14="http://schemas.microsoft.com/office/powerpoint/2010/main" val="26965885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4A9FA45C-4887-4E86-BC02-2BFD28E3350D}" type="slidenum">
              <a:rPr lang="tr-TR" smtClean="0"/>
              <a:pPr/>
              <a:t>25</a:t>
            </a:fld>
            <a:endParaRPr lang="tr-TR"/>
          </a:p>
        </p:txBody>
      </p:sp>
    </p:spTree>
    <p:extLst>
      <p:ext uri="{BB962C8B-B14F-4D97-AF65-F5344CB8AC3E}">
        <p14:creationId xmlns:p14="http://schemas.microsoft.com/office/powerpoint/2010/main" val="28989798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4A9FA45C-4887-4E86-BC02-2BFD28E3350D}" type="slidenum">
              <a:rPr lang="tr-TR" smtClean="0"/>
              <a:pPr/>
              <a:t>104</a:t>
            </a:fld>
            <a:endParaRPr lang="tr-TR"/>
          </a:p>
        </p:txBody>
      </p:sp>
    </p:spTree>
    <p:extLst>
      <p:ext uri="{BB962C8B-B14F-4D97-AF65-F5344CB8AC3E}">
        <p14:creationId xmlns:p14="http://schemas.microsoft.com/office/powerpoint/2010/main" val="11852313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2">
        <a:schemeClr val="bg2"/>
      </p:bgRef>
    </p:bg>
    <p:spTree>
      <p:nvGrpSpPr>
        <p:cNvPr id="1" name=""/>
        <p:cNvGrpSpPr/>
        <p:nvPr/>
      </p:nvGrpSpPr>
      <p:grpSpPr>
        <a:xfrm>
          <a:off x="0" y="0"/>
          <a:ext cx="0" cy="0"/>
          <a:chOff x="0" y="0"/>
          <a:chExt cx="0" cy="0"/>
        </a:xfrm>
      </p:grpSpPr>
      <p:sp>
        <p:nvSpPr>
          <p:cNvPr id="7" name="Serbest 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Serbest 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Başlık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tr-TR"/>
              <a:t>Asıl başlık stili için tıklatın</a:t>
            </a:r>
            <a:endParaRPr kumimoji="0" lang="en-US"/>
          </a:p>
        </p:txBody>
      </p:sp>
      <p:sp>
        <p:nvSpPr>
          <p:cNvPr id="17" name="Alt Başlık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a:t>Asıl alt başlık stilini düzenlemek için tıklatın</a:t>
            </a:r>
            <a:endParaRPr kumimoji="0" lang="en-US"/>
          </a:p>
        </p:txBody>
      </p:sp>
      <p:sp>
        <p:nvSpPr>
          <p:cNvPr id="30" name="Veri Yer Tutucusu 29"/>
          <p:cNvSpPr>
            <a:spLocks noGrp="1"/>
          </p:cNvSpPr>
          <p:nvPr>
            <p:ph type="dt" sz="half" idx="10"/>
          </p:nvPr>
        </p:nvSpPr>
        <p:spPr/>
        <p:txBody>
          <a:bodyPr/>
          <a:lstStyle/>
          <a:p>
            <a:fld id="{72922369-9893-4122-AF95-CBA3665A0DD4}" type="datetimeFigureOut">
              <a:rPr lang="tr-TR" smtClean="0"/>
              <a:pPr/>
              <a:t>3.03.2021</a:t>
            </a:fld>
            <a:endParaRPr lang="tr-TR"/>
          </a:p>
        </p:txBody>
      </p:sp>
      <p:sp>
        <p:nvSpPr>
          <p:cNvPr id="19" name="Altbilgi Yer Tutucusu 18"/>
          <p:cNvSpPr>
            <a:spLocks noGrp="1"/>
          </p:cNvSpPr>
          <p:nvPr>
            <p:ph type="ftr" sz="quarter" idx="11"/>
          </p:nvPr>
        </p:nvSpPr>
        <p:spPr/>
        <p:txBody>
          <a:bodyPr/>
          <a:lstStyle/>
          <a:p>
            <a:endParaRPr lang="tr-TR"/>
          </a:p>
        </p:txBody>
      </p:sp>
      <p:sp>
        <p:nvSpPr>
          <p:cNvPr id="27" name="Slayt Numarası Yer Tutucusu 26"/>
          <p:cNvSpPr>
            <a:spLocks noGrp="1"/>
          </p:cNvSpPr>
          <p:nvPr>
            <p:ph type="sldNum" sz="quarter" idx="12"/>
          </p:nvPr>
        </p:nvSpPr>
        <p:spPr/>
        <p:txBody>
          <a:bodyPr/>
          <a:lstStyle/>
          <a:p>
            <a:fld id="{1BCF00C0-6CE1-4399-9A1C-FFFC716EE17F}"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a:t>Asıl başlık stili için tıklatın</a:t>
            </a:r>
            <a:endParaRPr kumimoji="0" lang="en-US"/>
          </a:p>
        </p:txBody>
      </p:sp>
      <p:sp>
        <p:nvSpPr>
          <p:cNvPr id="3" name="Dikey Metin Yer Tutucusu 2"/>
          <p:cNvSpPr>
            <a:spLocks noGrp="1"/>
          </p:cNvSpPr>
          <p:nvPr>
            <p:ph type="body" orient="vert" idx="1"/>
          </p:nvPr>
        </p:nvSpPr>
        <p:spPr/>
        <p:txBody>
          <a:bodyPr vert="eaVert"/>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4" name="Veri Yer Tutucusu 3"/>
          <p:cNvSpPr>
            <a:spLocks noGrp="1"/>
          </p:cNvSpPr>
          <p:nvPr>
            <p:ph type="dt" sz="half" idx="10"/>
          </p:nvPr>
        </p:nvSpPr>
        <p:spPr/>
        <p:txBody>
          <a:bodyPr/>
          <a:lstStyle/>
          <a:p>
            <a:fld id="{72922369-9893-4122-AF95-CBA3665A0DD4}" type="datetimeFigureOut">
              <a:rPr lang="tr-TR" smtClean="0"/>
              <a:pPr/>
              <a:t>3.03.2021</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1BCF00C0-6CE1-4399-9A1C-FFFC716EE17F}"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kumimoji="0" lang="tr-TR"/>
              <a:t>Asıl başlık stili için tıklatın</a:t>
            </a:r>
            <a:endParaRPr kumimoji="0" lang="en-US"/>
          </a:p>
        </p:txBody>
      </p:sp>
      <p:sp>
        <p:nvSpPr>
          <p:cNvPr id="3" name="Dikey Metin Yer Tutucusu 2"/>
          <p:cNvSpPr>
            <a:spLocks noGrp="1"/>
          </p:cNvSpPr>
          <p:nvPr>
            <p:ph type="body" orient="vert" idx="1"/>
          </p:nvPr>
        </p:nvSpPr>
        <p:spPr>
          <a:xfrm>
            <a:off x="457200" y="274638"/>
            <a:ext cx="6019800" cy="5851525"/>
          </a:xfrm>
        </p:spPr>
        <p:txBody>
          <a:bodyPr vert="eaVert"/>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4" name="Veri Yer Tutucusu 3"/>
          <p:cNvSpPr>
            <a:spLocks noGrp="1"/>
          </p:cNvSpPr>
          <p:nvPr>
            <p:ph type="dt" sz="half" idx="10"/>
          </p:nvPr>
        </p:nvSpPr>
        <p:spPr/>
        <p:txBody>
          <a:bodyPr/>
          <a:lstStyle/>
          <a:p>
            <a:fld id="{72922369-9893-4122-AF95-CBA3665A0DD4}" type="datetimeFigureOut">
              <a:rPr lang="tr-TR" smtClean="0"/>
              <a:pPr/>
              <a:t>3.03.2021</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1BCF00C0-6CE1-4399-9A1C-FFFC716EE17F}"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lgn="l">
              <a:defRPr/>
            </a:lvl1pPr>
          </a:lstStyle>
          <a:p>
            <a:r>
              <a:rPr kumimoji="0" lang="tr-TR"/>
              <a:t>Asıl başlık stili için tıklatın</a:t>
            </a:r>
            <a:endParaRPr kumimoji="0" lang="en-US"/>
          </a:p>
        </p:txBody>
      </p:sp>
      <p:sp>
        <p:nvSpPr>
          <p:cNvPr id="3" name="İçerik Yer Tutucusu 2"/>
          <p:cNvSpPr>
            <a:spLocks noGrp="1"/>
          </p:cNvSpPr>
          <p:nvPr>
            <p:ph idx="1"/>
          </p:nvPr>
        </p:nvSpPr>
        <p:spPr/>
        <p:txBody>
          <a:body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4" name="Veri Yer Tutucusu 3"/>
          <p:cNvSpPr>
            <a:spLocks noGrp="1"/>
          </p:cNvSpPr>
          <p:nvPr>
            <p:ph type="dt" sz="half" idx="10"/>
          </p:nvPr>
        </p:nvSpPr>
        <p:spPr/>
        <p:txBody>
          <a:bodyPr/>
          <a:lstStyle/>
          <a:p>
            <a:fld id="{72922369-9893-4122-AF95-CBA3665A0DD4}" type="datetimeFigureOut">
              <a:rPr lang="tr-TR" smtClean="0"/>
              <a:pPr/>
              <a:t>3.03.2021</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1BCF00C0-6CE1-4399-9A1C-FFFC716EE17F}"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2">
        <a:schemeClr val="bg2"/>
      </p:bgRef>
    </p:bg>
    <p:spTree>
      <p:nvGrpSpPr>
        <p:cNvPr id="1" name=""/>
        <p:cNvGrpSpPr/>
        <p:nvPr/>
      </p:nvGrpSpPr>
      <p:grpSpPr>
        <a:xfrm>
          <a:off x="0" y="0"/>
          <a:ext cx="0" cy="0"/>
          <a:chOff x="0" y="0"/>
          <a:chExt cx="0" cy="0"/>
        </a:xfrm>
      </p:grpSpPr>
      <p:sp>
        <p:nvSpPr>
          <p:cNvPr id="7" name="Serbest 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Serbest 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Başlık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tr-TR"/>
              <a:t>Asıl başlık stili için tıklatın</a:t>
            </a:r>
            <a:endParaRPr kumimoji="0" lang="en-US"/>
          </a:p>
        </p:txBody>
      </p:sp>
      <p:sp>
        <p:nvSpPr>
          <p:cNvPr id="3" name="Metin Yer Tutucusu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a:t>Asıl metin stillerini düzenlemek için tıklatın</a:t>
            </a:r>
          </a:p>
        </p:txBody>
      </p:sp>
      <p:sp>
        <p:nvSpPr>
          <p:cNvPr id="4" name="Veri Yer Tutucusu 3"/>
          <p:cNvSpPr>
            <a:spLocks noGrp="1"/>
          </p:cNvSpPr>
          <p:nvPr>
            <p:ph type="dt" sz="half" idx="10"/>
          </p:nvPr>
        </p:nvSpPr>
        <p:spPr/>
        <p:txBody>
          <a:bodyPr/>
          <a:lstStyle/>
          <a:p>
            <a:fld id="{72922369-9893-4122-AF95-CBA3665A0DD4}" type="datetimeFigureOut">
              <a:rPr lang="tr-TR" smtClean="0"/>
              <a:pPr/>
              <a:t>3.03.2021</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1BCF00C0-6CE1-4399-9A1C-FFFC716EE17F}"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7467600" cy="1143000"/>
          </a:xfrm>
        </p:spPr>
        <p:txBody>
          <a:bodyPr/>
          <a:lstStyle/>
          <a:p>
            <a:r>
              <a:rPr kumimoji="0" lang="tr-TR"/>
              <a:t>Asıl başlık stili için tıklatın</a:t>
            </a:r>
            <a:endParaRPr kumimoji="0" lang="en-US"/>
          </a:p>
        </p:txBody>
      </p:sp>
      <p:sp>
        <p:nvSpPr>
          <p:cNvPr id="3" name="İçerik Yer Tutucusu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4" name="İçerik Yer Tutucusu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5" name="Veri Yer Tutucusu 4"/>
          <p:cNvSpPr>
            <a:spLocks noGrp="1"/>
          </p:cNvSpPr>
          <p:nvPr>
            <p:ph type="dt" sz="half" idx="10"/>
          </p:nvPr>
        </p:nvSpPr>
        <p:spPr/>
        <p:txBody>
          <a:bodyPr/>
          <a:lstStyle/>
          <a:p>
            <a:fld id="{72922369-9893-4122-AF95-CBA3665A0DD4}" type="datetimeFigureOut">
              <a:rPr lang="tr-TR" smtClean="0"/>
              <a:pPr/>
              <a:t>3.03.2021</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1BCF00C0-6CE1-4399-9A1C-FFFC716EE17F}"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8229600" cy="1143000"/>
          </a:xfrm>
        </p:spPr>
        <p:txBody>
          <a:bodyPr anchor="ctr"/>
          <a:lstStyle>
            <a:lvl1pPr>
              <a:defRPr/>
            </a:lvl1pPr>
          </a:lstStyle>
          <a:p>
            <a:r>
              <a:rPr kumimoji="0" lang="tr-TR"/>
              <a:t>Asıl başlık stili için tıklatın</a:t>
            </a:r>
            <a:endParaRPr kumimoji="0" lang="en-US"/>
          </a:p>
        </p:txBody>
      </p:sp>
      <p:sp>
        <p:nvSpPr>
          <p:cNvPr id="3" name="Metin Yer Tutucusu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a:t>Asıl metin stillerini düzenlemek için tıklatın</a:t>
            </a:r>
          </a:p>
        </p:txBody>
      </p:sp>
      <p:sp>
        <p:nvSpPr>
          <p:cNvPr id="4" name="Metin Yer Tutucusu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a:t>Asıl metin stillerini düzenlemek için tıklatın</a:t>
            </a:r>
          </a:p>
        </p:txBody>
      </p:sp>
      <p:sp>
        <p:nvSpPr>
          <p:cNvPr id="5" name="İçerik Yer Tutucusu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6" name="İçerik Yer Tutucusu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7" name="Veri Yer Tutucusu 6"/>
          <p:cNvSpPr>
            <a:spLocks noGrp="1"/>
          </p:cNvSpPr>
          <p:nvPr>
            <p:ph type="dt" sz="half" idx="10"/>
          </p:nvPr>
        </p:nvSpPr>
        <p:spPr/>
        <p:txBody>
          <a:bodyPr/>
          <a:lstStyle/>
          <a:p>
            <a:fld id="{72922369-9893-4122-AF95-CBA3665A0DD4}" type="datetimeFigureOut">
              <a:rPr lang="tr-TR" smtClean="0"/>
              <a:pPr/>
              <a:t>3.03.2021</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1BCF00C0-6CE1-4399-9A1C-FFFC716EE17F}"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320"/>
            <a:ext cx="7470648" cy="1143000"/>
          </a:xfrm>
        </p:spPr>
        <p:txBody>
          <a:bodyPr anchor="ctr"/>
          <a:lstStyle>
            <a:lvl1pPr algn="l">
              <a:defRPr sz="4600"/>
            </a:lvl1pPr>
          </a:lstStyle>
          <a:p>
            <a:r>
              <a:rPr kumimoji="0" lang="tr-TR"/>
              <a:t>Asıl başlık stili için tıklatın</a:t>
            </a:r>
            <a:endParaRPr kumimoji="0" lang="en-US"/>
          </a:p>
        </p:txBody>
      </p:sp>
      <p:sp>
        <p:nvSpPr>
          <p:cNvPr id="7" name="Veri Yer Tutucusu 6"/>
          <p:cNvSpPr>
            <a:spLocks noGrp="1"/>
          </p:cNvSpPr>
          <p:nvPr>
            <p:ph type="dt" sz="half" idx="10"/>
          </p:nvPr>
        </p:nvSpPr>
        <p:spPr/>
        <p:txBody>
          <a:bodyPr/>
          <a:lstStyle/>
          <a:p>
            <a:fld id="{72922369-9893-4122-AF95-CBA3665A0DD4}" type="datetimeFigureOut">
              <a:rPr lang="tr-TR" smtClean="0"/>
              <a:pPr/>
              <a:t>3.03.2021</a:t>
            </a:fld>
            <a:endParaRPr lang="tr-TR"/>
          </a:p>
        </p:txBody>
      </p:sp>
      <p:sp>
        <p:nvSpPr>
          <p:cNvPr id="8" name="Slayt Numarası Yer Tutucusu 7"/>
          <p:cNvSpPr>
            <a:spLocks noGrp="1"/>
          </p:cNvSpPr>
          <p:nvPr>
            <p:ph type="sldNum" sz="quarter" idx="11"/>
          </p:nvPr>
        </p:nvSpPr>
        <p:spPr/>
        <p:txBody>
          <a:bodyPr/>
          <a:lstStyle/>
          <a:p>
            <a:fld id="{1BCF00C0-6CE1-4399-9A1C-FFFC716EE17F}" type="slidenum">
              <a:rPr lang="tr-TR" smtClean="0"/>
              <a:pPr/>
              <a:t>‹#›</a:t>
            </a:fld>
            <a:endParaRPr lang="tr-TR"/>
          </a:p>
        </p:txBody>
      </p:sp>
      <p:sp>
        <p:nvSpPr>
          <p:cNvPr id="9" name="Altbilgi Yer Tutucusu 8"/>
          <p:cNvSpPr>
            <a:spLocks noGrp="1"/>
          </p:cNvSpPr>
          <p:nvPr>
            <p:ph type="ftr" sz="quarter" idx="12"/>
          </p:nvPr>
        </p:nvSpPr>
        <p:spPr/>
        <p:txBody>
          <a:bodyPr/>
          <a:lstStyle/>
          <a:p>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72922369-9893-4122-AF95-CBA3665A0DD4}" type="datetimeFigureOut">
              <a:rPr lang="tr-TR" smtClean="0"/>
              <a:pPr/>
              <a:t>3.03.2021</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1BCF00C0-6CE1-4399-9A1C-FFFC716EE17F}"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tr-TR"/>
              <a:t>Asıl başlık stili için tıklatın</a:t>
            </a:r>
            <a:endParaRPr kumimoji="0" lang="en-US"/>
          </a:p>
        </p:txBody>
      </p:sp>
      <p:sp>
        <p:nvSpPr>
          <p:cNvPr id="3" name="Metin Yer Tutucusu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a:t>Asıl metin stillerini düzenlemek için tıklatın</a:t>
            </a:r>
          </a:p>
        </p:txBody>
      </p:sp>
      <p:sp>
        <p:nvSpPr>
          <p:cNvPr id="4" name="İçerik Yer Tutucusu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5" name="Veri Yer Tutucusu 4"/>
          <p:cNvSpPr>
            <a:spLocks noGrp="1"/>
          </p:cNvSpPr>
          <p:nvPr>
            <p:ph type="dt" sz="half" idx="10"/>
          </p:nvPr>
        </p:nvSpPr>
        <p:spPr/>
        <p:txBody>
          <a:bodyPr/>
          <a:lstStyle/>
          <a:p>
            <a:fld id="{72922369-9893-4122-AF95-CBA3665A0DD4}" type="datetimeFigureOut">
              <a:rPr lang="tr-TR" smtClean="0"/>
              <a:pPr/>
              <a:t>3.03.2021</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a:xfrm>
            <a:off x="8156448" y="6422064"/>
            <a:ext cx="762000" cy="365125"/>
          </a:xfrm>
        </p:spPr>
        <p:txBody>
          <a:bodyPr/>
          <a:lstStyle/>
          <a:p>
            <a:fld id="{1BCF00C0-6CE1-4399-9A1C-FFFC716EE17F}"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tr-TR"/>
              <a:t>Asıl başlık stili için tıklatın</a:t>
            </a:r>
            <a:endParaRPr kumimoji="0" lang="en-US"/>
          </a:p>
        </p:txBody>
      </p:sp>
      <p:sp>
        <p:nvSpPr>
          <p:cNvPr id="3" name="Resim Yer Tutucusu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tr-TR"/>
              <a:t>Resim eklemek için simgeyi tıklatın</a:t>
            </a:r>
            <a:endParaRPr kumimoji="0" lang="en-US" dirty="0"/>
          </a:p>
        </p:txBody>
      </p:sp>
      <p:sp>
        <p:nvSpPr>
          <p:cNvPr id="4" name="Metin Yer Tutucusu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tr-TR"/>
              <a:t>Asıl metin stillerini düzenlemek için tıklatın</a:t>
            </a:r>
          </a:p>
        </p:txBody>
      </p:sp>
      <p:sp>
        <p:nvSpPr>
          <p:cNvPr id="5" name="Veri Yer Tutucusu 4"/>
          <p:cNvSpPr>
            <a:spLocks noGrp="1"/>
          </p:cNvSpPr>
          <p:nvPr>
            <p:ph type="dt" sz="half" idx="10"/>
          </p:nvPr>
        </p:nvSpPr>
        <p:spPr>
          <a:xfrm>
            <a:off x="457200" y="6422064"/>
            <a:ext cx="2133600" cy="365125"/>
          </a:xfrm>
        </p:spPr>
        <p:txBody>
          <a:bodyPr/>
          <a:lstStyle/>
          <a:p>
            <a:fld id="{72922369-9893-4122-AF95-CBA3665A0DD4}" type="datetimeFigureOut">
              <a:rPr lang="tr-TR" smtClean="0"/>
              <a:pPr/>
              <a:t>3.03.2021</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1BCF00C0-6CE1-4399-9A1C-FFFC716EE17F}"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Serbest 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Serbest 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Başlık Yer Tutucusu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tr-TR"/>
              <a:t>Asıl başlık stili için tıklatın</a:t>
            </a:r>
            <a:endParaRPr kumimoji="0" lang="en-US"/>
          </a:p>
        </p:txBody>
      </p:sp>
      <p:sp>
        <p:nvSpPr>
          <p:cNvPr id="30" name="Metin Yer Tutucusu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tr-TR"/>
              <a:t>Asıl metin stillerini düzenlemek için tıklatın</a:t>
            </a:r>
          </a:p>
          <a:p>
            <a:pPr lvl="1" eaLnBrk="1" latinLnBrk="0" hangingPunct="1"/>
            <a:r>
              <a:rPr kumimoji="0" lang="tr-TR"/>
              <a:t>İkinci düzey</a:t>
            </a:r>
          </a:p>
          <a:p>
            <a:pPr lvl="2" eaLnBrk="1" latinLnBrk="0" hangingPunct="1"/>
            <a:r>
              <a:rPr kumimoji="0" lang="tr-TR"/>
              <a:t>Üçüncü düzey</a:t>
            </a:r>
          </a:p>
          <a:p>
            <a:pPr lvl="3" eaLnBrk="1" latinLnBrk="0" hangingPunct="1"/>
            <a:r>
              <a:rPr kumimoji="0" lang="tr-TR"/>
              <a:t>Dördüncü düzey</a:t>
            </a:r>
          </a:p>
          <a:p>
            <a:pPr lvl="4" eaLnBrk="1" latinLnBrk="0" hangingPunct="1"/>
            <a:r>
              <a:rPr kumimoji="0" lang="tr-TR"/>
              <a:t>Beşinci düzey</a:t>
            </a:r>
            <a:endParaRPr kumimoji="0" lang="en-US"/>
          </a:p>
        </p:txBody>
      </p:sp>
      <p:sp>
        <p:nvSpPr>
          <p:cNvPr id="10" name="Veri Yer Tutucusu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72922369-9893-4122-AF95-CBA3665A0DD4}" type="datetimeFigureOut">
              <a:rPr lang="tr-TR" smtClean="0"/>
              <a:pPr/>
              <a:t>3.03.2021</a:t>
            </a:fld>
            <a:endParaRPr lang="tr-TR"/>
          </a:p>
        </p:txBody>
      </p:sp>
      <p:sp>
        <p:nvSpPr>
          <p:cNvPr id="22" name="Altbilgi Yer Tutucusu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tr-TR"/>
          </a:p>
        </p:txBody>
      </p:sp>
      <p:sp>
        <p:nvSpPr>
          <p:cNvPr id="18" name="Slayt Numarası Yer Tutucusu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1BCF00C0-6CE1-4399-9A1C-FFFC716EE17F}" type="slidenum">
              <a:rPr lang="tr-TR" smtClean="0"/>
              <a:pPr/>
              <a:t>‹#›</a:t>
            </a:fld>
            <a:endParaRPr lang="tr-TR"/>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p:txBody>
          <a:bodyPr/>
          <a:lstStyle/>
          <a:p>
            <a:endParaRPr lang="tr-TR"/>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6346"/>
            <a:ext cx="9144000" cy="6874345"/>
          </a:xfrm>
          <a:prstGeom prst="rect">
            <a:avLst/>
          </a:prstGeom>
        </p:spPr>
      </p:pic>
    </p:spTree>
    <p:extLst>
      <p:ext uri="{BB962C8B-B14F-4D97-AF65-F5344CB8AC3E}">
        <p14:creationId xmlns:p14="http://schemas.microsoft.com/office/powerpoint/2010/main" val="4001959632"/>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188640"/>
            <a:ext cx="9144000" cy="6408712"/>
          </a:xfrm>
        </p:spPr>
        <p:txBody>
          <a:bodyPr>
            <a:noAutofit/>
          </a:bodyPr>
          <a:lstStyle/>
          <a:p>
            <a:r>
              <a:rPr lang="tr-TR" sz="4100" dirty="0">
                <a:solidFill>
                  <a:srgbClr val="92D050"/>
                </a:solidFill>
                <a:latin typeface="DokChampa" panose="020B0604020202020204" pitchFamily="34" charset="-34"/>
                <a:cs typeface="DokChampa" panose="020B0604020202020204" pitchFamily="34" charset="-34"/>
              </a:rPr>
              <a:t>Hz. Hatice ile Peygamberimizin ticari ilişkisi bir müddet devam etti. Kısa bir süre sonra evlendiler. Peygamberimiz, eşinin evinde yaşamak üzere Ebu Talip’in evinden ayrıldı. </a:t>
            </a:r>
          </a:p>
          <a:p>
            <a:r>
              <a:rPr lang="tr-TR" sz="4100" dirty="0">
                <a:solidFill>
                  <a:srgbClr val="FFC000"/>
                </a:solidFill>
                <a:latin typeface="DokChampa" panose="020B0604020202020204" pitchFamily="34" charset="-34"/>
                <a:cs typeface="DokChampa" panose="020B0604020202020204" pitchFamily="34" charset="-34"/>
              </a:rPr>
              <a:t>Sevgi, saygı, bağlılık, anlayış ve sorumluluk üzerine kurulan bu evlilik örnek bir aile modeli olmuştur.</a:t>
            </a:r>
          </a:p>
        </p:txBody>
      </p:sp>
    </p:spTree>
    <p:extLst>
      <p:ext uri="{BB962C8B-B14F-4D97-AF65-F5344CB8AC3E}">
        <p14:creationId xmlns:p14="http://schemas.microsoft.com/office/powerpoint/2010/main" val="3726658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5" presetClass="entr" presetSubtype="0" fill="hold"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fade">
                                      <p:cBhvr>
                                        <p:cTn id="25" dur="2000"/>
                                        <p:tgtEl>
                                          <p:spTgt spid="3">
                                            <p:txEl>
                                              <p:pRg st="1" end="1"/>
                                            </p:txEl>
                                          </p:spTgt>
                                        </p:tgtEl>
                                      </p:cBhvr>
                                    </p:animEffect>
                                    <p:anim calcmode="lin" valueType="num">
                                      <p:cBhvr>
                                        <p:cTn id="26" dur="2000" fill="hold"/>
                                        <p:tgtEl>
                                          <p:spTgt spid="3">
                                            <p:txEl>
                                              <p:pRg st="1" end="1"/>
                                            </p:txEl>
                                          </p:spTgt>
                                        </p:tgtEl>
                                        <p:attrNameLst>
                                          <p:attrName>ppt_w</p:attrName>
                                        </p:attrNameLst>
                                      </p:cBhvr>
                                      <p:tavLst>
                                        <p:tav tm="0" fmla="#ppt_w*sin(2.5*pi*$)">
                                          <p:val>
                                            <p:fltVal val="0"/>
                                          </p:val>
                                        </p:tav>
                                        <p:tav tm="100000">
                                          <p:val>
                                            <p:fltVal val="1"/>
                                          </p:val>
                                        </p:tav>
                                      </p:tavLst>
                                    </p:anim>
                                    <p:anim calcmode="lin" valueType="num">
                                      <p:cBhvr>
                                        <p:cTn id="27" dur="20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9172526" cy="6858000"/>
          </a:xfrm>
        </p:spPr>
      </p:pic>
    </p:spTree>
    <p:extLst>
      <p:ext uri="{BB962C8B-B14F-4D97-AF65-F5344CB8AC3E}">
        <p14:creationId xmlns:p14="http://schemas.microsoft.com/office/powerpoint/2010/main" val="998699531"/>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p:spPr>
      </p:pic>
    </p:spTree>
    <p:extLst>
      <p:ext uri="{BB962C8B-B14F-4D97-AF65-F5344CB8AC3E}">
        <p14:creationId xmlns:p14="http://schemas.microsoft.com/office/powerpoint/2010/main" val="252147664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p:spPr>
      </p:pic>
    </p:spTree>
    <p:extLst>
      <p:ext uri="{BB962C8B-B14F-4D97-AF65-F5344CB8AC3E}">
        <p14:creationId xmlns:p14="http://schemas.microsoft.com/office/powerpoint/2010/main" val="118878289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p:spPr>
      </p:pic>
    </p:spTree>
    <p:extLst>
      <p:ext uri="{BB962C8B-B14F-4D97-AF65-F5344CB8AC3E}">
        <p14:creationId xmlns:p14="http://schemas.microsoft.com/office/powerpoint/2010/main" val="119071926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7859216" cy="5530626"/>
          </a:xfrm>
        </p:spPr>
        <p:txBody>
          <a:bodyPr>
            <a:normAutofit/>
          </a:bodyPr>
          <a:lstStyle/>
          <a:p>
            <a:pPr algn="ctr"/>
            <a:r>
              <a:rPr lang="tr-TR" sz="6000" dirty="0">
                <a:latin typeface="Gisha" panose="020B0502040204020203" pitchFamily="34" charset="-79"/>
                <a:cs typeface="Gisha" panose="020B0502040204020203" pitchFamily="34" charset="-79"/>
              </a:rPr>
              <a:t>HAZIRLAYAN</a:t>
            </a:r>
            <a:br>
              <a:rPr lang="tr-TR" sz="6000" dirty="0">
                <a:latin typeface="Gisha" panose="020B0502040204020203" pitchFamily="34" charset="-79"/>
                <a:cs typeface="Gisha" panose="020B0502040204020203" pitchFamily="34" charset="-79"/>
              </a:rPr>
            </a:br>
            <a:r>
              <a:rPr lang="tr-TR" sz="6000" b="1" dirty="0">
                <a:latin typeface="Gisha" panose="020B0502040204020203" pitchFamily="34" charset="-79"/>
                <a:cs typeface="Gisha" panose="020B0502040204020203" pitchFamily="34" charset="-79"/>
              </a:rPr>
              <a:t>ENİS OKUR </a:t>
            </a:r>
            <a:br>
              <a:rPr lang="tr-TR" sz="6000" b="1" dirty="0"/>
            </a:br>
            <a:r>
              <a:rPr lang="tr-TR" sz="8000" dirty="0">
                <a:sym typeface="Wingdings" panose="05000000000000000000" pitchFamily="2" charset="2"/>
              </a:rPr>
              <a:t></a:t>
            </a:r>
            <a:endParaRPr lang="tr-TR" sz="8000" dirty="0"/>
          </a:p>
        </p:txBody>
      </p:sp>
    </p:spTree>
    <p:extLst>
      <p:ext uri="{BB962C8B-B14F-4D97-AF65-F5344CB8AC3E}">
        <p14:creationId xmlns:p14="http://schemas.microsoft.com/office/powerpoint/2010/main" val="545514434"/>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116632"/>
            <a:ext cx="9144000" cy="6336704"/>
          </a:xfrm>
        </p:spPr>
        <p:txBody>
          <a:bodyPr>
            <a:noAutofit/>
          </a:bodyPr>
          <a:lstStyle/>
          <a:p>
            <a:pPr algn="ctr"/>
            <a:r>
              <a:rPr lang="tr-TR" sz="4400" dirty="0">
                <a:latin typeface="DokChampa" panose="020B0604020202020204" pitchFamily="34" charset="-34"/>
                <a:cs typeface="DokChampa" panose="020B0604020202020204" pitchFamily="34" charset="-34"/>
              </a:rPr>
              <a:t>Peygamberimizin Hz. Hatice ile olan evliliği </a:t>
            </a:r>
            <a:r>
              <a:rPr lang="tr-TR" sz="4800" b="1" dirty="0">
                <a:solidFill>
                  <a:srgbClr val="FFFF00"/>
                </a:solidFill>
                <a:latin typeface="DokChampa" panose="020B0604020202020204" pitchFamily="34" charset="-34"/>
                <a:cs typeface="DokChampa" panose="020B0604020202020204" pitchFamily="34" charset="-34"/>
              </a:rPr>
              <a:t>25 yıl</a:t>
            </a:r>
            <a:r>
              <a:rPr lang="tr-TR" sz="4800" b="1" dirty="0">
                <a:latin typeface="DokChampa" panose="020B0604020202020204" pitchFamily="34" charset="-34"/>
                <a:cs typeface="DokChampa" panose="020B0604020202020204" pitchFamily="34" charset="-34"/>
              </a:rPr>
              <a:t> </a:t>
            </a:r>
            <a:r>
              <a:rPr lang="tr-TR" sz="4400" dirty="0">
                <a:latin typeface="DokChampa" panose="020B0604020202020204" pitchFamily="34" charset="-34"/>
                <a:cs typeface="DokChampa" panose="020B0604020202020204" pitchFamily="34" charset="-34"/>
              </a:rPr>
              <a:t>sürdü. </a:t>
            </a:r>
          </a:p>
          <a:p>
            <a:pPr algn="ctr"/>
            <a:r>
              <a:rPr lang="tr-TR" sz="4400" dirty="0">
                <a:solidFill>
                  <a:srgbClr val="92D050"/>
                </a:solidFill>
                <a:latin typeface="DokChampa" panose="020B0604020202020204" pitchFamily="34" charset="-34"/>
                <a:cs typeface="DokChampa" panose="020B0604020202020204" pitchFamily="34" charset="-34"/>
              </a:rPr>
              <a:t>Bu evlilikten </a:t>
            </a:r>
            <a:r>
              <a:rPr lang="tr-TR" sz="4400" b="1" dirty="0">
                <a:solidFill>
                  <a:srgbClr val="92D050"/>
                </a:solidFill>
                <a:latin typeface="DokChampa" panose="020B0604020202020204" pitchFamily="34" charset="-34"/>
                <a:cs typeface="DokChampa" panose="020B0604020202020204" pitchFamily="34" charset="-34"/>
              </a:rPr>
              <a:t>dördü kız </a:t>
            </a:r>
            <a:r>
              <a:rPr lang="tr-TR" sz="4400" dirty="0">
                <a:solidFill>
                  <a:srgbClr val="92D050"/>
                </a:solidFill>
                <a:latin typeface="DokChampa" panose="020B0604020202020204" pitchFamily="34" charset="-34"/>
                <a:cs typeface="DokChampa" panose="020B0604020202020204" pitchFamily="34" charset="-34"/>
              </a:rPr>
              <a:t>ve </a:t>
            </a:r>
            <a:r>
              <a:rPr lang="tr-TR" sz="4400" b="1" dirty="0">
                <a:solidFill>
                  <a:srgbClr val="92D050"/>
                </a:solidFill>
                <a:latin typeface="DokChampa" panose="020B0604020202020204" pitchFamily="34" charset="-34"/>
                <a:cs typeface="DokChampa" panose="020B0604020202020204" pitchFamily="34" charset="-34"/>
              </a:rPr>
              <a:t>ikisi erkek </a:t>
            </a:r>
            <a:r>
              <a:rPr lang="tr-TR" sz="4400" dirty="0">
                <a:solidFill>
                  <a:srgbClr val="92D050"/>
                </a:solidFill>
                <a:latin typeface="DokChampa" panose="020B0604020202020204" pitchFamily="34" charset="-34"/>
                <a:cs typeface="DokChampa" panose="020B0604020202020204" pitchFamily="34" charset="-34"/>
              </a:rPr>
              <a:t>olmak üzere toplam </a:t>
            </a:r>
            <a:r>
              <a:rPr lang="tr-TR" sz="4800" b="1" dirty="0">
                <a:solidFill>
                  <a:srgbClr val="92D050"/>
                </a:solidFill>
                <a:latin typeface="DokChampa" panose="020B0604020202020204" pitchFamily="34" charset="-34"/>
                <a:cs typeface="DokChampa" panose="020B0604020202020204" pitchFamily="34" charset="-34"/>
              </a:rPr>
              <a:t>6 </a:t>
            </a:r>
            <a:r>
              <a:rPr lang="tr-TR" sz="4400" dirty="0">
                <a:solidFill>
                  <a:srgbClr val="92D050"/>
                </a:solidFill>
                <a:latin typeface="DokChampa" panose="020B0604020202020204" pitchFamily="34" charset="-34"/>
                <a:cs typeface="DokChampa" panose="020B0604020202020204" pitchFamily="34" charset="-34"/>
              </a:rPr>
              <a:t>çocukları dünyaya geldi.</a:t>
            </a:r>
            <a:r>
              <a:rPr lang="tr-TR" sz="4400" dirty="0">
                <a:latin typeface="DokChampa" panose="020B0604020202020204" pitchFamily="34" charset="-34"/>
                <a:cs typeface="DokChampa" panose="020B0604020202020204" pitchFamily="34" charset="-34"/>
              </a:rPr>
              <a:t> </a:t>
            </a:r>
          </a:p>
          <a:p>
            <a:pPr algn="ctr"/>
            <a:r>
              <a:rPr lang="tr-TR" sz="4400" dirty="0">
                <a:solidFill>
                  <a:srgbClr val="FF0000"/>
                </a:solidFill>
                <a:latin typeface="DokChampa" panose="020B0604020202020204" pitchFamily="34" charset="-34"/>
                <a:cs typeface="DokChampa" panose="020B0604020202020204" pitchFamily="34" charset="-34"/>
              </a:rPr>
              <a:t>Kızlarının isimleri </a:t>
            </a:r>
            <a:r>
              <a:rPr lang="tr-TR" sz="4400" b="1" dirty="0">
                <a:solidFill>
                  <a:srgbClr val="FF0000"/>
                </a:solidFill>
                <a:latin typeface="DokChampa" panose="020B0604020202020204" pitchFamily="34" charset="-34"/>
                <a:cs typeface="DokChampa" panose="020B0604020202020204" pitchFamily="34" charset="-34"/>
              </a:rPr>
              <a:t>Zeynep, Rukiye, </a:t>
            </a:r>
            <a:r>
              <a:rPr lang="tr-TR" sz="4400" b="1" dirty="0" err="1">
                <a:solidFill>
                  <a:srgbClr val="FF0000"/>
                </a:solidFill>
                <a:latin typeface="DokChampa" panose="020B0604020202020204" pitchFamily="34" charset="-34"/>
                <a:cs typeface="DokChampa" panose="020B0604020202020204" pitchFamily="34" charset="-34"/>
              </a:rPr>
              <a:t>Ümmü</a:t>
            </a:r>
            <a:r>
              <a:rPr lang="tr-TR" sz="4400" b="1" dirty="0">
                <a:solidFill>
                  <a:srgbClr val="FF0000"/>
                </a:solidFill>
                <a:latin typeface="DokChampa" panose="020B0604020202020204" pitchFamily="34" charset="-34"/>
                <a:cs typeface="DokChampa" panose="020B0604020202020204" pitchFamily="34" charset="-34"/>
              </a:rPr>
              <a:t> Gülsüm </a:t>
            </a:r>
            <a:r>
              <a:rPr lang="tr-TR" sz="4400" dirty="0">
                <a:solidFill>
                  <a:srgbClr val="FF0000"/>
                </a:solidFill>
                <a:latin typeface="DokChampa" panose="020B0604020202020204" pitchFamily="34" charset="-34"/>
                <a:cs typeface="DokChampa" panose="020B0604020202020204" pitchFamily="34" charset="-34"/>
              </a:rPr>
              <a:t>ve </a:t>
            </a:r>
            <a:r>
              <a:rPr lang="tr-TR" sz="4400" b="1" dirty="0">
                <a:solidFill>
                  <a:srgbClr val="FF0000"/>
                </a:solidFill>
                <a:latin typeface="DokChampa" panose="020B0604020202020204" pitchFamily="34" charset="-34"/>
                <a:cs typeface="DokChampa" panose="020B0604020202020204" pitchFamily="34" charset="-34"/>
              </a:rPr>
              <a:t>Fatıma</a:t>
            </a:r>
            <a:r>
              <a:rPr lang="tr-TR" sz="4400" dirty="0">
                <a:solidFill>
                  <a:srgbClr val="FF0000"/>
                </a:solidFill>
                <a:latin typeface="DokChampa" panose="020B0604020202020204" pitchFamily="34" charset="-34"/>
                <a:cs typeface="DokChampa" panose="020B0604020202020204" pitchFamily="34" charset="-34"/>
              </a:rPr>
              <a:t>’dır. </a:t>
            </a:r>
            <a:r>
              <a:rPr lang="tr-TR" sz="4400" dirty="0">
                <a:solidFill>
                  <a:srgbClr val="00B0F0"/>
                </a:solidFill>
                <a:latin typeface="DokChampa" panose="020B0604020202020204" pitchFamily="34" charset="-34"/>
                <a:cs typeface="DokChampa" panose="020B0604020202020204" pitchFamily="34" charset="-34"/>
              </a:rPr>
              <a:t>Oğulları ise </a:t>
            </a:r>
            <a:r>
              <a:rPr lang="tr-TR" sz="4400" b="1" dirty="0">
                <a:solidFill>
                  <a:srgbClr val="00B0F0"/>
                </a:solidFill>
                <a:latin typeface="DokChampa" panose="020B0604020202020204" pitchFamily="34" charset="-34"/>
                <a:cs typeface="DokChampa" panose="020B0604020202020204" pitchFamily="34" charset="-34"/>
              </a:rPr>
              <a:t>Kasım</a:t>
            </a:r>
            <a:r>
              <a:rPr lang="tr-TR" sz="4400" dirty="0">
                <a:solidFill>
                  <a:srgbClr val="00B0F0"/>
                </a:solidFill>
                <a:latin typeface="DokChampa" panose="020B0604020202020204" pitchFamily="34" charset="-34"/>
                <a:cs typeface="DokChampa" panose="020B0604020202020204" pitchFamily="34" charset="-34"/>
              </a:rPr>
              <a:t> ve </a:t>
            </a:r>
            <a:r>
              <a:rPr lang="tr-TR" sz="4400" b="1" dirty="0">
                <a:solidFill>
                  <a:srgbClr val="00B0F0"/>
                </a:solidFill>
                <a:latin typeface="DokChampa" panose="020B0604020202020204" pitchFamily="34" charset="-34"/>
                <a:cs typeface="DokChampa" panose="020B0604020202020204" pitchFamily="34" charset="-34"/>
              </a:rPr>
              <a:t>Abdullah</a:t>
            </a:r>
            <a:r>
              <a:rPr lang="tr-TR" sz="4400" dirty="0">
                <a:solidFill>
                  <a:srgbClr val="00B0F0"/>
                </a:solidFill>
                <a:latin typeface="DokChampa" panose="020B0604020202020204" pitchFamily="34" charset="-34"/>
                <a:cs typeface="DokChampa" panose="020B0604020202020204" pitchFamily="34" charset="-34"/>
              </a:rPr>
              <a:t>’tır. </a:t>
            </a:r>
          </a:p>
        </p:txBody>
      </p:sp>
    </p:spTree>
    <p:extLst>
      <p:ext uri="{BB962C8B-B14F-4D97-AF65-F5344CB8AC3E}">
        <p14:creationId xmlns:p14="http://schemas.microsoft.com/office/powerpoint/2010/main" val="3192238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wipe(down)">
                                      <p:cBhvr>
                                        <p:cTn id="18"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p:spPr>
      </p:pic>
    </p:spTree>
    <p:extLst>
      <p:ext uri="{BB962C8B-B14F-4D97-AF65-F5344CB8AC3E}">
        <p14:creationId xmlns:p14="http://schemas.microsoft.com/office/powerpoint/2010/main" val="2653258622"/>
      </p:ext>
    </p:extLst>
  </p:cSld>
  <p:clrMapOvr>
    <a:masterClrMapping/>
  </p:clrMapOvr>
  <p:transition spd="slow">
    <p:wheel spokes="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9144000" cy="6876256"/>
          </a:xfrm>
        </p:spPr>
      </p:pic>
      <p:sp>
        <p:nvSpPr>
          <p:cNvPr id="5" name="Dikdörtgen 4"/>
          <p:cNvSpPr/>
          <p:nvPr/>
        </p:nvSpPr>
        <p:spPr>
          <a:xfrm rot="152808">
            <a:off x="2051720" y="1063189"/>
            <a:ext cx="5616624" cy="4955203"/>
          </a:xfrm>
          <a:prstGeom prst="rect">
            <a:avLst/>
          </a:prstGeom>
        </p:spPr>
        <p:txBody>
          <a:bodyPr wrap="square">
            <a:spAutoFit/>
          </a:bodyPr>
          <a:lstStyle/>
          <a:p>
            <a:pPr algn="ctr"/>
            <a:r>
              <a:rPr lang="tr-TR" sz="3600" b="1" dirty="0">
                <a:solidFill>
                  <a:schemeClr val="bg1"/>
                </a:solidFill>
                <a:latin typeface="DokChampa" panose="020B0604020202020204" pitchFamily="34" charset="-34"/>
                <a:cs typeface="DokChampa" panose="020B0604020202020204" pitchFamily="34" charset="-34"/>
              </a:rPr>
              <a:t>Peygamberimizin </a:t>
            </a:r>
            <a:r>
              <a:rPr lang="tr-TR" sz="4000" b="1" dirty="0">
                <a:solidFill>
                  <a:srgbClr val="C00000"/>
                </a:solidFill>
                <a:latin typeface="DokChampa" panose="020B0604020202020204" pitchFamily="34" charset="-34"/>
                <a:cs typeface="DokChampa" panose="020B0604020202020204" pitchFamily="34" charset="-34"/>
              </a:rPr>
              <a:t>Hz. Fatıma </a:t>
            </a:r>
            <a:r>
              <a:rPr lang="tr-TR" sz="3600" b="1" dirty="0">
                <a:solidFill>
                  <a:schemeClr val="bg1"/>
                </a:solidFill>
                <a:latin typeface="DokChampa" panose="020B0604020202020204" pitchFamily="34" charset="-34"/>
                <a:cs typeface="DokChampa" panose="020B0604020202020204" pitchFamily="34" charset="-34"/>
              </a:rPr>
              <a:t>dışındaki diğer çocuklarının tamamı Peygamberimiz hayattayken vefat etmiştir. Sadece kızı </a:t>
            </a:r>
            <a:r>
              <a:rPr lang="tr-TR" sz="4000" b="1" dirty="0">
                <a:solidFill>
                  <a:srgbClr val="C00000"/>
                </a:solidFill>
                <a:latin typeface="DokChampa" panose="020B0604020202020204" pitchFamily="34" charset="-34"/>
                <a:cs typeface="DokChampa" panose="020B0604020202020204" pitchFamily="34" charset="-34"/>
              </a:rPr>
              <a:t>Hz. Fatıma </a:t>
            </a:r>
            <a:r>
              <a:rPr lang="tr-TR" sz="3600" b="1" dirty="0">
                <a:solidFill>
                  <a:schemeClr val="bg1"/>
                </a:solidFill>
                <a:latin typeface="DokChampa" panose="020B0604020202020204" pitchFamily="34" charset="-34"/>
                <a:cs typeface="DokChampa" panose="020B0604020202020204" pitchFamily="34" charset="-34"/>
              </a:rPr>
              <a:t>Peygamberimizden </a:t>
            </a:r>
            <a:r>
              <a:rPr lang="tr-TR" sz="4400" b="1" dirty="0">
                <a:solidFill>
                  <a:srgbClr val="002060"/>
                </a:solidFill>
                <a:latin typeface="DokChampa" panose="020B0604020202020204" pitchFamily="34" charset="-34"/>
                <a:cs typeface="DokChampa" panose="020B0604020202020204" pitchFamily="34" charset="-34"/>
              </a:rPr>
              <a:t>6 ay sonra</a:t>
            </a:r>
            <a:r>
              <a:rPr lang="tr-TR" sz="3600" b="1" dirty="0">
                <a:solidFill>
                  <a:srgbClr val="00B0F0"/>
                </a:solidFill>
                <a:latin typeface="DokChampa" panose="020B0604020202020204" pitchFamily="34" charset="-34"/>
                <a:cs typeface="DokChampa" panose="020B0604020202020204" pitchFamily="34" charset="-34"/>
              </a:rPr>
              <a:t> </a:t>
            </a:r>
            <a:r>
              <a:rPr lang="tr-TR" sz="3600" b="1" dirty="0">
                <a:solidFill>
                  <a:schemeClr val="bg1"/>
                </a:solidFill>
                <a:latin typeface="DokChampa" panose="020B0604020202020204" pitchFamily="34" charset="-34"/>
                <a:cs typeface="DokChampa" panose="020B0604020202020204" pitchFamily="34" charset="-34"/>
              </a:rPr>
              <a:t>vefat etmiştir.</a:t>
            </a:r>
          </a:p>
        </p:txBody>
      </p:sp>
    </p:spTree>
    <p:extLst>
      <p:ext uri="{BB962C8B-B14F-4D97-AF65-F5344CB8AC3E}">
        <p14:creationId xmlns:p14="http://schemas.microsoft.com/office/powerpoint/2010/main" val="301173143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0154" y="-5038"/>
            <a:ext cx="9174154" cy="6863038"/>
          </a:xfrm>
        </p:spPr>
      </p:pic>
      <p:sp>
        <p:nvSpPr>
          <p:cNvPr id="5" name="Dikdörtgen 4"/>
          <p:cNvSpPr/>
          <p:nvPr/>
        </p:nvSpPr>
        <p:spPr>
          <a:xfrm>
            <a:off x="107504" y="188640"/>
            <a:ext cx="8064896" cy="6155531"/>
          </a:xfrm>
          <a:prstGeom prst="rect">
            <a:avLst/>
          </a:prstGeom>
        </p:spPr>
        <p:txBody>
          <a:bodyPr wrap="square">
            <a:spAutoFit/>
          </a:bodyPr>
          <a:lstStyle/>
          <a:p>
            <a:pPr algn="ctr"/>
            <a:r>
              <a:rPr lang="tr-TR" sz="4400" b="1" u="sng" dirty="0">
                <a:solidFill>
                  <a:srgbClr val="C00000"/>
                </a:solidFill>
              </a:rPr>
              <a:t>Bilgi Küpü</a:t>
            </a:r>
          </a:p>
          <a:p>
            <a:pPr algn="ctr"/>
            <a:endParaRPr lang="tr-TR" sz="4000" b="1" u="sng" dirty="0">
              <a:solidFill>
                <a:schemeClr val="bg1"/>
              </a:solidFill>
            </a:endParaRPr>
          </a:p>
          <a:p>
            <a:pPr algn="ctr"/>
            <a:r>
              <a:rPr lang="tr-TR" sz="4000" b="1" dirty="0">
                <a:solidFill>
                  <a:schemeClr val="bg1"/>
                </a:solidFill>
              </a:rPr>
              <a:t>Arap geleneklerine göre evli bir erkek, dünyaya ilk gelen erkek çocuğunun adıyla çağrılırdı. Peygamberimiz de ilk çocuğu olan </a:t>
            </a:r>
            <a:r>
              <a:rPr lang="tr-TR" sz="4400" b="1" dirty="0">
                <a:solidFill>
                  <a:srgbClr val="00B0F0"/>
                </a:solidFill>
              </a:rPr>
              <a:t>Kasım</a:t>
            </a:r>
            <a:r>
              <a:rPr lang="tr-TR" sz="4000" b="1" dirty="0">
                <a:solidFill>
                  <a:srgbClr val="00B0F0"/>
                </a:solidFill>
              </a:rPr>
              <a:t>’ın babası </a:t>
            </a:r>
            <a:r>
              <a:rPr lang="tr-TR" sz="4000" b="1" dirty="0">
                <a:solidFill>
                  <a:schemeClr val="bg1"/>
                </a:solidFill>
              </a:rPr>
              <a:t>anlamına gelen “</a:t>
            </a:r>
            <a:r>
              <a:rPr lang="tr-TR" sz="6600" b="1" dirty="0" err="1">
                <a:solidFill>
                  <a:srgbClr val="00B050"/>
                </a:solidFill>
              </a:rPr>
              <a:t>Ebu’l</a:t>
            </a:r>
            <a:r>
              <a:rPr lang="tr-TR" sz="6600" b="1" dirty="0">
                <a:solidFill>
                  <a:srgbClr val="00B050"/>
                </a:solidFill>
              </a:rPr>
              <a:t>- Kasım</a:t>
            </a:r>
            <a:r>
              <a:rPr lang="tr-TR" sz="4000" b="1" dirty="0">
                <a:solidFill>
                  <a:schemeClr val="bg1"/>
                </a:solidFill>
              </a:rPr>
              <a:t>” olarak adlandırılmıştır.</a:t>
            </a:r>
          </a:p>
        </p:txBody>
      </p:sp>
    </p:spTree>
    <p:extLst>
      <p:ext uri="{BB962C8B-B14F-4D97-AF65-F5344CB8AC3E}">
        <p14:creationId xmlns:p14="http://schemas.microsoft.com/office/powerpoint/2010/main" val="1543691409"/>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836712"/>
            <a:ext cx="9144000" cy="4968552"/>
          </a:xfrm>
        </p:spPr>
      </p:pic>
    </p:spTree>
    <p:extLst>
      <p:ext uri="{BB962C8B-B14F-4D97-AF65-F5344CB8AC3E}">
        <p14:creationId xmlns:p14="http://schemas.microsoft.com/office/powerpoint/2010/main" val="1770587129"/>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3526" y="0"/>
            <a:ext cx="9167526" cy="6858000"/>
          </a:xfrm>
        </p:spPr>
      </p:pic>
    </p:spTree>
    <p:extLst>
      <p:ext uri="{BB962C8B-B14F-4D97-AF65-F5344CB8AC3E}">
        <p14:creationId xmlns:p14="http://schemas.microsoft.com/office/powerpoint/2010/main" val="2914576460"/>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p:spPr>
      </p:pic>
      <p:sp>
        <p:nvSpPr>
          <p:cNvPr id="5" name="Dikdörtgen 4"/>
          <p:cNvSpPr/>
          <p:nvPr/>
        </p:nvSpPr>
        <p:spPr>
          <a:xfrm>
            <a:off x="0" y="0"/>
            <a:ext cx="9144000" cy="707886"/>
          </a:xfrm>
          <a:prstGeom prst="rect">
            <a:avLst/>
          </a:prstGeom>
        </p:spPr>
        <p:txBody>
          <a:bodyPr wrap="square">
            <a:spAutoFit/>
          </a:bodyPr>
          <a:lstStyle/>
          <a:p>
            <a:pPr algn="ctr"/>
            <a:r>
              <a:rPr lang="tr-TR" sz="4000" b="1" dirty="0">
                <a:solidFill>
                  <a:srgbClr val="C00000"/>
                </a:solidFill>
                <a:cs typeface="DokChampa" panose="020B0604020202020204" pitchFamily="34" charset="-34"/>
              </a:rPr>
              <a:t>Bir Eş Olarak Hz. Muhammed (</a:t>
            </a:r>
            <a:r>
              <a:rPr lang="tr-TR" sz="4000" b="1" dirty="0" err="1">
                <a:solidFill>
                  <a:srgbClr val="C00000"/>
                </a:solidFill>
                <a:cs typeface="DokChampa" panose="020B0604020202020204" pitchFamily="34" charset="-34"/>
              </a:rPr>
              <a:t>s.a.v</a:t>
            </a:r>
            <a:r>
              <a:rPr lang="tr-TR" sz="4000" b="1" dirty="0">
                <a:solidFill>
                  <a:srgbClr val="C00000"/>
                </a:solidFill>
                <a:cs typeface="DokChampa" panose="020B0604020202020204" pitchFamily="34" charset="-34"/>
              </a:rPr>
              <a:t>.)</a:t>
            </a:r>
            <a:endParaRPr lang="tr-TR" sz="4000" dirty="0">
              <a:solidFill>
                <a:srgbClr val="C00000"/>
              </a:solidFill>
              <a:cs typeface="DokChampa" panose="020B0604020202020204" pitchFamily="34" charset="-34"/>
            </a:endParaRPr>
          </a:p>
        </p:txBody>
      </p:sp>
      <p:sp>
        <p:nvSpPr>
          <p:cNvPr id="6" name="Dikdörtgen 5"/>
          <p:cNvSpPr/>
          <p:nvPr/>
        </p:nvSpPr>
        <p:spPr>
          <a:xfrm>
            <a:off x="0" y="1351509"/>
            <a:ext cx="9144000" cy="3785652"/>
          </a:xfrm>
          <a:prstGeom prst="rect">
            <a:avLst/>
          </a:prstGeom>
        </p:spPr>
        <p:txBody>
          <a:bodyPr wrap="square">
            <a:spAutoFit/>
          </a:bodyPr>
          <a:lstStyle/>
          <a:p>
            <a:pPr algn="ctr"/>
            <a:r>
              <a:rPr lang="tr-TR" sz="8000" b="1" dirty="0">
                <a:solidFill>
                  <a:srgbClr val="0070C0"/>
                </a:solidFill>
                <a:effectLst>
                  <a:outerShdw blurRad="38100" dist="38100" dir="2700000" algn="tl">
                    <a:srgbClr val="000000">
                      <a:alpha val="43137"/>
                    </a:srgbClr>
                  </a:outerShdw>
                </a:effectLst>
              </a:rPr>
              <a:t>Sizce Hz. Muhammed nasıl bir eşti?</a:t>
            </a:r>
          </a:p>
        </p:txBody>
      </p:sp>
    </p:spTree>
    <p:extLst>
      <p:ext uri="{BB962C8B-B14F-4D97-AF65-F5344CB8AC3E}">
        <p14:creationId xmlns:p14="http://schemas.microsoft.com/office/powerpoint/2010/main" val="1934476741"/>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BEBA8EAE-BF5A-486C-A8C5-ECC9F3942E4B}">
                <a14:imgProps xmlns:a14="http://schemas.microsoft.com/office/drawing/2010/main">
                  <a14:imgLayer r:embed="rId3">
                    <a14:imgEffect>
                      <a14:artisticLineDrawing/>
                    </a14:imgEffect>
                  </a14:imgLayer>
                </a14:imgProps>
              </a:ext>
              <a:ext uri="{28A0092B-C50C-407E-A947-70E740481C1C}">
                <a14:useLocalDpi xmlns:a14="http://schemas.microsoft.com/office/drawing/2010/main" val="0"/>
              </a:ext>
            </a:extLst>
          </a:blip>
          <a:stretch>
            <a:fillRect/>
          </a:stretch>
        </p:blipFill>
        <p:spPr>
          <a:xfrm>
            <a:off x="0" y="0"/>
            <a:ext cx="9144000" cy="6858000"/>
          </a:xfrm>
        </p:spPr>
      </p:pic>
      <p:sp>
        <p:nvSpPr>
          <p:cNvPr id="5" name="Dikdörtgen 4"/>
          <p:cNvSpPr/>
          <p:nvPr/>
        </p:nvSpPr>
        <p:spPr>
          <a:xfrm>
            <a:off x="0" y="188640"/>
            <a:ext cx="9144000" cy="6186309"/>
          </a:xfrm>
          <a:prstGeom prst="rect">
            <a:avLst/>
          </a:prstGeom>
        </p:spPr>
        <p:txBody>
          <a:bodyPr wrap="square">
            <a:spAutoFit/>
          </a:bodyPr>
          <a:lstStyle/>
          <a:p>
            <a:pPr marL="285750" indent="-285750">
              <a:buFont typeface="Wingdings" panose="05000000000000000000" pitchFamily="2" charset="2"/>
              <a:buChar char="ü"/>
            </a:pPr>
            <a:r>
              <a:rPr lang="tr-TR" sz="3600" b="1" dirty="0">
                <a:solidFill>
                  <a:srgbClr val="C00000"/>
                </a:solidFill>
              </a:rPr>
              <a:t>Peygamberimiz, eşi Hz. Hatice ile mutlu bir yaşam sürmüş ve vefatına kadar onu hiç üzmemiştir. Hz. Hatice de her zaman Peygamberimize destek olmuştur.</a:t>
            </a:r>
          </a:p>
          <a:p>
            <a:pPr marL="285750" indent="-285750">
              <a:buFont typeface="Wingdings" panose="05000000000000000000" pitchFamily="2" charset="2"/>
              <a:buChar char="ü"/>
            </a:pPr>
            <a:r>
              <a:rPr lang="tr-TR" sz="3600" b="1" dirty="0">
                <a:solidFill>
                  <a:srgbClr val="002060"/>
                </a:solidFill>
              </a:rPr>
              <a:t> Örneğin, kendisine ilk vahiy geldiğinde endişe içinde kalan Peygamberimiz, hemen eşi Hz. Hatice’nin yanına gitmiş ve her şeyi ona </a:t>
            </a:r>
            <a:r>
              <a:rPr lang="tr-TR" sz="3600" b="1" dirty="0" err="1">
                <a:solidFill>
                  <a:srgbClr val="002060"/>
                </a:solidFill>
              </a:rPr>
              <a:t>anlatmıştı.Hz</a:t>
            </a:r>
            <a:r>
              <a:rPr lang="tr-TR" sz="3600" b="1" dirty="0">
                <a:solidFill>
                  <a:srgbClr val="002060"/>
                </a:solidFill>
              </a:rPr>
              <a:t>. Hatice de Peygamberimizi teselli etmiş ve ona destek olmuştur</a:t>
            </a:r>
            <a:r>
              <a:rPr lang="tr-TR" sz="3600" b="1" dirty="0">
                <a:solidFill>
                  <a:schemeClr val="bg1"/>
                </a:solidFill>
              </a:rPr>
              <a:t>.</a:t>
            </a:r>
          </a:p>
        </p:txBody>
      </p:sp>
    </p:spTree>
    <p:extLst>
      <p:ext uri="{BB962C8B-B14F-4D97-AF65-F5344CB8AC3E}">
        <p14:creationId xmlns:p14="http://schemas.microsoft.com/office/powerpoint/2010/main" val="1268160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wipe(down)">
                                      <p:cBhvr>
                                        <p:cTn id="13"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p:spPr>
      </p:pic>
    </p:spTree>
    <p:extLst>
      <p:ext uri="{BB962C8B-B14F-4D97-AF65-F5344CB8AC3E}">
        <p14:creationId xmlns:p14="http://schemas.microsoft.com/office/powerpoint/2010/main" val="81608969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476672"/>
            <a:ext cx="9144000" cy="5328592"/>
          </a:xfrm>
        </p:spPr>
      </p:pic>
    </p:spTree>
    <p:extLst>
      <p:ext uri="{BB962C8B-B14F-4D97-AF65-F5344CB8AC3E}">
        <p14:creationId xmlns:p14="http://schemas.microsoft.com/office/powerpoint/2010/main" val="478972818"/>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9144000" cy="6876256"/>
          </a:xfrm>
        </p:spPr>
      </p:pic>
      <p:sp>
        <p:nvSpPr>
          <p:cNvPr id="5" name="Dikdörtgen 4"/>
          <p:cNvSpPr/>
          <p:nvPr/>
        </p:nvSpPr>
        <p:spPr>
          <a:xfrm rot="182161">
            <a:off x="1043608" y="1863407"/>
            <a:ext cx="5814392" cy="3600986"/>
          </a:xfrm>
          <a:prstGeom prst="rect">
            <a:avLst/>
          </a:prstGeom>
        </p:spPr>
        <p:txBody>
          <a:bodyPr wrap="square">
            <a:spAutoFit/>
          </a:bodyPr>
          <a:lstStyle/>
          <a:p>
            <a:pPr algn="ctr"/>
            <a:r>
              <a:rPr lang="tr-TR" sz="4800" b="1" dirty="0">
                <a:solidFill>
                  <a:srgbClr val="002060"/>
                </a:solidFill>
                <a:latin typeface="Curlz MT" panose="04040404050702020202" pitchFamily="82" charset="0"/>
              </a:rPr>
              <a:t>Etkinlik - Öykü Yazalım</a:t>
            </a:r>
          </a:p>
          <a:p>
            <a:pPr algn="ctr"/>
            <a:r>
              <a:rPr lang="tr-TR" sz="6000" b="1" dirty="0">
                <a:solidFill>
                  <a:srgbClr val="002060"/>
                </a:solidFill>
                <a:latin typeface="Curlz MT" panose="04040404050702020202" pitchFamily="82" charset="0"/>
              </a:rPr>
              <a:t>Peygamberimiz ve ailesi hakkında bir öykü yazalım</a:t>
            </a:r>
            <a:r>
              <a:rPr lang="tr-TR" sz="4400" b="1" dirty="0">
                <a:solidFill>
                  <a:srgbClr val="002060"/>
                </a:solidFill>
                <a:latin typeface="Curlz MT" panose="04040404050702020202" pitchFamily="82" charset="0"/>
              </a:rPr>
              <a:t>.</a:t>
            </a:r>
          </a:p>
        </p:txBody>
      </p:sp>
    </p:spTree>
    <p:extLst>
      <p:ext uri="{BB962C8B-B14F-4D97-AF65-F5344CB8AC3E}">
        <p14:creationId xmlns:p14="http://schemas.microsoft.com/office/powerpoint/2010/main" val="3584786784"/>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5596" y="260648"/>
            <a:ext cx="9159595" cy="6336704"/>
          </a:xfrm>
        </p:spPr>
      </p:pic>
    </p:spTree>
    <p:extLst>
      <p:ext uri="{BB962C8B-B14F-4D97-AF65-F5344CB8AC3E}">
        <p14:creationId xmlns:p14="http://schemas.microsoft.com/office/powerpoint/2010/main" val="385338911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p:spPr>
      </p:pic>
      <p:sp>
        <p:nvSpPr>
          <p:cNvPr id="5" name="Dikdörtgen 4"/>
          <p:cNvSpPr/>
          <p:nvPr/>
        </p:nvSpPr>
        <p:spPr>
          <a:xfrm>
            <a:off x="0" y="188640"/>
            <a:ext cx="8532440" cy="584775"/>
          </a:xfrm>
          <a:prstGeom prst="rect">
            <a:avLst/>
          </a:prstGeom>
        </p:spPr>
        <p:txBody>
          <a:bodyPr wrap="square">
            <a:spAutoFit/>
          </a:bodyPr>
          <a:lstStyle/>
          <a:p>
            <a:pPr algn="ctr"/>
            <a:r>
              <a:rPr lang="tr-TR" sz="3200" b="1" u="sng" dirty="0">
                <a:solidFill>
                  <a:srgbClr val="002060"/>
                </a:solidFill>
              </a:rPr>
              <a:t>Bir Baba Olarak Hz. Muhammed (</a:t>
            </a:r>
            <a:r>
              <a:rPr lang="tr-TR" sz="3200" b="1" u="sng" dirty="0" err="1">
                <a:solidFill>
                  <a:srgbClr val="002060"/>
                </a:solidFill>
              </a:rPr>
              <a:t>s.a.v</a:t>
            </a:r>
            <a:r>
              <a:rPr lang="tr-TR" sz="3200" b="1" u="sng" dirty="0">
                <a:solidFill>
                  <a:srgbClr val="002060"/>
                </a:solidFill>
              </a:rPr>
              <a:t>.)</a:t>
            </a:r>
          </a:p>
        </p:txBody>
      </p:sp>
      <p:sp>
        <p:nvSpPr>
          <p:cNvPr id="6" name="Dikdörtgen 5"/>
          <p:cNvSpPr/>
          <p:nvPr/>
        </p:nvSpPr>
        <p:spPr>
          <a:xfrm>
            <a:off x="323528" y="1268760"/>
            <a:ext cx="7776864" cy="4524315"/>
          </a:xfrm>
          <a:prstGeom prst="rect">
            <a:avLst/>
          </a:prstGeom>
        </p:spPr>
        <p:txBody>
          <a:bodyPr wrap="square">
            <a:spAutoFit/>
          </a:bodyPr>
          <a:lstStyle/>
          <a:p>
            <a:pPr algn="ctr"/>
            <a:r>
              <a:rPr lang="tr-TR" sz="7200" b="1" dirty="0">
                <a:solidFill>
                  <a:srgbClr val="C00000"/>
                </a:solidFill>
              </a:rPr>
              <a:t>Sizce </a:t>
            </a:r>
          </a:p>
          <a:p>
            <a:pPr algn="ctr"/>
            <a:r>
              <a:rPr lang="tr-TR" sz="7200" b="1" dirty="0">
                <a:solidFill>
                  <a:srgbClr val="C00000"/>
                </a:solidFill>
              </a:rPr>
              <a:t>Hz. Muhammed nasıl bir babaydı?</a:t>
            </a:r>
          </a:p>
        </p:txBody>
      </p:sp>
    </p:spTree>
    <p:extLst>
      <p:ext uri="{BB962C8B-B14F-4D97-AF65-F5344CB8AC3E}">
        <p14:creationId xmlns:p14="http://schemas.microsoft.com/office/powerpoint/2010/main" val="408985630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p:spPr>
      </p:pic>
    </p:spTree>
    <p:extLst>
      <p:ext uri="{BB962C8B-B14F-4D97-AF65-F5344CB8AC3E}">
        <p14:creationId xmlns:p14="http://schemas.microsoft.com/office/powerpoint/2010/main" val="24525477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çerik Yer Tutucusu 5"/>
          <p:cNvSpPr>
            <a:spLocks noGrp="1"/>
          </p:cNvSpPr>
          <p:nvPr>
            <p:ph idx="1"/>
          </p:nvPr>
        </p:nvSpPr>
        <p:spPr>
          <a:xfrm>
            <a:off x="0" y="28636"/>
            <a:ext cx="9144000" cy="6264696"/>
          </a:xfrm>
        </p:spPr>
        <p:txBody>
          <a:bodyPr>
            <a:normAutofit lnSpcReduction="10000"/>
          </a:bodyPr>
          <a:lstStyle/>
          <a:p>
            <a:r>
              <a:rPr lang="tr-TR" sz="4400" dirty="0">
                <a:solidFill>
                  <a:srgbClr val="FFC000"/>
                </a:solidFill>
              </a:rPr>
              <a:t>Bir yolculuğa çıkacağı zaman önce Hz. Fatıma’yı görür ve yolculuktan dönünce de ilk önce ona uğrardı. Hz. Fatıma da bu zarif sevgi gösterisini kendisine örnek edinir ve babasına aynı şekilde davranırdı.</a:t>
            </a:r>
          </a:p>
          <a:p>
            <a:r>
              <a:rPr lang="tr-TR" sz="4400" dirty="0"/>
              <a:t> </a:t>
            </a:r>
            <a:r>
              <a:rPr lang="tr-TR" sz="4400" dirty="0">
                <a:solidFill>
                  <a:srgbClr val="00B0F0"/>
                </a:solidFill>
              </a:rPr>
              <a:t>Bu tavır, aile bireyleri arasında sevginin saygıdan ayrılmaması gerektiğini göstermektedir.</a:t>
            </a:r>
          </a:p>
          <a:p>
            <a:endParaRPr lang="tr-TR" dirty="0"/>
          </a:p>
        </p:txBody>
      </p:sp>
    </p:spTree>
    <p:extLst>
      <p:ext uri="{BB962C8B-B14F-4D97-AF65-F5344CB8AC3E}">
        <p14:creationId xmlns:p14="http://schemas.microsoft.com/office/powerpoint/2010/main" val="2346487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Effect transition="in" filter="fade">
                                      <p:cBhvr>
                                        <p:cTn id="13" dur="1000"/>
                                        <p:tgtEl>
                                          <p:spTgt spid="6">
                                            <p:txEl>
                                              <p:pRg st="1" end="1"/>
                                            </p:txEl>
                                          </p:spTgt>
                                        </p:tgtEl>
                                      </p:cBhvr>
                                    </p:animEffect>
                                    <p:anim calcmode="lin" valueType="num">
                                      <p:cBhvr>
                                        <p:cTn id="14"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0"/>
            <a:ext cx="9144000" cy="1052736"/>
          </a:xfrm>
        </p:spPr>
        <p:txBody>
          <a:bodyPr/>
          <a:lstStyle/>
          <a:p>
            <a:endParaRPr lang="tr-TR" dirty="0"/>
          </a:p>
        </p:txBody>
      </p:sp>
      <p:pic>
        <p:nvPicPr>
          <p:cNvPr id="4" name="İçerik Yer Tutucusu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4287" y="0"/>
            <a:ext cx="9144000" cy="6858000"/>
          </a:xfrm>
        </p:spPr>
      </p:pic>
    </p:spTree>
    <p:extLst>
      <p:ext uri="{BB962C8B-B14F-4D97-AF65-F5344CB8AC3E}">
        <p14:creationId xmlns:p14="http://schemas.microsoft.com/office/powerpoint/2010/main" val="63841901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260648"/>
            <a:ext cx="9144000" cy="6336704"/>
          </a:xfrm>
        </p:spPr>
        <p:txBody>
          <a:bodyPr>
            <a:noAutofit/>
          </a:bodyPr>
          <a:lstStyle/>
          <a:p>
            <a:r>
              <a:rPr lang="tr-TR" sz="4900" dirty="0">
                <a:solidFill>
                  <a:srgbClr val="FFFF00"/>
                </a:solidFill>
              </a:rPr>
              <a:t>Hz. Muhammed’in (</a:t>
            </a:r>
            <a:r>
              <a:rPr lang="tr-TR" sz="4900" dirty="0" err="1">
                <a:solidFill>
                  <a:srgbClr val="FFFF00"/>
                </a:solidFill>
              </a:rPr>
              <a:t>s.a.v</a:t>
            </a:r>
            <a:r>
              <a:rPr lang="tr-TR" sz="4900" dirty="0">
                <a:solidFill>
                  <a:srgbClr val="FFFF00"/>
                </a:solidFill>
              </a:rPr>
              <a:t>.) çocuklarına olan bu sevgisi, onları başkalarının çocuklarından üstün gördüğü anlamına gelmezdi. </a:t>
            </a:r>
          </a:p>
          <a:p>
            <a:r>
              <a:rPr lang="tr-TR" sz="4900" dirty="0">
                <a:solidFill>
                  <a:srgbClr val="00B0F0"/>
                </a:solidFill>
              </a:rPr>
              <a:t>Çünkü o, her çocuğa aynı hassasiyeti </a:t>
            </a:r>
            <a:r>
              <a:rPr lang="tr-TR" sz="4900" dirty="0" err="1">
                <a:solidFill>
                  <a:srgbClr val="00B0F0"/>
                </a:solidFill>
              </a:rPr>
              <a:t>gösterirdi.Örneğin</a:t>
            </a:r>
            <a:r>
              <a:rPr lang="tr-TR" sz="4900" dirty="0">
                <a:solidFill>
                  <a:srgbClr val="00B0F0"/>
                </a:solidFill>
              </a:rPr>
              <a:t>,</a:t>
            </a:r>
          </a:p>
        </p:txBody>
      </p:sp>
    </p:spTree>
    <p:extLst>
      <p:ext uri="{BB962C8B-B14F-4D97-AF65-F5344CB8AC3E}">
        <p14:creationId xmlns:p14="http://schemas.microsoft.com/office/powerpoint/2010/main" val="3292162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circle(in)">
                                      <p:cBhvr>
                                        <p:cTn id="14"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894" y="0"/>
            <a:ext cx="9147894" cy="6597352"/>
          </a:xfrm>
        </p:spPr>
        <p:txBody>
          <a:bodyPr>
            <a:noAutofit/>
          </a:bodyPr>
          <a:lstStyle/>
          <a:p>
            <a:pPr algn="ctr"/>
            <a:r>
              <a:rPr lang="tr-TR" sz="3200" dirty="0"/>
              <a:t>Bir gün eline bir miktar para geçmişti. Bunu duyan kızı Hz. Fatıma, Peygamberimizin yanına gelerek kocasının kuyudan su çekerken çok zorlandığını ve kendisinin de un yapmak için buğday öğütecek gücünün olmadığını ifade ederek, başkalarının ihtiyaçları için ayırdığı paradan kendilerine bir hizmetçi tutmasını talep etti. Bunun üzerine Peygamberimiz, bu parayı </a:t>
            </a:r>
            <a:r>
              <a:rPr lang="tr-TR" sz="3200" dirty="0" err="1"/>
              <a:t>Suffe’deki</a:t>
            </a:r>
            <a:r>
              <a:rPr lang="tr-TR" sz="3200" dirty="0"/>
              <a:t> insanların ihtiyaçlarını karşılamak için ayırdığını söyleyerek, kızının isteğini geri çevirdi. </a:t>
            </a:r>
            <a:r>
              <a:rPr lang="tr-TR" sz="3800" b="1" dirty="0">
                <a:solidFill>
                  <a:srgbClr val="00B0F0"/>
                </a:solidFill>
              </a:rPr>
              <a:t>Böylece, canından çok sevdiği kızı için bile bir ayrıcalık göstermedi.</a:t>
            </a:r>
          </a:p>
        </p:txBody>
      </p:sp>
    </p:spTree>
    <p:extLst>
      <p:ext uri="{BB962C8B-B14F-4D97-AF65-F5344CB8AC3E}">
        <p14:creationId xmlns:p14="http://schemas.microsoft.com/office/powerpoint/2010/main" val="151816485"/>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8808"/>
            <a:ext cx="9144000" cy="6866808"/>
          </a:xfrm>
        </p:spPr>
      </p:pic>
    </p:spTree>
    <p:extLst>
      <p:ext uri="{BB962C8B-B14F-4D97-AF65-F5344CB8AC3E}">
        <p14:creationId xmlns:p14="http://schemas.microsoft.com/office/powerpoint/2010/main" val="118450560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p:spPr>
      </p:pic>
    </p:spTree>
    <p:extLst>
      <p:ext uri="{BB962C8B-B14F-4D97-AF65-F5344CB8AC3E}">
        <p14:creationId xmlns:p14="http://schemas.microsoft.com/office/powerpoint/2010/main" val="243629380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0"/>
            <a:ext cx="9144000" cy="1988840"/>
          </a:xfrm>
        </p:spPr>
        <p:txBody>
          <a:bodyPr>
            <a:noAutofit/>
          </a:bodyPr>
          <a:lstStyle/>
          <a:p>
            <a:pPr algn="ctr"/>
            <a:r>
              <a:rPr lang="tr-TR" sz="6000" b="1" dirty="0">
                <a:latin typeface="Curlz MT" panose="04040404050702020202" pitchFamily="82" charset="0"/>
              </a:rPr>
              <a:t>Hz. Muhammed’in (</a:t>
            </a:r>
            <a:r>
              <a:rPr lang="tr-TR" sz="6000" b="1" dirty="0" err="1">
                <a:latin typeface="Curlz MT" panose="04040404050702020202" pitchFamily="82" charset="0"/>
              </a:rPr>
              <a:t>s.a.v</a:t>
            </a:r>
            <a:r>
              <a:rPr lang="tr-TR" sz="6000" b="1" dirty="0">
                <a:latin typeface="Curlz MT" panose="04040404050702020202" pitchFamily="82" charset="0"/>
              </a:rPr>
              <a:t>.) Evliliği ve Çocukları</a:t>
            </a:r>
          </a:p>
        </p:txBody>
      </p:sp>
      <p:sp>
        <p:nvSpPr>
          <p:cNvPr id="3" name="İçerik Yer Tutucusu 2"/>
          <p:cNvSpPr>
            <a:spLocks noGrp="1"/>
          </p:cNvSpPr>
          <p:nvPr>
            <p:ph idx="1"/>
          </p:nvPr>
        </p:nvSpPr>
        <p:spPr>
          <a:xfrm>
            <a:off x="0" y="1052736"/>
            <a:ext cx="9144000" cy="5544616"/>
          </a:xfrm>
        </p:spPr>
        <p:txBody>
          <a:bodyPr/>
          <a:lstStyle/>
          <a:p>
            <a:endParaRPr lang="tr-TR" dirty="0">
              <a:latin typeface="Curlz MT" panose="04040404050702020202" pitchFamily="82" charset="0"/>
            </a:endParaRPr>
          </a:p>
          <a:p>
            <a:pPr algn="ctr"/>
            <a:endParaRPr lang="tr-TR" sz="6600" b="1" dirty="0">
              <a:latin typeface="Curlz MT" panose="04040404050702020202" pitchFamily="82" charset="0"/>
            </a:endParaRPr>
          </a:p>
          <a:p>
            <a:pPr algn="ctr"/>
            <a:r>
              <a:rPr lang="tr-TR" sz="6600" dirty="0">
                <a:solidFill>
                  <a:srgbClr val="FFFF00"/>
                </a:solidFill>
                <a:latin typeface="Curlz MT" panose="04040404050702020202" pitchFamily="82" charset="0"/>
              </a:rPr>
              <a:t>Hz. Muhammed’in (</a:t>
            </a:r>
            <a:r>
              <a:rPr lang="tr-TR" sz="6600" dirty="0" err="1">
                <a:solidFill>
                  <a:srgbClr val="FFFF00"/>
                </a:solidFill>
                <a:latin typeface="Curlz MT" panose="04040404050702020202" pitchFamily="82" charset="0"/>
              </a:rPr>
              <a:t>s.a.v</a:t>
            </a:r>
            <a:r>
              <a:rPr lang="tr-TR" sz="6600" dirty="0">
                <a:solidFill>
                  <a:srgbClr val="FFFF00"/>
                </a:solidFill>
                <a:latin typeface="Curlz MT" panose="04040404050702020202" pitchFamily="82" charset="0"/>
              </a:rPr>
              <a:t>.) Hz. Hatice (</a:t>
            </a:r>
            <a:r>
              <a:rPr lang="tr-TR" sz="6600" dirty="0" err="1">
                <a:solidFill>
                  <a:srgbClr val="FFFF00"/>
                </a:solidFill>
                <a:latin typeface="Curlz MT" panose="04040404050702020202" pitchFamily="82" charset="0"/>
              </a:rPr>
              <a:t>r.a</a:t>
            </a:r>
            <a:r>
              <a:rPr lang="tr-TR" sz="6600" dirty="0">
                <a:solidFill>
                  <a:srgbClr val="FFFF00"/>
                </a:solidFill>
                <a:latin typeface="Curlz MT" panose="04040404050702020202" pitchFamily="82" charset="0"/>
              </a:rPr>
              <a:t>.) ile evliliği hakkında neler biliyoruz?</a:t>
            </a:r>
          </a:p>
        </p:txBody>
      </p:sp>
    </p:spTree>
    <p:extLst>
      <p:ext uri="{BB962C8B-B14F-4D97-AF65-F5344CB8AC3E}">
        <p14:creationId xmlns:p14="http://schemas.microsoft.com/office/powerpoint/2010/main" val="159674304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188640"/>
            <a:ext cx="9144000" cy="6408712"/>
          </a:xfrm>
        </p:spPr>
        <p:txBody>
          <a:bodyPr>
            <a:noAutofit/>
          </a:bodyPr>
          <a:lstStyle/>
          <a:p>
            <a:r>
              <a:rPr lang="tr-TR" sz="4000" dirty="0">
                <a:solidFill>
                  <a:srgbClr val="00B0F0"/>
                </a:solidFill>
              </a:rPr>
              <a:t>Peygamberimiz, çocuklarının bakımı ve yetiştirilmesiyle de yakından ilgilenirdi. Ayrı kaldığında onları çok özler ve sık sık yanlarına giderdi. </a:t>
            </a:r>
          </a:p>
          <a:p>
            <a:r>
              <a:rPr lang="tr-TR" sz="4000" dirty="0">
                <a:solidFill>
                  <a:srgbClr val="00B050"/>
                </a:solidFill>
              </a:rPr>
              <a:t>Örneğin, oğlu </a:t>
            </a:r>
            <a:r>
              <a:rPr lang="tr-TR" sz="4000" dirty="0">
                <a:solidFill>
                  <a:srgbClr val="FFC000"/>
                </a:solidFill>
              </a:rPr>
              <a:t>İbrahim</a:t>
            </a:r>
            <a:r>
              <a:rPr lang="tr-TR" sz="4000" dirty="0"/>
              <a:t>’</a:t>
            </a:r>
            <a:r>
              <a:rPr lang="tr-TR" sz="4000" dirty="0">
                <a:solidFill>
                  <a:srgbClr val="00B050"/>
                </a:solidFill>
              </a:rPr>
              <a:t>i sağlıklı büyümesi için sütanneye vermişti. Ancak onun hasretine dayanamadığı için emanet edildiği ailenin evine giderek özlem gidermeye çalışırdı.</a:t>
            </a:r>
          </a:p>
        </p:txBody>
      </p:sp>
    </p:spTree>
    <p:extLst>
      <p:ext uri="{BB962C8B-B14F-4D97-AF65-F5344CB8AC3E}">
        <p14:creationId xmlns:p14="http://schemas.microsoft.com/office/powerpoint/2010/main" val="3419239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barn(inVertical)">
                                      <p:cBhvr>
                                        <p:cTn id="13"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0"/>
            <a:ext cx="9144000" cy="6525344"/>
          </a:xfrm>
        </p:spPr>
        <p:txBody>
          <a:bodyPr>
            <a:normAutofit/>
          </a:bodyPr>
          <a:lstStyle/>
          <a:p>
            <a:r>
              <a:rPr lang="tr-TR" sz="4000" dirty="0"/>
              <a:t>Peygamberimizin çocuklarına karşı sergilediği sevgi ve merhamet dolu tavır, cahiliye âdetlerine uygun olmayan bir durumdu. </a:t>
            </a:r>
            <a:r>
              <a:rPr lang="tr-TR" sz="4000" dirty="0">
                <a:solidFill>
                  <a:srgbClr val="92D050"/>
                </a:solidFill>
              </a:rPr>
              <a:t>Buna rağmen çocukları dünyaya geldiğinde erkek ve kız ayrımı yapmadan onlar için kurban kesmiştir. </a:t>
            </a:r>
          </a:p>
          <a:p>
            <a:r>
              <a:rPr lang="tr-TR" sz="4000" dirty="0"/>
              <a:t>Bütün çocuklarına “</a:t>
            </a:r>
            <a:r>
              <a:rPr lang="tr-TR" sz="4000" dirty="0">
                <a:solidFill>
                  <a:srgbClr val="FFFF00"/>
                </a:solidFill>
              </a:rPr>
              <a:t>cennetin kokusu</a:t>
            </a:r>
            <a:r>
              <a:rPr lang="tr-TR" sz="4000" dirty="0"/>
              <a:t>” ve “</a:t>
            </a:r>
            <a:r>
              <a:rPr lang="tr-TR" sz="4000" dirty="0">
                <a:solidFill>
                  <a:srgbClr val="FFC000"/>
                </a:solidFill>
              </a:rPr>
              <a:t>gözümün nuru</a:t>
            </a:r>
            <a:r>
              <a:rPr lang="tr-TR" sz="4000" dirty="0"/>
              <a:t>” şeklinde hitap ederek sevgisini göstermiştir.</a:t>
            </a:r>
          </a:p>
        </p:txBody>
      </p:sp>
    </p:spTree>
    <p:extLst>
      <p:ext uri="{BB962C8B-B14F-4D97-AF65-F5344CB8AC3E}">
        <p14:creationId xmlns:p14="http://schemas.microsoft.com/office/powerpoint/2010/main" val="3662348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1072"/>
            <a:ext cx="9144000" cy="6856928"/>
          </a:xfrm>
        </p:spPr>
      </p:pic>
    </p:spTree>
    <p:extLst>
      <p:ext uri="{BB962C8B-B14F-4D97-AF65-F5344CB8AC3E}">
        <p14:creationId xmlns:p14="http://schemas.microsoft.com/office/powerpoint/2010/main" val="3680058994"/>
      </p:ext>
    </p:extLst>
  </p:cSld>
  <p:clrMapOvr>
    <a:masterClrMapping/>
  </p:clrMapOvr>
  <p:transition spd="slow">
    <p:wheel spokes="1"/>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428" y="0"/>
            <a:ext cx="9142571" cy="6858000"/>
          </a:xfrm>
        </p:spPr>
      </p:pic>
    </p:spTree>
    <p:extLst>
      <p:ext uri="{BB962C8B-B14F-4D97-AF65-F5344CB8AC3E}">
        <p14:creationId xmlns:p14="http://schemas.microsoft.com/office/powerpoint/2010/main" val="427138375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274638"/>
            <a:ext cx="9144000" cy="1143000"/>
          </a:xfrm>
        </p:spPr>
        <p:txBody>
          <a:bodyPr>
            <a:noAutofit/>
          </a:bodyPr>
          <a:lstStyle/>
          <a:p>
            <a:pPr algn="ctr"/>
            <a:r>
              <a:rPr lang="tr-TR" sz="4800" b="1" dirty="0">
                <a:solidFill>
                  <a:srgbClr val="FFC000"/>
                </a:solidFill>
              </a:rPr>
              <a:t>Bir Dede Olarak Hz. Muhammed </a:t>
            </a:r>
            <a:br>
              <a:rPr lang="tr-TR" sz="4800" b="1" dirty="0">
                <a:solidFill>
                  <a:srgbClr val="FFC000"/>
                </a:solidFill>
              </a:rPr>
            </a:br>
            <a:r>
              <a:rPr lang="tr-TR" sz="4800" b="1" dirty="0">
                <a:solidFill>
                  <a:srgbClr val="FFC000"/>
                </a:solidFill>
              </a:rPr>
              <a:t>(</a:t>
            </a:r>
            <a:r>
              <a:rPr lang="tr-TR" sz="4800" b="1" dirty="0" err="1">
                <a:solidFill>
                  <a:srgbClr val="FFC000"/>
                </a:solidFill>
              </a:rPr>
              <a:t>s.a.v</a:t>
            </a:r>
            <a:r>
              <a:rPr lang="tr-TR" sz="4800" b="1" dirty="0">
                <a:solidFill>
                  <a:srgbClr val="FFC000"/>
                </a:solidFill>
              </a:rPr>
              <a:t>.)</a:t>
            </a:r>
            <a:endParaRPr lang="tr-TR" sz="4800" dirty="0">
              <a:solidFill>
                <a:srgbClr val="FFC000"/>
              </a:solidFill>
            </a:endParaRPr>
          </a:p>
        </p:txBody>
      </p:sp>
      <p:sp>
        <p:nvSpPr>
          <p:cNvPr id="3" name="İçerik Yer Tutucusu 2"/>
          <p:cNvSpPr>
            <a:spLocks noGrp="1"/>
          </p:cNvSpPr>
          <p:nvPr>
            <p:ph idx="1"/>
          </p:nvPr>
        </p:nvSpPr>
        <p:spPr>
          <a:xfrm>
            <a:off x="-17024" y="1628800"/>
            <a:ext cx="9161024" cy="4752528"/>
          </a:xfrm>
        </p:spPr>
        <p:txBody>
          <a:bodyPr>
            <a:normAutofit/>
          </a:bodyPr>
          <a:lstStyle/>
          <a:p>
            <a:pPr algn="ctr"/>
            <a:r>
              <a:rPr lang="tr-TR" sz="7200" dirty="0"/>
              <a:t>Sizce Hz. Muhammed (</a:t>
            </a:r>
            <a:r>
              <a:rPr lang="tr-TR" sz="7200" dirty="0" err="1"/>
              <a:t>s.a.v</a:t>
            </a:r>
            <a:r>
              <a:rPr lang="tr-TR" sz="7200" dirty="0"/>
              <a:t>.) nasıl bir dede idi?</a:t>
            </a:r>
          </a:p>
        </p:txBody>
      </p:sp>
    </p:spTree>
    <p:extLst>
      <p:ext uri="{BB962C8B-B14F-4D97-AF65-F5344CB8AC3E}">
        <p14:creationId xmlns:p14="http://schemas.microsoft.com/office/powerpoint/2010/main" val="4006916309"/>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126" y="947"/>
            <a:ext cx="9140873" cy="6452389"/>
          </a:xfrm>
        </p:spPr>
        <p:txBody>
          <a:bodyPr>
            <a:normAutofit/>
          </a:bodyPr>
          <a:lstStyle/>
          <a:p>
            <a:r>
              <a:rPr lang="tr-TR" sz="4000" dirty="0">
                <a:solidFill>
                  <a:srgbClr val="FFC000"/>
                </a:solidFill>
              </a:rPr>
              <a:t>Hz. Muhammed’in  torunları, onun gibi bir dedeleri olduğu için çok şanslıydı. Çünkü dedeleri kendileriyle oynar, şakalaşır ve onlarla bir baba sıcaklığıyla ilgilenirdi.</a:t>
            </a:r>
          </a:p>
          <a:p>
            <a:r>
              <a:rPr lang="tr-TR" sz="4000" dirty="0">
                <a:solidFill>
                  <a:srgbClr val="92D050"/>
                </a:solidFill>
              </a:rPr>
              <a:t>Peygamberimiz, torunları dünyaya geldiğinde kulaklarına ezan okumuş, onlar için kurban kesmiş ve zamanının önemli bir kısmını onlarla birlikte geçirmeye özen göstermiştir.</a:t>
            </a:r>
          </a:p>
        </p:txBody>
      </p:sp>
    </p:spTree>
    <p:extLst>
      <p:ext uri="{BB962C8B-B14F-4D97-AF65-F5344CB8AC3E}">
        <p14:creationId xmlns:p14="http://schemas.microsoft.com/office/powerpoint/2010/main" val="2107824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barn(inVertical)">
                                      <p:cBhvr>
                                        <p:cTn id="13"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20794" y="10164"/>
            <a:ext cx="9164793" cy="6587188"/>
          </a:xfrm>
        </p:spPr>
        <p:txBody>
          <a:bodyPr>
            <a:noAutofit/>
          </a:bodyPr>
          <a:lstStyle/>
          <a:p>
            <a:r>
              <a:rPr lang="tr-TR" sz="3600" dirty="0">
                <a:solidFill>
                  <a:srgbClr val="92D050"/>
                </a:solidFill>
              </a:rPr>
              <a:t>Örneğin Peygamberimiz, kızı Hz. Zeynep’in kızı </a:t>
            </a:r>
            <a:r>
              <a:rPr lang="tr-TR" sz="3600" b="1" dirty="0" err="1">
                <a:solidFill>
                  <a:srgbClr val="FFFF00"/>
                </a:solidFill>
              </a:rPr>
              <a:t>Ümame</a:t>
            </a:r>
            <a:r>
              <a:rPr lang="tr-TR" sz="3600" dirty="0" err="1">
                <a:solidFill>
                  <a:srgbClr val="92D050"/>
                </a:solidFill>
              </a:rPr>
              <a:t>’yi</a:t>
            </a:r>
            <a:r>
              <a:rPr lang="tr-TR" sz="3600" dirty="0">
                <a:solidFill>
                  <a:srgbClr val="92D050"/>
                </a:solidFill>
              </a:rPr>
              <a:t> çok severdi. Namaz kılarken </a:t>
            </a:r>
            <a:r>
              <a:rPr lang="tr-TR" sz="3600" dirty="0" err="1">
                <a:solidFill>
                  <a:srgbClr val="FFFF00"/>
                </a:solidFill>
              </a:rPr>
              <a:t>Ümame</a:t>
            </a:r>
            <a:r>
              <a:rPr lang="tr-TR" sz="3600" dirty="0">
                <a:solidFill>
                  <a:srgbClr val="FFFF00"/>
                </a:solidFill>
              </a:rPr>
              <a:t> </a:t>
            </a:r>
            <a:r>
              <a:rPr lang="tr-TR" sz="3600" dirty="0">
                <a:solidFill>
                  <a:srgbClr val="92D050"/>
                </a:solidFill>
              </a:rPr>
              <a:t>gelip Peygamberimizin sırtına çıkardı. Torununun yaptıklarına kızmaz ve namazını kılmaya devam ederdi.</a:t>
            </a:r>
          </a:p>
          <a:p>
            <a:r>
              <a:rPr lang="tr-TR" sz="3600" dirty="0"/>
              <a:t>Torunları dedeleriyle birlikte olmaktan ve onunla oynamaktan çok keyif alırdı. Zaman zaman da torunları </a:t>
            </a:r>
            <a:r>
              <a:rPr lang="tr-TR" sz="3600" dirty="0">
                <a:solidFill>
                  <a:srgbClr val="00B0F0"/>
                </a:solidFill>
              </a:rPr>
              <a:t>Hz. Hasan </a:t>
            </a:r>
            <a:r>
              <a:rPr lang="tr-TR" sz="3600" dirty="0"/>
              <a:t>ve </a:t>
            </a:r>
            <a:r>
              <a:rPr lang="tr-TR" sz="3600" dirty="0">
                <a:solidFill>
                  <a:srgbClr val="00B0F0"/>
                </a:solidFill>
              </a:rPr>
              <a:t>Hz. Hüseyin</a:t>
            </a:r>
            <a:r>
              <a:rPr lang="tr-TR" sz="3600" dirty="0"/>
              <a:t>’i sırtına bindirip gezdirirdi.</a:t>
            </a:r>
          </a:p>
        </p:txBody>
      </p:sp>
    </p:spTree>
    <p:extLst>
      <p:ext uri="{BB962C8B-B14F-4D97-AF65-F5344CB8AC3E}">
        <p14:creationId xmlns:p14="http://schemas.microsoft.com/office/powerpoint/2010/main" val="953353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down)">
                                      <p:cBhvr>
                                        <p:cTn id="13"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p:spPr>
      </p:pic>
      <p:sp>
        <p:nvSpPr>
          <p:cNvPr id="5" name="Dikdörtgen 4"/>
          <p:cNvSpPr/>
          <p:nvPr/>
        </p:nvSpPr>
        <p:spPr>
          <a:xfrm>
            <a:off x="2123728" y="1340768"/>
            <a:ext cx="5760640" cy="4339650"/>
          </a:xfrm>
          <a:prstGeom prst="rect">
            <a:avLst/>
          </a:prstGeom>
        </p:spPr>
        <p:txBody>
          <a:bodyPr wrap="square">
            <a:spAutoFit/>
          </a:bodyPr>
          <a:lstStyle/>
          <a:p>
            <a:pPr algn="ctr"/>
            <a:r>
              <a:rPr lang="tr-TR" sz="2800" b="1" dirty="0">
                <a:solidFill>
                  <a:schemeClr val="bg1"/>
                </a:solidFill>
              </a:rPr>
              <a:t>Etkinlik - Anılarımızı Paylaşalım</a:t>
            </a:r>
          </a:p>
          <a:p>
            <a:pPr algn="ctr"/>
            <a:endParaRPr lang="tr-TR" sz="2800" b="1" dirty="0">
              <a:solidFill>
                <a:schemeClr val="bg1"/>
              </a:solidFill>
            </a:endParaRPr>
          </a:p>
          <a:p>
            <a:pPr algn="ctr"/>
            <a:r>
              <a:rPr lang="tr-TR" sz="4400" b="1" dirty="0">
                <a:solidFill>
                  <a:srgbClr val="002060"/>
                </a:solidFill>
              </a:rPr>
              <a:t>Biz de dedemizle olan bir anımızı sınıfta arkadaşlarımızla paylaşalım.</a:t>
            </a:r>
          </a:p>
        </p:txBody>
      </p:sp>
    </p:spTree>
    <p:extLst>
      <p:ext uri="{BB962C8B-B14F-4D97-AF65-F5344CB8AC3E}">
        <p14:creationId xmlns:p14="http://schemas.microsoft.com/office/powerpoint/2010/main" val="2379058787"/>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6502" y="620688"/>
            <a:ext cx="9137497" cy="5760640"/>
          </a:xfrm>
        </p:spPr>
      </p:pic>
    </p:spTree>
    <p:extLst>
      <p:ext uri="{BB962C8B-B14F-4D97-AF65-F5344CB8AC3E}">
        <p14:creationId xmlns:p14="http://schemas.microsoft.com/office/powerpoint/2010/main" val="2329186520"/>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p:spPr>
      </p:pic>
    </p:spTree>
    <p:extLst>
      <p:ext uri="{BB962C8B-B14F-4D97-AF65-F5344CB8AC3E}">
        <p14:creationId xmlns:p14="http://schemas.microsoft.com/office/powerpoint/2010/main" val="4292544049"/>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404664"/>
            <a:ext cx="9144000" cy="6048672"/>
          </a:xfrm>
        </p:spPr>
        <p:txBody>
          <a:bodyPr>
            <a:normAutofit fontScale="92500"/>
          </a:bodyPr>
          <a:lstStyle/>
          <a:p>
            <a:r>
              <a:rPr lang="tr-TR" sz="4000" dirty="0">
                <a:latin typeface="DokChampa" panose="020B0604020202020204" pitchFamily="34" charset="-34"/>
                <a:cs typeface="DokChampa" panose="020B0604020202020204" pitchFamily="34" charset="-34"/>
              </a:rPr>
              <a:t>Hz. Hatice (</a:t>
            </a:r>
            <a:r>
              <a:rPr lang="tr-TR" sz="4000" dirty="0" err="1">
                <a:latin typeface="DokChampa" panose="020B0604020202020204" pitchFamily="34" charset="-34"/>
                <a:cs typeface="DokChampa" panose="020B0604020202020204" pitchFamily="34" charset="-34"/>
              </a:rPr>
              <a:t>r.a</a:t>
            </a:r>
            <a:r>
              <a:rPr lang="tr-TR" sz="4000" dirty="0">
                <a:latin typeface="DokChampa" panose="020B0604020202020204" pitchFamily="34" charset="-34"/>
                <a:cs typeface="DokChampa" panose="020B0604020202020204" pitchFamily="34" charset="-34"/>
              </a:rPr>
              <a:t>.) Mekke’de ticaretle uğraşan soylu, zengin ve güzel bir hanımefendiydi.</a:t>
            </a:r>
          </a:p>
          <a:p>
            <a:r>
              <a:rPr lang="tr-TR" sz="4000" dirty="0">
                <a:latin typeface="DokChampa" panose="020B0604020202020204" pitchFamily="34" charset="-34"/>
                <a:cs typeface="DokChampa" panose="020B0604020202020204" pitchFamily="34" charset="-34"/>
              </a:rPr>
              <a:t>Sahip olduğu yüksek ahlakı sebebiyle halk ona </a:t>
            </a:r>
            <a:r>
              <a:rPr lang="tr-TR" sz="4000" dirty="0">
                <a:solidFill>
                  <a:srgbClr val="FFFF00"/>
                </a:solidFill>
                <a:latin typeface="DokChampa" panose="020B0604020202020204" pitchFamily="34" charset="-34"/>
                <a:cs typeface="DokChampa" panose="020B0604020202020204" pitchFamily="34" charset="-34"/>
              </a:rPr>
              <a:t>temiz kadın </a:t>
            </a:r>
            <a:r>
              <a:rPr lang="tr-TR" sz="4000" dirty="0">
                <a:latin typeface="DokChampa" panose="020B0604020202020204" pitchFamily="34" charset="-34"/>
                <a:cs typeface="DokChampa" panose="020B0604020202020204" pitchFamily="34" charset="-34"/>
              </a:rPr>
              <a:t>anlamına gelen </a:t>
            </a:r>
            <a:r>
              <a:rPr lang="tr-TR" sz="4300" b="1" dirty="0">
                <a:solidFill>
                  <a:srgbClr val="FFFF00"/>
                </a:solidFill>
                <a:latin typeface="DokChampa" panose="020B0604020202020204" pitchFamily="34" charset="-34"/>
                <a:cs typeface="DokChampa" panose="020B0604020202020204" pitchFamily="34" charset="-34"/>
              </a:rPr>
              <a:t>“Tahire” </a:t>
            </a:r>
            <a:r>
              <a:rPr lang="tr-TR" sz="4000" dirty="0">
                <a:latin typeface="DokChampa" panose="020B0604020202020204" pitchFamily="34" charset="-34"/>
                <a:cs typeface="DokChampa" panose="020B0604020202020204" pitchFamily="34" charset="-34"/>
              </a:rPr>
              <a:t>adını vermişti. </a:t>
            </a:r>
          </a:p>
          <a:p>
            <a:r>
              <a:rPr lang="tr-TR" sz="4000" dirty="0">
                <a:solidFill>
                  <a:srgbClr val="92D050"/>
                </a:solidFill>
                <a:latin typeface="DokChampa" panose="020B0604020202020204" pitchFamily="34" charset="-34"/>
                <a:cs typeface="DokChampa" panose="020B0604020202020204" pitchFamily="34" charset="-34"/>
              </a:rPr>
              <a:t>Kadın olduğu için, yaşadığı dönemin geleneklerine göre ticaret kervanlarının başında bulunamıyor ve bu işi ücret karşılığında başkalarına yaptırıyordu.</a:t>
            </a:r>
          </a:p>
        </p:txBody>
      </p:sp>
    </p:spTree>
    <p:extLst>
      <p:ext uri="{BB962C8B-B14F-4D97-AF65-F5344CB8AC3E}">
        <p14:creationId xmlns:p14="http://schemas.microsoft.com/office/powerpoint/2010/main" val="1162332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barn(inVertical)">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circle(in)">
                                      <p:cBhvr>
                                        <p:cTn id="18"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188640"/>
            <a:ext cx="9144000" cy="6336704"/>
          </a:xfrm>
        </p:spPr>
      </p:pic>
    </p:spTree>
    <p:extLst>
      <p:ext uri="{BB962C8B-B14F-4D97-AF65-F5344CB8AC3E}">
        <p14:creationId xmlns:p14="http://schemas.microsoft.com/office/powerpoint/2010/main" val="1801146342"/>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234" y="0"/>
            <a:ext cx="9150234" cy="6453336"/>
          </a:xfrm>
        </p:spPr>
        <p:txBody>
          <a:bodyPr>
            <a:noAutofit/>
          </a:bodyPr>
          <a:lstStyle/>
          <a:p>
            <a:r>
              <a:rPr lang="tr-TR" sz="3200" dirty="0">
                <a:solidFill>
                  <a:srgbClr val="00B0F0"/>
                </a:solidFill>
              </a:rPr>
              <a:t>Hz. Muhammed’in çocukları ve torunlarıyla yakından ilgilenmesi, cahiliye âdetlerinin etkisinden kurtulamamış bazı insanların tuhafına gidiyordu. </a:t>
            </a:r>
          </a:p>
          <a:p>
            <a:r>
              <a:rPr lang="tr-TR" sz="4000" dirty="0"/>
              <a:t>Örneğin, Peygamberimizin bir gün </a:t>
            </a:r>
            <a:r>
              <a:rPr lang="tr-TR" sz="4000" b="1" dirty="0">
                <a:solidFill>
                  <a:srgbClr val="FFC000"/>
                </a:solidFill>
              </a:rPr>
              <a:t>Hz. Hasan</a:t>
            </a:r>
            <a:r>
              <a:rPr lang="tr-TR" sz="4000" dirty="0"/>
              <a:t>’ı öptüğünü gören biri ona: </a:t>
            </a:r>
            <a:r>
              <a:rPr lang="tr-TR" sz="4000" b="1" dirty="0">
                <a:solidFill>
                  <a:srgbClr val="FF0000"/>
                </a:solidFill>
              </a:rPr>
              <a:t>“Benim on çocuğum var ama daha hiçbirini öpmedim.</a:t>
            </a:r>
            <a:r>
              <a:rPr lang="tr-TR" sz="4000" dirty="0"/>
              <a:t>” deyince Peygamberimiz de ona, </a:t>
            </a:r>
            <a:r>
              <a:rPr lang="tr-TR" sz="4000" b="1" dirty="0">
                <a:solidFill>
                  <a:srgbClr val="92D050"/>
                </a:solidFill>
              </a:rPr>
              <a:t>“Merhamet etmeyene merh</a:t>
            </a:r>
            <a:r>
              <a:rPr lang="tr-TR" sz="3600" b="1" dirty="0">
                <a:solidFill>
                  <a:srgbClr val="92D050"/>
                </a:solidFill>
              </a:rPr>
              <a:t>amet edilmez.”</a:t>
            </a:r>
            <a:r>
              <a:rPr lang="tr-TR" sz="3600" dirty="0"/>
              <a:t> diye karşılık vermiştir.</a:t>
            </a:r>
          </a:p>
        </p:txBody>
      </p:sp>
    </p:spTree>
    <p:extLst>
      <p:ext uri="{BB962C8B-B14F-4D97-AF65-F5344CB8AC3E}">
        <p14:creationId xmlns:p14="http://schemas.microsoft.com/office/powerpoint/2010/main" val="2003172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circle(in)">
                                      <p:cBhvr>
                                        <p:cTn id="13"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0"/>
            <a:ext cx="9144000" cy="6525344"/>
          </a:xfrm>
        </p:spPr>
        <p:txBody>
          <a:bodyPr>
            <a:normAutofit lnSpcReduction="10000"/>
          </a:bodyPr>
          <a:lstStyle/>
          <a:p>
            <a:pPr algn="ctr"/>
            <a:r>
              <a:rPr lang="tr-TR" sz="3600" dirty="0"/>
              <a:t>Peygamberimiz, torunları dışında başka çocukları da sever, onlarla oyun oynardı. Örneğin, </a:t>
            </a:r>
            <a:r>
              <a:rPr lang="tr-TR" sz="3600" dirty="0">
                <a:solidFill>
                  <a:srgbClr val="00B0F0"/>
                </a:solidFill>
              </a:rPr>
              <a:t>amcası Hz. Abbas’ın</a:t>
            </a:r>
            <a:r>
              <a:rPr lang="tr-TR" sz="3600" dirty="0"/>
              <a:t> çocukları </a:t>
            </a:r>
            <a:r>
              <a:rPr lang="tr-TR" sz="3600" dirty="0">
                <a:solidFill>
                  <a:srgbClr val="92D050"/>
                </a:solidFill>
              </a:rPr>
              <a:t>Abdullah</a:t>
            </a:r>
            <a:r>
              <a:rPr lang="tr-TR" sz="3600" dirty="0"/>
              <a:t>, </a:t>
            </a:r>
            <a:r>
              <a:rPr lang="tr-TR" sz="3600" dirty="0">
                <a:solidFill>
                  <a:srgbClr val="FFC000"/>
                </a:solidFill>
              </a:rPr>
              <a:t>Ubeydullah</a:t>
            </a:r>
            <a:r>
              <a:rPr lang="tr-TR" sz="3600" dirty="0"/>
              <a:t> ve </a:t>
            </a:r>
            <a:r>
              <a:rPr lang="tr-TR" sz="3600" dirty="0" err="1">
                <a:solidFill>
                  <a:srgbClr val="FFFF00"/>
                </a:solidFill>
              </a:rPr>
              <a:t>Kesir</a:t>
            </a:r>
            <a:r>
              <a:rPr lang="tr-TR" sz="3600" dirty="0" err="1"/>
              <a:t>’i</a:t>
            </a:r>
            <a:r>
              <a:rPr lang="tr-TR" sz="3600" dirty="0"/>
              <a:t> yan yana dizer ve sonra da karşılarına geçerek “</a:t>
            </a:r>
            <a:r>
              <a:rPr lang="tr-TR" sz="3600" b="1" dirty="0">
                <a:solidFill>
                  <a:srgbClr val="FFFF00"/>
                </a:solidFill>
              </a:rPr>
              <a:t>Kim yanıma daha önce gelirse ona şunu şunu vereceğim</a:t>
            </a:r>
            <a:r>
              <a:rPr lang="tr-TR" sz="3600" b="1" dirty="0"/>
              <a:t>!” </a:t>
            </a:r>
            <a:r>
              <a:rPr lang="tr-TR" sz="3600" dirty="0"/>
              <a:t>derdi. Onlar da koşarak gelir, Peygamberimizin sırtına tırmanırdı. Peygamberimiz de onları öpüp bağrına basardı. Çocuklar da Peygamberimize sarılırlardı. Peygamberimiz de onlara ve sarılıp öperdi.</a:t>
            </a:r>
          </a:p>
          <a:p>
            <a:endParaRPr lang="tr-TR" dirty="0"/>
          </a:p>
        </p:txBody>
      </p:sp>
    </p:spTree>
    <p:extLst>
      <p:ext uri="{BB962C8B-B14F-4D97-AF65-F5344CB8AC3E}">
        <p14:creationId xmlns:p14="http://schemas.microsoft.com/office/powerpoint/2010/main" val="2580398564"/>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8450" y="0"/>
            <a:ext cx="9135550" cy="6858000"/>
          </a:xfrm>
        </p:spPr>
      </p:pic>
    </p:spTree>
    <p:extLst>
      <p:ext uri="{BB962C8B-B14F-4D97-AF65-F5344CB8AC3E}">
        <p14:creationId xmlns:p14="http://schemas.microsoft.com/office/powerpoint/2010/main" val="392871813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4841"/>
            <a:ext cx="9144000" cy="6853159"/>
          </a:xfrm>
        </p:spPr>
      </p:pic>
    </p:spTree>
    <p:extLst>
      <p:ext uri="{BB962C8B-B14F-4D97-AF65-F5344CB8AC3E}">
        <p14:creationId xmlns:p14="http://schemas.microsoft.com/office/powerpoint/2010/main" val="747130314"/>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p:spPr>
      </p:pic>
    </p:spTree>
    <p:extLst>
      <p:ext uri="{BB962C8B-B14F-4D97-AF65-F5344CB8AC3E}">
        <p14:creationId xmlns:p14="http://schemas.microsoft.com/office/powerpoint/2010/main" val="336337572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p:spPr>
      </p:pic>
    </p:spTree>
    <p:extLst>
      <p:ext uri="{BB962C8B-B14F-4D97-AF65-F5344CB8AC3E}">
        <p14:creationId xmlns:p14="http://schemas.microsoft.com/office/powerpoint/2010/main" val="3644155075"/>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036" y="332656"/>
            <a:ext cx="9145036" cy="5976664"/>
          </a:xfrm>
        </p:spPr>
      </p:pic>
    </p:spTree>
    <p:extLst>
      <p:ext uri="{BB962C8B-B14F-4D97-AF65-F5344CB8AC3E}">
        <p14:creationId xmlns:p14="http://schemas.microsoft.com/office/powerpoint/2010/main" val="390924346"/>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9880" y="23811"/>
            <a:ext cx="9153879" cy="6285509"/>
          </a:xfrm>
        </p:spPr>
        <p:txBody>
          <a:bodyPr>
            <a:noAutofit/>
          </a:bodyPr>
          <a:lstStyle/>
          <a:p>
            <a:r>
              <a:rPr lang="tr-TR" sz="4000" dirty="0"/>
              <a:t>Hz. Muhammed her şeyden önce </a:t>
            </a:r>
            <a:r>
              <a:rPr lang="tr-TR" sz="4000" b="1" dirty="0">
                <a:solidFill>
                  <a:srgbClr val="FFFF00"/>
                </a:solidFill>
              </a:rPr>
              <a:t>toplumda insanî değerleri yerleştirmek </a:t>
            </a:r>
            <a:r>
              <a:rPr lang="tr-TR" sz="4000" dirty="0"/>
              <a:t>ve </a:t>
            </a:r>
            <a:r>
              <a:rPr lang="tr-TR" sz="4000" b="1" dirty="0">
                <a:solidFill>
                  <a:srgbClr val="FFC000"/>
                </a:solidFill>
              </a:rPr>
              <a:t>insan onurunu korumak için gönderilmiş bir peygamberdir. </a:t>
            </a:r>
          </a:p>
          <a:p>
            <a:r>
              <a:rPr lang="tr-TR" sz="4000" dirty="0"/>
              <a:t>Çünkü onun geldiği dönemde insanlık her bakımdan ahlaki bir çöküntü </a:t>
            </a:r>
            <a:r>
              <a:rPr lang="tr-TR" sz="4000" b="1" dirty="0"/>
              <a:t>içindeydi. </a:t>
            </a:r>
            <a:r>
              <a:rPr lang="tr-TR" sz="4000" b="1" dirty="0">
                <a:solidFill>
                  <a:srgbClr val="C00000"/>
                </a:solidFill>
              </a:rPr>
              <a:t>Adaletsizlik</a:t>
            </a:r>
            <a:r>
              <a:rPr lang="tr-TR" sz="4000" b="1" dirty="0"/>
              <a:t>, </a:t>
            </a:r>
            <a:r>
              <a:rPr lang="tr-TR" sz="4000" b="1" dirty="0">
                <a:solidFill>
                  <a:srgbClr val="FF0000"/>
                </a:solidFill>
              </a:rPr>
              <a:t>ahlaksızlık</a:t>
            </a:r>
            <a:r>
              <a:rPr lang="tr-TR" sz="4000" b="1" dirty="0"/>
              <a:t> ve </a:t>
            </a:r>
            <a:r>
              <a:rPr lang="tr-TR" sz="4000" b="1" dirty="0">
                <a:solidFill>
                  <a:srgbClr val="0070C0"/>
                </a:solidFill>
              </a:rPr>
              <a:t>insanlık onurunu hiçe sayan</a:t>
            </a:r>
            <a:r>
              <a:rPr lang="tr-TR" sz="4000" b="1" dirty="0"/>
              <a:t> </a:t>
            </a:r>
            <a:r>
              <a:rPr lang="tr-TR" sz="4000" dirty="0"/>
              <a:t>bir anlayış vardı.</a:t>
            </a:r>
          </a:p>
        </p:txBody>
      </p:sp>
    </p:spTree>
    <p:extLst>
      <p:ext uri="{BB962C8B-B14F-4D97-AF65-F5344CB8AC3E}">
        <p14:creationId xmlns:p14="http://schemas.microsoft.com/office/powerpoint/2010/main" val="2953497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barn(inVertical)">
                                      <p:cBhvr>
                                        <p:cTn id="13"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0"/>
            <a:ext cx="9144000" cy="6453336"/>
          </a:xfrm>
        </p:spPr>
        <p:txBody>
          <a:bodyPr>
            <a:normAutofit/>
          </a:bodyPr>
          <a:lstStyle/>
          <a:p>
            <a:r>
              <a:rPr lang="tr-TR" sz="4000" dirty="0"/>
              <a:t>Peygamberimizin getirmiş olduğu İslam dini </a:t>
            </a:r>
            <a:r>
              <a:rPr lang="tr-TR" sz="4000" b="1" dirty="0">
                <a:solidFill>
                  <a:srgbClr val="92D050"/>
                </a:solidFill>
              </a:rPr>
              <a:t>sevgi, saygı, merhamet, adalet, doğruluk, dürüstlük, müsamaha ve yardımseverlik </a:t>
            </a:r>
            <a:r>
              <a:rPr lang="tr-TR" sz="4000" dirty="0"/>
              <a:t>gibi erdemlerin yerleşmesini esas almıştır. </a:t>
            </a:r>
          </a:p>
          <a:p>
            <a:r>
              <a:rPr lang="tr-TR" sz="4000" dirty="0"/>
              <a:t>O, bu değerleri önce kendi ailesi içinde uygulayarak diğer insanlara örnek olmuştur. </a:t>
            </a:r>
            <a:r>
              <a:rPr lang="tr-TR" sz="4000" b="1" dirty="0">
                <a:solidFill>
                  <a:srgbClr val="FFC000"/>
                </a:solidFill>
              </a:rPr>
              <a:t>Çünkü insana verilen değerin gösterildiği ilk yer kişinin ailesidir.</a:t>
            </a:r>
          </a:p>
        </p:txBody>
      </p:sp>
    </p:spTree>
    <p:extLst>
      <p:ext uri="{BB962C8B-B14F-4D97-AF65-F5344CB8AC3E}">
        <p14:creationId xmlns:p14="http://schemas.microsoft.com/office/powerpoint/2010/main" val="2918861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476672"/>
            <a:ext cx="9144000" cy="5184576"/>
          </a:xfrm>
        </p:spPr>
      </p:pic>
    </p:spTree>
    <p:extLst>
      <p:ext uri="{BB962C8B-B14F-4D97-AF65-F5344CB8AC3E}">
        <p14:creationId xmlns:p14="http://schemas.microsoft.com/office/powerpoint/2010/main" val="452813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ppt_w</p:attrName>
                                        </p:attrNameLst>
                                      </p:cBhvr>
                                      <p:tavLst>
                                        <p:tav tm="0" fmla="#ppt_w*sin(2.5*pi*$)">
                                          <p:val>
                                            <p:fltVal val="0"/>
                                          </p:val>
                                        </p:tav>
                                        <p:tav tm="100000">
                                          <p:val>
                                            <p:fltVal val="1"/>
                                          </p:val>
                                        </p:tav>
                                      </p:tavLst>
                                    </p:anim>
                                    <p:anim calcmode="lin" valueType="num">
                                      <p:cBhvr>
                                        <p:cTn id="9" dur="20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0"/>
            <a:ext cx="9144000" cy="6453336"/>
          </a:xfrm>
        </p:spPr>
        <p:txBody>
          <a:bodyPr>
            <a:normAutofit/>
          </a:bodyPr>
          <a:lstStyle/>
          <a:p>
            <a:r>
              <a:rPr lang="tr-TR" sz="4400" dirty="0"/>
              <a:t>Peygamberimiz ve ailesi, aile bağlarının güçlenmesi için </a:t>
            </a:r>
            <a:r>
              <a:rPr lang="tr-TR" sz="4400" b="1" dirty="0">
                <a:solidFill>
                  <a:srgbClr val="FFFF00"/>
                </a:solidFill>
              </a:rPr>
              <a:t>bazen birbirleriyle hediyeleşmişlerdir</a:t>
            </a:r>
            <a:r>
              <a:rPr lang="tr-TR" sz="4400" dirty="0"/>
              <a:t>.</a:t>
            </a:r>
          </a:p>
          <a:p>
            <a:r>
              <a:rPr lang="tr-TR" sz="4400" dirty="0">
                <a:solidFill>
                  <a:srgbClr val="92D050"/>
                </a:solidFill>
              </a:rPr>
              <a:t>Peygamberimiz aynı zamanda, aile içi ilişkilerde küçük düşürücü davranışları kesinlikle yasaklamış, eşlerin birbirine iyi davranmasını tavsiye etmiş ve kendisi de bunu hayatı boyunca uygulamıştır.</a:t>
            </a:r>
          </a:p>
        </p:txBody>
      </p:sp>
    </p:spTree>
    <p:extLst>
      <p:ext uri="{BB962C8B-B14F-4D97-AF65-F5344CB8AC3E}">
        <p14:creationId xmlns:p14="http://schemas.microsoft.com/office/powerpoint/2010/main" val="1908306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5" presetClass="entr" presetSubtype="0" fill="hold"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fade">
                                      <p:cBhvr>
                                        <p:cTn id="25" dur="2000"/>
                                        <p:tgtEl>
                                          <p:spTgt spid="3">
                                            <p:txEl>
                                              <p:pRg st="1" end="1"/>
                                            </p:txEl>
                                          </p:spTgt>
                                        </p:tgtEl>
                                      </p:cBhvr>
                                    </p:animEffect>
                                    <p:anim calcmode="lin" valueType="num">
                                      <p:cBhvr>
                                        <p:cTn id="26" dur="2000" fill="hold"/>
                                        <p:tgtEl>
                                          <p:spTgt spid="3">
                                            <p:txEl>
                                              <p:pRg st="1" end="1"/>
                                            </p:txEl>
                                          </p:spTgt>
                                        </p:tgtEl>
                                        <p:attrNameLst>
                                          <p:attrName>ppt_w</p:attrName>
                                        </p:attrNameLst>
                                      </p:cBhvr>
                                      <p:tavLst>
                                        <p:tav tm="0" fmla="#ppt_w*sin(2.5*pi*$)">
                                          <p:val>
                                            <p:fltVal val="0"/>
                                          </p:val>
                                        </p:tav>
                                        <p:tav tm="100000">
                                          <p:val>
                                            <p:fltVal val="1"/>
                                          </p:val>
                                        </p:tav>
                                      </p:tavLst>
                                    </p:anim>
                                    <p:anim calcmode="lin" valueType="num">
                                      <p:cBhvr>
                                        <p:cTn id="27" dur="20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p:spPr>
      </p:pic>
    </p:spTree>
    <p:extLst>
      <p:ext uri="{BB962C8B-B14F-4D97-AF65-F5344CB8AC3E}">
        <p14:creationId xmlns:p14="http://schemas.microsoft.com/office/powerpoint/2010/main" val="393395553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p:spPr>
      </p:pic>
    </p:spTree>
    <p:extLst>
      <p:ext uri="{BB962C8B-B14F-4D97-AF65-F5344CB8AC3E}">
        <p14:creationId xmlns:p14="http://schemas.microsoft.com/office/powerpoint/2010/main" val="608291599"/>
      </p:ext>
    </p:extLst>
  </p:cSld>
  <p:clrMapOvr>
    <a:masterClrMapping/>
  </p:clrMapOvr>
  <p:transition spd="slow">
    <p:wheel spokes="1"/>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p:spPr>
      </p:pic>
    </p:spTree>
    <p:extLst>
      <p:ext uri="{BB962C8B-B14F-4D97-AF65-F5344CB8AC3E}">
        <p14:creationId xmlns:p14="http://schemas.microsoft.com/office/powerpoint/2010/main" val="332930353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p:spPr>
      </p:pic>
    </p:spTree>
    <p:extLst>
      <p:ext uri="{BB962C8B-B14F-4D97-AF65-F5344CB8AC3E}">
        <p14:creationId xmlns:p14="http://schemas.microsoft.com/office/powerpoint/2010/main" val="2163533396"/>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p:spPr>
      </p:pic>
      <p:sp>
        <p:nvSpPr>
          <p:cNvPr id="5" name="Dikdörtgen 4"/>
          <p:cNvSpPr/>
          <p:nvPr/>
        </p:nvSpPr>
        <p:spPr>
          <a:xfrm rot="157839">
            <a:off x="1991621" y="1765571"/>
            <a:ext cx="5616624" cy="3477875"/>
          </a:xfrm>
          <a:prstGeom prst="rect">
            <a:avLst/>
          </a:prstGeom>
        </p:spPr>
        <p:txBody>
          <a:bodyPr wrap="square">
            <a:spAutoFit/>
          </a:bodyPr>
          <a:lstStyle/>
          <a:p>
            <a:pPr algn="ctr"/>
            <a:r>
              <a:rPr lang="tr-TR" sz="4400" b="1" dirty="0">
                <a:solidFill>
                  <a:srgbClr val="002060"/>
                </a:solidFill>
                <a:latin typeface="Tw Cen MT" panose="020B0602020104020603" pitchFamily="34" charset="0"/>
              </a:rPr>
              <a:t>HAYDİ ŞİMDİ BU KONU HAKKINDA PEYGAMBERİMİZİN HADİSİNİ EZBERLEYELİM </a:t>
            </a:r>
            <a:r>
              <a:rPr lang="tr-TR" sz="4400" b="1" dirty="0">
                <a:solidFill>
                  <a:srgbClr val="002060"/>
                </a:solidFill>
                <a:latin typeface="Tw Cen MT" panose="020B0602020104020603" pitchFamily="34" charset="0"/>
                <a:sym typeface="Wingdings" panose="05000000000000000000" pitchFamily="2" charset="2"/>
              </a:rPr>
              <a:t></a:t>
            </a:r>
            <a:endParaRPr lang="tr-TR" sz="4400" b="1" dirty="0">
              <a:solidFill>
                <a:srgbClr val="002060"/>
              </a:solidFill>
              <a:latin typeface="Tw Cen MT" panose="020B0602020104020603" pitchFamily="34" charset="0"/>
            </a:endParaRPr>
          </a:p>
        </p:txBody>
      </p:sp>
    </p:spTree>
    <p:extLst>
      <p:ext uri="{BB962C8B-B14F-4D97-AF65-F5344CB8AC3E}">
        <p14:creationId xmlns:p14="http://schemas.microsoft.com/office/powerpoint/2010/main" val="2336810281"/>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p:spPr>
      </p:pic>
      <p:sp>
        <p:nvSpPr>
          <p:cNvPr id="5" name="Dikdörtgen 4"/>
          <p:cNvSpPr/>
          <p:nvPr/>
        </p:nvSpPr>
        <p:spPr>
          <a:xfrm>
            <a:off x="0" y="116632"/>
            <a:ext cx="9144000" cy="2092881"/>
          </a:xfrm>
          <a:prstGeom prst="rect">
            <a:avLst/>
          </a:prstGeom>
        </p:spPr>
        <p:txBody>
          <a:bodyPr wrap="square">
            <a:spAutoFit/>
          </a:bodyPr>
          <a:lstStyle/>
          <a:p>
            <a:pPr algn="ctr"/>
            <a:endParaRPr lang="tr-TR" dirty="0"/>
          </a:p>
          <a:p>
            <a:pPr algn="ctr"/>
            <a:r>
              <a:rPr lang="tr-TR" sz="3600" b="1" i="1" dirty="0"/>
              <a:t>“</a:t>
            </a:r>
            <a:r>
              <a:rPr lang="tr-TR" sz="4000" b="1" i="1" dirty="0"/>
              <a:t>Sizin en hayırlınız, ailesi için hayırlı</a:t>
            </a:r>
          </a:p>
          <a:p>
            <a:pPr algn="ctr"/>
            <a:r>
              <a:rPr lang="tr-TR" sz="4000" b="1" i="1" dirty="0"/>
              <a:t>olan ve eşine karşı iyi davranandır.</a:t>
            </a:r>
            <a:r>
              <a:rPr lang="tr-TR" sz="3600" b="1" i="1" dirty="0"/>
              <a:t>”</a:t>
            </a:r>
          </a:p>
          <a:p>
            <a:pPr algn="ctr"/>
            <a:r>
              <a:rPr lang="tr-TR" sz="3200" dirty="0"/>
              <a:t>Hz. Muhammed (</a:t>
            </a:r>
            <a:r>
              <a:rPr lang="tr-TR" sz="3200" dirty="0" err="1"/>
              <a:t>s.a.v</a:t>
            </a:r>
            <a:r>
              <a:rPr lang="tr-TR" sz="3200" dirty="0"/>
              <a:t>)</a:t>
            </a:r>
          </a:p>
        </p:txBody>
      </p:sp>
    </p:spTree>
    <p:extLst>
      <p:ext uri="{BB962C8B-B14F-4D97-AF65-F5344CB8AC3E}">
        <p14:creationId xmlns:p14="http://schemas.microsoft.com/office/powerpoint/2010/main" val="1721644079"/>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947" y="0"/>
            <a:ext cx="9145947" cy="6858000"/>
          </a:xfrm>
        </p:spPr>
      </p:pic>
      <p:sp>
        <p:nvSpPr>
          <p:cNvPr id="5" name="Dikdörtgen 4"/>
          <p:cNvSpPr/>
          <p:nvPr/>
        </p:nvSpPr>
        <p:spPr>
          <a:xfrm>
            <a:off x="1475656" y="0"/>
            <a:ext cx="7668344" cy="1938992"/>
          </a:xfrm>
          <a:prstGeom prst="rect">
            <a:avLst/>
          </a:prstGeom>
        </p:spPr>
        <p:txBody>
          <a:bodyPr wrap="square">
            <a:spAutoFit/>
          </a:bodyPr>
          <a:lstStyle/>
          <a:p>
            <a:pPr algn="ctr"/>
            <a:r>
              <a:rPr lang="tr-TR" sz="4000" b="1" dirty="0">
                <a:solidFill>
                  <a:srgbClr val="C00000"/>
                </a:solidFill>
                <a:latin typeface="Tw Cen MT" panose="020B0602020104020603" pitchFamily="34" charset="0"/>
              </a:rPr>
              <a:t>Hz. Muhammed’in (</a:t>
            </a:r>
            <a:r>
              <a:rPr lang="tr-TR" sz="4000" b="1" dirty="0" err="1">
                <a:solidFill>
                  <a:srgbClr val="C00000"/>
                </a:solidFill>
                <a:latin typeface="Tw Cen MT" panose="020B0602020104020603" pitchFamily="34" charset="0"/>
              </a:rPr>
              <a:t>s.a.v</a:t>
            </a:r>
            <a:r>
              <a:rPr lang="tr-TR" sz="4000" b="1" dirty="0">
                <a:solidFill>
                  <a:srgbClr val="C00000"/>
                </a:solidFill>
                <a:latin typeface="Tw Cen MT" panose="020B0602020104020603" pitchFamily="34" charset="0"/>
              </a:rPr>
              <a:t>.) Aile İçi Eğitim ve Dayanışma Bakımından</a:t>
            </a:r>
          </a:p>
          <a:p>
            <a:pPr algn="ctr"/>
            <a:r>
              <a:rPr lang="tr-TR" sz="4000" b="1" dirty="0">
                <a:solidFill>
                  <a:srgbClr val="C00000"/>
                </a:solidFill>
                <a:latin typeface="Tw Cen MT" panose="020B0602020104020603" pitchFamily="34" charset="0"/>
              </a:rPr>
              <a:t>Örnek Davranışları</a:t>
            </a:r>
          </a:p>
        </p:txBody>
      </p:sp>
      <p:sp>
        <p:nvSpPr>
          <p:cNvPr id="6" name="Dikdörtgen 5"/>
          <p:cNvSpPr/>
          <p:nvPr/>
        </p:nvSpPr>
        <p:spPr>
          <a:xfrm>
            <a:off x="0" y="2348880"/>
            <a:ext cx="9036496" cy="3416320"/>
          </a:xfrm>
          <a:prstGeom prst="rect">
            <a:avLst/>
          </a:prstGeom>
        </p:spPr>
        <p:txBody>
          <a:bodyPr wrap="square">
            <a:spAutoFit/>
          </a:bodyPr>
          <a:lstStyle/>
          <a:p>
            <a:pPr algn="ctr"/>
            <a:r>
              <a:rPr lang="tr-TR" sz="7200" dirty="0">
                <a:solidFill>
                  <a:schemeClr val="bg1"/>
                </a:solidFill>
                <a:latin typeface="Monotype Corsiva" panose="03010101010201010101" pitchFamily="66" charset="0"/>
              </a:rPr>
              <a:t>Peygamberimiz, aile içi eğitim ve dayanışmaya nasıl önem vermiştir?</a:t>
            </a:r>
          </a:p>
        </p:txBody>
      </p:sp>
    </p:spTree>
    <p:extLst>
      <p:ext uri="{BB962C8B-B14F-4D97-AF65-F5344CB8AC3E}">
        <p14:creationId xmlns:p14="http://schemas.microsoft.com/office/powerpoint/2010/main" val="2571817814"/>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340" y="980728"/>
            <a:ext cx="9144000" cy="5112568"/>
          </a:xfrm>
        </p:spPr>
      </p:pic>
    </p:spTree>
    <p:extLst>
      <p:ext uri="{BB962C8B-B14F-4D97-AF65-F5344CB8AC3E}">
        <p14:creationId xmlns:p14="http://schemas.microsoft.com/office/powerpoint/2010/main" val="66740947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0"/>
            <a:ext cx="9144000" cy="6381328"/>
          </a:xfrm>
        </p:spPr>
        <p:txBody>
          <a:bodyPr>
            <a:noAutofit/>
          </a:bodyPr>
          <a:lstStyle/>
          <a:p>
            <a:pPr algn="ctr"/>
            <a:r>
              <a:rPr lang="tr-TR" sz="4500" dirty="0">
                <a:solidFill>
                  <a:srgbClr val="FFC000"/>
                </a:solidFill>
              </a:rPr>
              <a:t>Hatta denilebilir ki Peygamberimizin evi aynı zamanda bir okul gibiydi. </a:t>
            </a:r>
          </a:p>
          <a:p>
            <a:pPr algn="ctr"/>
            <a:r>
              <a:rPr lang="tr-TR" sz="4500" dirty="0">
                <a:solidFill>
                  <a:srgbClr val="92D050"/>
                </a:solidFill>
              </a:rPr>
              <a:t>Peygamberimiz evinde bir taraftan insanlara İslam’ı anlatırken, diğer taraftan da eşiyle birlikte kadın ve çocuklara yönelik eğitim faaliyetlerinde bulunuyordu.</a:t>
            </a:r>
          </a:p>
        </p:txBody>
      </p:sp>
    </p:spTree>
    <p:extLst>
      <p:ext uri="{BB962C8B-B14F-4D97-AF65-F5344CB8AC3E}">
        <p14:creationId xmlns:p14="http://schemas.microsoft.com/office/powerpoint/2010/main" val="1416027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6" presetClass="entr" presetSubtype="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down)">
                                      <p:cBhvr>
                                        <p:cTn id="13" dur="580">
                                          <p:stCondLst>
                                            <p:cond delay="0"/>
                                          </p:stCondLst>
                                        </p:cTn>
                                        <p:tgtEl>
                                          <p:spTgt spid="3">
                                            <p:txEl>
                                              <p:pRg st="1" end="1"/>
                                            </p:txEl>
                                          </p:spTgt>
                                        </p:tgtEl>
                                      </p:cBhvr>
                                    </p:animEffect>
                                    <p:anim calcmode="lin" valueType="num">
                                      <p:cBhvr>
                                        <p:cTn id="14"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19" dur="26">
                                          <p:stCondLst>
                                            <p:cond delay="650"/>
                                          </p:stCondLst>
                                        </p:cTn>
                                        <p:tgtEl>
                                          <p:spTgt spid="3">
                                            <p:txEl>
                                              <p:pRg st="1" end="1"/>
                                            </p:txEl>
                                          </p:spTgt>
                                        </p:tgtEl>
                                      </p:cBhvr>
                                      <p:to x="100000" y="60000"/>
                                    </p:animScale>
                                    <p:animScale>
                                      <p:cBhvr>
                                        <p:cTn id="20" dur="166" decel="50000">
                                          <p:stCondLst>
                                            <p:cond delay="676"/>
                                          </p:stCondLst>
                                        </p:cTn>
                                        <p:tgtEl>
                                          <p:spTgt spid="3">
                                            <p:txEl>
                                              <p:pRg st="1" end="1"/>
                                            </p:txEl>
                                          </p:spTgt>
                                        </p:tgtEl>
                                      </p:cBhvr>
                                      <p:to x="100000" y="100000"/>
                                    </p:animScale>
                                    <p:animScale>
                                      <p:cBhvr>
                                        <p:cTn id="21" dur="26">
                                          <p:stCondLst>
                                            <p:cond delay="1312"/>
                                          </p:stCondLst>
                                        </p:cTn>
                                        <p:tgtEl>
                                          <p:spTgt spid="3">
                                            <p:txEl>
                                              <p:pRg st="1" end="1"/>
                                            </p:txEl>
                                          </p:spTgt>
                                        </p:tgtEl>
                                      </p:cBhvr>
                                      <p:to x="100000" y="80000"/>
                                    </p:animScale>
                                    <p:animScale>
                                      <p:cBhvr>
                                        <p:cTn id="22" dur="166" decel="50000">
                                          <p:stCondLst>
                                            <p:cond delay="1338"/>
                                          </p:stCondLst>
                                        </p:cTn>
                                        <p:tgtEl>
                                          <p:spTgt spid="3">
                                            <p:txEl>
                                              <p:pRg st="1" end="1"/>
                                            </p:txEl>
                                          </p:spTgt>
                                        </p:tgtEl>
                                      </p:cBhvr>
                                      <p:to x="100000" y="100000"/>
                                    </p:animScale>
                                    <p:animScale>
                                      <p:cBhvr>
                                        <p:cTn id="23" dur="26">
                                          <p:stCondLst>
                                            <p:cond delay="1642"/>
                                          </p:stCondLst>
                                        </p:cTn>
                                        <p:tgtEl>
                                          <p:spTgt spid="3">
                                            <p:txEl>
                                              <p:pRg st="1" end="1"/>
                                            </p:txEl>
                                          </p:spTgt>
                                        </p:tgtEl>
                                      </p:cBhvr>
                                      <p:to x="100000" y="90000"/>
                                    </p:animScale>
                                    <p:animScale>
                                      <p:cBhvr>
                                        <p:cTn id="24" dur="166" decel="50000">
                                          <p:stCondLst>
                                            <p:cond delay="1668"/>
                                          </p:stCondLst>
                                        </p:cTn>
                                        <p:tgtEl>
                                          <p:spTgt spid="3">
                                            <p:txEl>
                                              <p:pRg st="1" end="1"/>
                                            </p:txEl>
                                          </p:spTgt>
                                        </p:tgtEl>
                                      </p:cBhvr>
                                      <p:to x="100000" y="100000"/>
                                    </p:animScale>
                                    <p:animScale>
                                      <p:cBhvr>
                                        <p:cTn id="25" dur="26">
                                          <p:stCondLst>
                                            <p:cond delay="1808"/>
                                          </p:stCondLst>
                                        </p:cTn>
                                        <p:tgtEl>
                                          <p:spTgt spid="3">
                                            <p:txEl>
                                              <p:pRg st="1" end="1"/>
                                            </p:txEl>
                                          </p:spTgt>
                                        </p:tgtEl>
                                      </p:cBhvr>
                                      <p:to x="100000" y="95000"/>
                                    </p:animScale>
                                    <p:animScale>
                                      <p:cBhvr>
                                        <p:cTn id="26" dur="166" decel="50000">
                                          <p:stCondLst>
                                            <p:cond delay="1834"/>
                                          </p:stCondLst>
                                        </p:cTn>
                                        <p:tgtEl>
                                          <p:spTgt spid="3">
                                            <p:txEl>
                                              <p:pRg st="1" end="1"/>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0396" y="116632"/>
            <a:ext cx="9144000" cy="6408712"/>
          </a:xfrm>
        </p:spPr>
        <p:txBody>
          <a:bodyPr>
            <a:noAutofit/>
          </a:bodyPr>
          <a:lstStyle/>
          <a:p>
            <a:r>
              <a:rPr lang="tr-TR" sz="4100" dirty="0"/>
              <a:t>Yine böyle bir zamanda Peygamberimizin amcası </a:t>
            </a:r>
            <a:r>
              <a:rPr lang="tr-TR" sz="4100" b="1" dirty="0">
                <a:solidFill>
                  <a:srgbClr val="C00000"/>
                </a:solidFill>
              </a:rPr>
              <a:t>Ebu Talip</a:t>
            </a:r>
            <a:r>
              <a:rPr lang="tr-TR" sz="4100" dirty="0"/>
              <a:t>, </a:t>
            </a:r>
            <a:r>
              <a:rPr lang="tr-TR" sz="4100" b="1" dirty="0">
                <a:solidFill>
                  <a:srgbClr val="FFC000"/>
                </a:solidFill>
              </a:rPr>
              <a:t>Hz. Hatice</a:t>
            </a:r>
            <a:r>
              <a:rPr lang="tr-TR" sz="4100" dirty="0"/>
              <a:t>’nin kervanını Suriye’ye götürmek üzere birini aradığını öğrendi. </a:t>
            </a:r>
          </a:p>
          <a:p>
            <a:r>
              <a:rPr lang="tr-TR" sz="4100" dirty="0"/>
              <a:t>Bu durumu yeğeni </a:t>
            </a:r>
            <a:r>
              <a:rPr lang="tr-TR" sz="4100" dirty="0">
                <a:solidFill>
                  <a:srgbClr val="92D050"/>
                </a:solidFill>
              </a:rPr>
              <a:t>Hz. Muhammed</a:t>
            </a:r>
            <a:r>
              <a:rPr lang="tr-TR" sz="4100" dirty="0"/>
              <a:t>’e anlattı ve </a:t>
            </a:r>
            <a:r>
              <a:rPr lang="tr-TR" sz="4100" b="1" dirty="0">
                <a:solidFill>
                  <a:srgbClr val="FFC000"/>
                </a:solidFill>
              </a:rPr>
              <a:t>Hatice</a:t>
            </a:r>
            <a:r>
              <a:rPr lang="tr-TR" sz="4100" dirty="0"/>
              <a:t> ile görüşmesini istedi. Çünkü </a:t>
            </a:r>
            <a:r>
              <a:rPr lang="tr-TR" sz="4100" b="1" dirty="0">
                <a:solidFill>
                  <a:srgbClr val="92D050"/>
                </a:solidFill>
              </a:rPr>
              <a:t>Hz.Muhammed </a:t>
            </a:r>
            <a:r>
              <a:rPr lang="tr-TR" sz="4100" dirty="0"/>
              <a:t>ticarette tecrübeliydi.</a:t>
            </a:r>
          </a:p>
        </p:txBody>
      </p:sp>
    </p:spTree>
    <p:extLst>
      <p:ext uri="{BB962C8B-B14F-4D97-AF65-F5344CB8AC3E}">
        <p14:creationId xmlns:p14="http://schemas.microsoft.com/office/powerpoint/2010/main" val="3979795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5" presetClass="entr" presetSubtype="0" fill="hold"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fade">
                                      <p:cBhvr>
                                        <p:cTn id="25" dur="2000"/>
                                        <p:tgtEl>
                                          <p:spTgt spid="3">
                                            <p:txEl>
                                              <p:pRg st="1" end="1"/>
                                            </p:txEl>
                                          </p:spTgt>
                                        </p:tgtEl>
                                      </p:cBhvr>
                                    </p:animEffect>
                                    <p:anim calcmode="lin" valueType="num">
                                      <p:cBhvr>
                                        <p:cTn id="26" dur="2000" fill="hold"/>
                                        <p:tgtEl>
                                          <p:spTgt spid="3">
                                            <p:txEl>
                                              <p:pRg st="1" end="1"/>
                                            </p:txEl>
                                          </p:spTgt>
                                        </p:tgtEl>
                                        <p:attrNameLst>
                                          <p:attrName>ppt_w</p:attrName>
                                        </p:attrNameLst>
                                      </p:cBhvr>
                                      <p:tavLst>
                                        <p:tav tm="0" fmla="#ppt_w*sin(2.5*pi*$)">
                                          <p:val>
                                            <p:fltVal val="0"/>
                                          </p:val>
                                        </p:tav>
                                        <p:tav tm="100000">
                                          <p:val>
                                            <p:fltVal val="1"/>
                                          </p:val>
                                        </p:tav>
                                      </p:tavLst>
                                    </p:anim>
                                    <p:anim calcmode="lin" valueType="num">
                                      <p:cBhvr>
                                        <p:cTn id="27" dur="20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p:spPr>
      </p:pic>
    </p:spTree>
    <p:extLst>
      <p:ext uri="{BB962C8B-B14F-4D97-AF65-F5344CB8AC3E}">
        <p14:creationId xmlns:p14="http://schemas.microsoft.com/office/powerpoint/2010/main" val="82171054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23811"/>
            <a:ext cx="9144000" cy="6501533"/>
          </a:xfrm>
        </p:spPr>
        <p:txBody>
          <a:bodyPr>
            <a:normAutofit/>
          </a:bodyPr>
          <a:lstStyle/>
          <a:p>
            <a:r>
              <a:rPr lang="tr-TR" sz="4400" dirty="0">
                <a:solidFill>
                  <a:srgbClr val="FFFF00"/>
                </a:solidFill>
              </a:rPr>
              <a:t>Hz. Muhammed ve ailesi, kadınların eğitimiyle özel olarak ilgilenmiş ve onların toplum içinde hak ettiği değeri elde etmeleri için gayret sarf etmişlerdir. </a:t>
            </a:r>
          </a:p>
          <a:p>
            <a:r>
              <a:rPr lang="tr-TR" sz="4400" dirty="0">
                <a:solidFill>
                  <a:srgbClr val="00B0F0"/>
                </a:solidFill>
              </a:rPr>
              <a:t>Bundan dolayı Peygamberimizin evi, kadınların sık sık uğradığı ve sorunlarına çözüm aradığı en önemli mekân olmuştur.</a:t>
            </a:r>
          </a:p>
        </p:txBody>
      </p:sp>
    </p:spTree>
    <p:extLst>
      <p:ext uri="{BB962C8B-B14F-4D97-AF65-F5344CB8AC3E}">
        <p14:creationId xmlns:p14="http://schemas.microsoft.com/office/powerpoint/2010/main" val="2147172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6" presetClass="entr" presetSubtype="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down)">
                                      <p:cBhvr>
                                        <p:cTn id="13" dur="580">
                                          <p:stCondLst>
                                            <p:cond delay="0"/>
                                          </p:stCondLst>
                                        </p:cTn>
                                        <p:tgtEl>
                                          <p:spTgt spid="3">
                                            <p:txEl>
                                              <p:pRg st="1" end="1"/>
                                            </p:txEl>
                                          </p:spTgt>
                                        </p:tgtEl>
                                      </p:cBhvr>
                                    </p:animEffect>
                                    <p:anim calcmode="lin" valueType="num">
                                      <p:cBhvr>
                                        <p:cTn id="14"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19" dur="26">
                                          <p:stCondLst>
                                            <p:cond delay="650"/>
                                          </p:stCondLst>
                                        </p:cTn>
                                        <p:tgtEl>
                                          <p:spTgt spid="3">
                                            <p:txEl>
                                              <p:pRg st="1" end="1"/>
                                            </p:txEl>
                                          </p:spTgt>
                                        </p:tgtEl>
                                      </p:cBhvr>
                                      <p:to x="100000" y="60000"/>
                                    </p:animScale>
                                    <p:animScale>
                                      <p:cBhvr>
                                        <p:cTn id="20" dur="166" decel="50000">
                                          <p:stCondLst>
                                            <p:cond delay="676"/>
                                          </p:stCondLst>
                                        </p:cTn>
                                        <p:tgtEl>
                                          <p:spTgt spid="3">
                                            <p:txEl>
                                              <p:pRg st="1" end="1"/>
                                            </p:txEl>
                                          </p:spTgt>
                                        </p:tgtEl>
                                      </p:cBhvr>
                                      <p:to x="100000" y="100000"/>
                                    </p:animScale>
                                    <p:animScale>
                                      <p:cBhvr>
                                        <p:cTn id="21" dur="26">
                                          <p:stCondLst>
                                            <p:cond delay="1312"/>
                                          </p:stCondLst>
                                        </p:cTn>
                                        <p:tgtEl>
                                          <p:spTgt spid="3">
                                            <p:txEl>
                                              <p:pRg st="1" end="1"/>
                                            </p:txEl>
                                          </p:spTgt>
                                        </p:tgtEl>
                                      </p:cBhvr>
                                      <p:to x="100000" y="80000"/>
                                    </p:animScale>
                                    <p:animScale>
                                      <p:cBhvr>
                                        <p:cTn id="22" dur="166" decel="50000">
                                          <p:stCondLst>
                                            <p:cond delay="1338"/>
                                          </p:stCondLst>
                                        </p:cTn>
                                        <p:tgtEl>
                                          <p:spTgt spid="3">
                                            <p:txEl>
                                              <p:pRg st="1" end="1"/>
                                            </p:txEl>
                                          </p:spTgt>
                                        </p:tgtEl>
                                      </p:cBhvr>
                                      <p:to x="100000" y="100000"/>
                                    </p:animScale>
                                    <p:animScale>
                                      <p:cBhvr>
                                        <p:cTn id="23" dur="26">
                                          <p:stCondLst>
                                            <p:cond delay="1642"/>
                                          </p:stCondLst>
                                        </p:cTn>
                                        <p:tgtEl>
                                          <p:spTgt spid="3">
                                            <p:txEl>
                                              <p:pRg st="1" end="1"/>
                                            </p:txEl>
                                          </p:spTgt>
                                        </p:tgtEl>
                                      </p:cBhvr>
                                      <p:to x="100000" y="90000"/>
                                    </p:animScale>
                                    <p:animScale>
                                      <p:cBhvr>
                                        <p:cTn id="24" dur="166" decel="50000">
                                          <p:stCondLst>
                                            <p:cond delay="1668"/>
                                          </p:stCondLst>
                                        </p:cTn>
                                        <p:tgtEl>
                                          <p:spTgt spid="3">
                                            <p:txEl>
                                              <p:pRg st="1" end="1"/>
                                            </p:txEl>
                                          </p:spTgt>
                                        </p:tgtEl>
                                      </p:cBhvr>
                                      <p:to x="100000" y="100000"/>
                                    </p:animScale>
                                    <p:animScale>
                                      <p:cBhvr>
                                        <p:cTn id="25" dur="26">
                                          <p:stCondLst>
                                            <p:cond delay="1808"/>
                                          </p:stCondLst>
                                        </p:cTn>
                                        <p:tgtEl>
                                          <p:spTgt spid="3">
                                            <p:txEl>
                                              <p:pRg st="1" end="1"/>
                                            </p:txEl>
                                          </p:spTgt>
                                        </p:tgtEl>
                                      </p:cBhvr>
                                      <p:to x="100000" y="95000"/>
                                    </p:animScale>
                                    <p:animScale>
                                      <p:cBhvr>
                                        <p:cTn id="26" dur="166" decel="50000">
                                          <p:stCondLst>
                                            <p:cond delay="1834"/>
                                          </p:stCondLst>
                                        </p:cTn>
                                        <p:tgtEl>
                                          <p:spTgt spid="3">
                                            <p:txEl>
                                              <p:pRg st="1" end="1"/>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9144000" cy="6876256"/>
          </a:xfrm>
        </p:spPr>
      </p:pic>
      <p:sp>
        <p:nvSpPr>
          <p:cNvPr id="5" name="Dikdörtgen 4"/>
          <p:cNvSpPr/>
          <p:nvPr/>
        </p:nvSpPr>
        <p:spPr>
          <a:xfrm>
            <a:off x="611560" y="908720"/>
            <a:ext cx="6264696" cy="5016758"/>
          </a:xfrm>
          <a:prstGeom prst="rect">
            <a:avLst/>
          </a:prstGeom>
        </p:spPr>
        <p:txBody>
          <a:bodyPr wrap="square">
            <a:spAutoFit/>
          </a:bodyPr>
          <a:lstStyle/>
          <a:p>
            <a:pPr algn="ctr"/>
            <a:r>
              <a:rPr lang="tr-TR" sz="3200" u="sng" dirty="0">
                <a:solidFill>
                  <a:schemeClr val="bg1"/>
                </a:solidFill>
              </a:rPr>
              <a:t>Etkinlik - Araştıralım</a:t>
            </a:r>
          </a:p>
          <a:p>
            <a:pPr algn="ctr"/>
            <a:r>
              <a:rPr lang="tr-TR" sz="3200" b="1" dirty="0">
                <a:solidFill>
                  <a:schemeClr val="bg1"/>
                </a:solidFill>
              </a:rPr>
              <a:t>Cahiliye döneminde kız çocuklarına eğitim verilmiyordu. Peygamberimiz, kız erkek ayrımı yapmadan tüm çocuklara iyi eğitim vermenin önemi üzerinde durmuştur.</a:t>
            </a:r>
          </a:p>
          <a:p>
            <a:pPr algn="ctr"/>
            <a:r>
              <a:rPr lang="tr-TR" sz="3200" b="1" dirty="0">
                <a:solidFill>
                  <a:schemeClr val="bg1"/>
                </a:solidFill>
              </a:rPr>
              <a:t>Peygamberimizin bu konuda hangi faaliyetlerde bulunduğunu araştıralım</a:t>
            </a:r>
            <a:r>
              <a:rPr lang="tr-TR" sz="3200" dirty="0">
                <a:solidFill>
                  <a:schemeClr val="bg1"/>
                </a:solidFill>
              </a:rPr>
              <a:t>.</a:t>
            </a:r>
          </a:p>
        </p:txBody>
      </p:sp>
    </p:spTree>
    <p:extLst>
      <p:ext uri="{BB962C8B-B14F-4D97-AF65-F5344CB8AC3E}">
        <p14:creationId xmlns:p14="http://schemas.microsoft.com/office/powerpoint/2010/main" val="425895440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6395"/>
            <a:ext cx="9144000" cy="6662965"/>
          </a:xfrm>
        </p:spPr>
        <p:txBody>
          <a:bodyPr>
            <a:normAutofit/>
          </a:bodyPr>
          <a:lstStyle/>
          <a:p>
            <a:pPr algn="ctr"/>
            <a:r>
              <a:rPr lang="tr-TR" sz="4400" dirty="0"/>
              <a:t>Hz. Muhammed, aile içi dayanışmaya verdiği önem bakımından örnek alacağımız bir modeldi.</a:t>
            </a:r>
          </a:p>
          <a:p>
            <a:pPr algn="ctr"/>
            <a:r>
              <a:rPr lang="tr-TR" sz="4400" dirty="0"/>
              <a:t> </a:t>
            </a:r>
            <a:r>
              <a:rPr lang="tr-TR" sz="4400" b="1" dirty="0">
                <a:solidFill>
                  <a:srgbClr val="FFC000"/>
                </a:solidFill>
              </a:rPr>
              <a:t>Çünkü onun aile bireyleri birbiriyle iyi geçinir,</a:t>
            </a:r>
          </a:p>
          <a:p>
            <a:pPr algn="ctr"/>
            <a:r>
              <a:rPr lang="tr-TR" sz="4400" b="1" dirty="0"/>
              <a:t> </a:t>
            </a:r>
            <a:r>
              <a:rPr lang="tr-TR" sz="4400" b="1" dirty="0">
                <a:solidFill>
                  <a:srgbClr val="92D050"/>
                </a:solidFill>
              </a:rPr>
              <a:t>İşlerini istişare ile yapar. </a:t>
            </a:r>
          </a:p>
          <a:p>
            <a:pPr algn="ctr"/>
            <a:r>
              <a:rPr lang="tr-TR" sz="4400" b="1" dirty="0">
                <a:solidFill>
                  <a:srgbClr val="00B0F0"/>
                </a:solidFill>
              </a:rPr>
              <a:t>Her zaman birbirleriyle dayanışma içinde olurdu. </a:t>
            </a:r>
          </a:p>
        </p:txBody>
      </p:sp>
    </p:spTree>
    <p:extLst>
      <p:ext uri="{BB962C8B-B14F-4D97-AF65-F5344CB8AC3E}">
        <p14:creationId xmlns:p14="http://schemas.microsoft.com/office/powerpoint/2010/main" val="2698766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6"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7" dur="1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randombar(horizontal)">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wheel(1)">
                                      <p:cBhvr>
                                        <p:cTn id="27"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17132"/>
            <a:ext cx="9144000" cy="6542476"/>
          </a:xfrm>
        </p:spPr>
        <p:txBody>
          <a:bodyPr>
            <a:normAutofit lnSpcReduction="10000"/>
          </a:bodyPr>
          <a:lstStyle/>
          <a:p>
            <a:pPr algn="ctr"/>
            <a:r>
              <a:rPr lang="tr-TR" sz="5400" dirty="0"/>
              <a:t>Örneğin, Hira Mağarası’nda kendisine vahiy geldiği zaman endişelenerek evine gelmişti. Başından geçenleri eşi </a:t>
            </a:r>
            <a:r>
              <a:rPr lang="tr-TR" sz="5400" b="1" dirty="0" err="1">
                <a:solidFill>
                  <a:srgbClr val="FFC000"/>
                </a:solidFill>
              </a:rPr>
              <a:t>Hz.Hatice’yle</a:t>
            </a:r>
            <a:r>
              <a:rPr lang="tr-TR" sz="5400" dirty="0"/>
              <a:t> paylaşmıştı. </a:t>
            </a:r>
            <a:r>
              <a:rPr lang="tr-TR" sz="5400" b="1" dirty="0">
                <a:solidFill>
                  <a:srgbClr val="FFC000"/>
                </a:solidFill>
              </a:rPr>
              <a:t>Hz. Hatice</a:t>
            </a:r>
            <a:r>
              <a:rPr lang="tr-TR" sz="5400" dirty="0"/>
              <a:t> de kendisine destek olmuş ve onu sakinleştirmişti.</a:t>
            </a:r>
          </a:p>
          <a:p>
            <a:endParaRPr lang="tr-TR" dirty="0"/>
          </a:p>
        </p:txBody>
      </p:sp>
    </p:spTree>
    <p:extLst>
      <p:ext uri="{BB962C8B-B14F-4D97-AF65-F5344CB8AC3E}">
        <p14:creationId xmlns:p14="http://schemas.microsoft.com/office/powerpoint/2010/main" val="1229106997"/>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12576"/>
            <a:ext cx="9144000" cy="6870576"/>
          </a:xfrm>
        </p:spPr>
      </p:pic>
      <p:sp>
        <p:nvSpPr>
          <p:cNvPr id="5" name="Dikdörtgen 4"/>
          <p:cNvSpPr/>
          <p:nvPr/>
        </p:nvSpPr>
        <p:spPr>
          <a:xfrm>
            <a:off x="0" y="0"/>
            <a:ext cx="9144000" cy="5262979"/>
          </a:xfrm>
          <a:prstGeom prst="rect">
            <a:avLst/>
          </a:prstGeom>
        </p:spPr>
        <p:txBody>
          <a:bodyPr wrap="square">
            <a:spAutoFit/>
          </a:bodyPr>
          <a:lstStyle/>
          <a:p>
            <a:pPr marL="285750" indent="-285750" algn="ctr">
              <a:buFont typeface="Wingdings" panose="05000000000000000000" pitchFamily="2" charset="2"/>
              <a:buChar char="ü"/>
            </a:pPr>
            <a:r>
              <a:rPr lang="tr-TR" sz="4200" dirty="0">
                <a:solidFill>
                  <a:srgbClr val="FFFF00"/>
                </a:solidFill>
              </a:rPr>
              <a:t>Hz. Muhammed (</a:t>
            </a:r>
            <a:r>
              <a:rPr lang="tr-TR" sz="4200" dirty="0" err="1">
                <a:solidFill>
                  <a:srgbClr val="FFFF00"/>
                </a:solidFill>
              </a:rPr>
              <a:t>s.a.v</a:t>
            </a:r>
            <a:r>
              <a:rPr lang="tr-TR" sz="4200" dirty="0">
                <a:solidFill>
                  <a:srgbClr val="FFFF00"/>
                </a:solidFill>
              </a:rPr>
              <a:t>.) ve ailesi çoğu zaman birlikte vakit geçirirlerdi. </a:t>
            </a:r>
          </a:p>
          <a:p>
            <a:pPr marL="285750" indent="-285750" algn="ctr">
              <a:buFont typeface="Wingdings" panose="05000000000000000000" pitchFamily="2" charset="2"/>
              <a:buChar char="ü"/>
            </a:pPr>
            <a:r>
              <a:rPr lang="tr-TR" sz="4200" b="1" dirty="0">
                <a:solidFill>
                  <a:schemeClr val="bg1"/>
                </a:solidFill>
              </a:rPr>
              <a:t>Bazen birbirleriyle şakalaşırlar, bazen eğlenirler ve bazen de birlikte çalışırlardı. </a:t>
            </a:r>
          </a:p>
          <a:p>
            <a:pPr marL="285750" indent="-285750" algn="ctr">
              <a:buFont typeface="Wingdings" panose="05000000000000000000" pitchFamily="2" charset="2"/>
              <a:buChar char="ü"/>
            </a:pPr>
            <a:r>
              <a:rPr lang="tr-TR" sz="4200" dirty="0"/>
              <a:t>Bu birliktelik aile içi dayanışmayı artırırdı. Sevinçleri ve üzüntüleri birlikte yaşarlardı.</a:t>
            </a:r>
          </a:p>
        </p:txBody>
      </p:sp>
    </p:spTree>
    <p:extLst>
      <p:ext uri="{BB962C8B-B14F-4D97-AF65-F5344CB8AC3E}">
        <p14:creationId xmlns:p14="http://schemas.microsoft.com/office/powerpoint/2010/main" val="3782052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wipe(down)">
                                      <p:cBhvr>
                                        <p:cTn id="13" dur="500"/>
                                        <p:tgtEl>
                                          <p:spTgt spid="5">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nodeType="clickEffect">
                                  <p:stCondLst>
                                    <p:cond delay="0"/>
                                  </p:stCondLst>
                                  <p:childTnLst>
                                    <p:set>
                                      <p:cBhvr>
                                        <p:cTn id="17" dur="1" fill="hold">
                                          <p:stCondLst>
                                            <p:cond delay="0"/>
                                          </p:stCondLst>
                                        </p:cTn>
                                        <p:tgtEl>
                                          <p:spTgt spid="5">
                                            <p:txEl>
                                              <p:pRg st="2" end="2"/>
                                            </p:txEl>
                                          </p:spTgt>
                                        </p:tgtEl>
                                        <p:attrNameLst>
                                          <p:attrName>style.visibility</p:attrName>
                                        </p:attrNameLst>
                                      </p:cBhvr>
                                      <p:to>
                                        <p:strVal val="visible"/>
                                      </p:to>
                                    </p:set>
                                    <p:animEffect transition="in" filter="circle(in)">
                                      <p:cBhvr>
                                        <p:cTn id="18" dur="20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p:spPr>
      </p:pic>
    </p:spTree>
    <p:extLst>
      <p:ext uri="{BB962C8B-B14F-4D97-AF65-F5344CB8AC3E}">
        <p14:creationId xmlns:p14="http://schemas.microsoft.com/office/powerpoint/2010/main" val="2192101984"/>
      </p:ext>
    </p:extLst>
  </p:cSld>
  <p:clrMapOvr>
    <a:masterClrMapping/>
  </p:clrMapOvr>
  <p:transition spd="slow">
    <p:wheel spokes="1"/>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620688"/>
            <a:ext cx="9144000" cy="5760640"/>
          </a:xfrm>
        </p:spPr>
      </p:pic>
    </p:spTree>
    <p:extLst>
      <p:ext uri="{BB962C8B-B14F-4D97-AF65-F5344CB8AC3E}">
        <p14:creationId xmlns:p14="http://schemas.microsoft.com/office/powerpoint/2010/main" val="3892750783"/>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188640"/>
            <a:ext cx="9144000" cy="6408712"/>
          </a:xfrm>
        </p:spPr>
      </p:pic>
    </p:spTree>
    <p:extLst>
      <p:ext uri="{BB962C8B-B14F-4D97-AF65-F5344CB8AC3E}">
        <p14:creationId xmlns:p14="http://schemas.microsoft.com/office/powerpoint/2010/main" val="1908026986"/>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9144000" cy="6876256"/>
          </a:xfrm>
        </p:spPr>
      </p:pic>
      <p:sp>
        <p:nvSpPr>
          <p:cNvPr id="5" name="Dikdörtgen 4"/>
          <p:cNvSpPr/>
          <p:nvPr/>
        </p:nvSpPr>
        <p:spPr>
          <a:xfrm rot="263784">
            <a:off x="2119674" y="1110164"/>
            <a:ext cx="5448326" cy="5016758"/>
          </a:xfrm>
          <a:prstGeom prst="rect">
            <a:avLst/>
          </a:prstGeom>
        </p:spPr>
        <p:txBody>
          <a:bodyPr wrap="square">
            <a:spAutoFit/>
          </a:bodyPr>
          <a:lstStyle/>
          <a:p>
            <a:pPr algn="ctr"/>
            <a:r>
              <a:rPr lang="tr-TR" sz="3200" dirty="0">
                <a:solidFill>
                  <a:schemeClr val="bg1"/>
                </a:solidFill>
              </a:rPr>
              <a:t>Etkinlik – Afiş Hazırlayalım</a:t>
            </a:r>
          </a:p>
          <a:p>
            <a:pPr algn="ctr"/>
            <a:r>
              <a:rPr lang="tr-TR" sz="3600" b="1" dirty="0">
                <a:solidFill>
                  <a:schemeClr val="bg1"/>
                </a:solidFill>
              </a:rPr>
              <a:t>İslam dini israfı niçin yasaklamış olabilir? İsrafı engellemek için neler yapabiliriz?</a:t>
            </a:r>
          </a:p>
          <a:p>
            <a:pPr algn="ctr"/>
            <a:r>
              <a:rPr lang="tr-TR" sz="3600" b="1" dirty="0">
                <a:solidFill>
                  <a:schemeClr val="bg1"/>
                </a:solidFill>
              </a:rPr>
              <a:t>Bu konu ile ilgili çözüm önerilerinizden oluşan afişler hazırlayıp sınıfımıza asalım.</a:t>
            </a:r>
          </a:p>
        </p:txBody>
      </p:sp>
    </p:spTree>
    <p:extLst>
      <p:ext uri="{BB962C8B-B14F-4D97-AF65-F5344CB8AC3E}">
        <p14:creationId xmlns:p14="http://schemas.microsoft.com/office/powerpoint/2010/main" val="52420100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p:spPr>
      </p:pic>
    </p:spTree>
    <p:extLst>
      <p:ext uri="{BB962C8B-B14F-4D97-AF65-F5344CB8AC3E}">
        <p14:creationId xmlns:p14="http://schemas.microsoft.com/office/powerpoint/2010/main" val="3286040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5077" y="0"/>
            <a:ext cx="9159077" cy="6893937"/>
          </a:xfrm>
        </p:spPr>
      </p:pic>
      <p:sp>
        <p:nvSpPr>
          <p:cNvPr id="5" name="Dikdörtgen 4"/>
          <p:cNvSpPr/>
          <p:nvPr/>
        </p:nvSpPr>
        <p:spPr>
          <a:xfrm>
            <a:off x="-33406" y="116632"/>
            <a:ext cx="9177405" cy="1077218"/>
          </a:xfrm>
          <a:prstGeom prst="rect">
            <a:avLst/>
          </a:prstGeom>
        </p:spPr>
        <p:txBody>
          <a:bodyPr wrap="square">
            <a:spAutoFit/>
          </a:bodyPr>
          <a:lstStyle/>
          <a:p>
            <a:pPr algn="ctr"/>
            <a:r>
              <a:rPr lang="tr-TR" sz="3200" b="1" dirty="0">
                <a:solidFill>
                  <a:schemeClr val="bg1"/>
                </a:solidFill>
              </a:rPr>
              <a:t>Hz. Muhammed’in </a:t>
            </a:r>
            <a:r>
              <a:rPr lang="tr-TR" sz="3200" b="1" dirty="0">
                <a:solidFill>
                  <a:srgbClr val="C00000"/>
                </a:solidFill>
              </a:rPr>
              <a:t>Sosyal Barış</a:t>
            </a:r>
            <a:r>
              <a:rPr lang="tr-TR" sz="3200" b="1" dirty="0">
                <a:solidFill>
                  <a:schemeClr val="bg1"/>
                </a:solidFill>
              </a:rPr>
              <a:t> ve </a:t>
            </a:r>
            <a:r>
              <a:rPr lang="tr-TR" sz="3200" b="1" dirty="0">
                <a:solidFill>
                  <a:srgbClr val="C00000"/>
                </a:solidFill>
              </a:rPr>
              <a:t>Yardımlaşma</a:t>
            </a:r>
            <a:r>
              <a:rPr lang="tr-TR" sz="3200" b="1" dirty="0">
                <a:solidFill>
                  <a:schemeClr val="bg1"/>
                </a:solidFill>
              </a:rPr>
              <a:t> Bakımından Örnek Davranışları</a:t>
            </a:r>
          </a:p>
        </p:txBody>
      </p:sp>
      <p:pic>
        <p:nvPicPr>
          <p:cNvPr id="7" name="Resim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406" y="1268760"/>
            <a:ext cx="9177406" cy="5589240"/>
          </a:xfrm>
          <a:prstGeom prst="rect">
            <a:avLst/>
          </a:prstGeom>
        </p:spPr>
      </p:pic>
    </p:spTree>
    <p:extLst>
      <p:ext uri="{BB962C8B-B14F-4D97-AF65-F5344CB8AC3E}">
        <p14:creationId xmlns:p14="http://schemas.microsoft.com/office/powerpoint/2010/main" val="770821598"/>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770" y="0"/>
            <a:ext cx="9147769" cy="6597352"/>
          </a:xfrm>
        </p:spPr>
        <p:txBody>
          <a:bodyPr>
            <a:noAutofit/>
          </a:bodyPr>
          <a:lstStyle/>
          <a:p>
            <a:r>
              <a:rPr lang="tr-TR" sz="3800" dirty="0"/>
              <a:t>Komşularla iyi ilişkiler kurmamızı isteyen Peygamberimiz, </a:t>
            </a:r>
            <a:r>
              <a:rPr lang="tr-TR" sz="4800" b="1" dirty="0">
                <a:solidFill>
                  <a:srgbClr val="FFFF00"/>
                </a:solidFill>
              </a:rPr>
              <a:t>“Allah’a ve ahiret gününe inanan komşusuna eziyet etmesin.”</a:t>
            </a:r>
            <a:r>
              <a:rPr lang="tr-TR" sz="3800" b="1" dirty="0">
                <a:solidFill>
                  <a:srgbClr val="FFFF00"/>
                </a:solidFill>
              </a:rPr>
              <a:t> </a:t>
            </a:r>
            <a:r>
              <a:rPr lang="tr-TR" sz="3800" dirty="0"/>
              <a:t>diye buyurmuştur.</a:t>
            </a:r>
          </a:p>
          <a:p>
            <a:r>
              <a:rPr lang="tr-TR" sz="3200" dirty="0">
                <a:solidFill>
                  <a:srgbClr val="FFC000"/>
                </a:solidFill>
              </a:rPr>
              <a:t>Hem kendisi hem de ailesi, komşularına daima saygılı olmuşlar ve karşılaştıklarında onların hâl ve hatırlarını sormuşlardır. Evde yaptıkları yemeklerden onlara da gönderip yardımlaşmadaki önceliği komşulara vermişlerdir.</a:t>
            </a:r>
          </a:p>
        </p:txBody>
      </p:sp>
    </p:spTree>
    <p:extLst>
      <p:ext uri="{BB962C8B-B14F-4D97-AF65-F5344CB8AC3E}">
        <p14:creationId xmlns:p14="http://schemas.microsoft.com/office/powerpoint/2010/main" val="181531278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9144000" cy="6898824"/>
          </a:xfrm>
        </p:spPr>
      </p:pic>
    </p:spTree>
    <p:extLst>
      <p:ext uri="{BB962C8B-B14F-4D97-AF65-F5344CB8AC3E}">
        <p14:creationId xmlns:p14="http://schemas.microsoft.com/office/powerpoint/2010/main" val="1160180358"/>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733" y="0"/>
            <a:ext cx="9141267" cy="6858000"/>
          </a:xfrm>
        </p:spPr>
      </p:pic>
      <p:sp>
        <p:nvSpPr>
          <p:cNvPr id="5" name="Dikdörtgen 4"/>
          <p:cNvSpPr/>
          <p:nvPr/>
        </p:nvSpPr>
        <p:spPr>
          <a:xfrm>
            <a:off x="0" y="49822"/>
            <a:ext cx="9144000" cy="6524863"/>
          </a:xfrm>
          <a:prstGeom prst="rect">
            <a:avLst/>
          </a:prstGeom>
        </p:spPr>
        <p:txBody>
          <a:bodyPr wrap="square">
            <a:spAutoFit/>
          </a:bodyPr>
          <a:lstStyle/>
          <a:p>
            <a:pPr marL="285750" indent="-285750" algn="ctr">
              <a:buFont typeface="Wingdings" panose="05000000000000000000" pitchFamily="2" charset="2"/>
              <a:buChar char="ü"/>
            </a:pPr>
            <a:r>
              <a:rPr lang="tr-TR" sz="4000" b="1" dirty="0">
                <a:solidFill>
                  <a:schemeClr val="bg1"/>
                </a:solidFill>
              </a:rPr>
              <a:t>Peygamberimiz ve ailesinin örnek davranışlarından biri de yoksul, kimsesiz ve yetimlerle ilgilenmiş olmalarıdır.</a:t>
            </a:r>
          </a:p>
          <a:p>
            <a:pPr marL="285750" indent="-285750" algn="ctr">
              <a:buFont typeface="Wingdings" panose="05000000000000000000" pitchFamily="2" charset="2"/>
              <a:buChar char="ü"/>
            </a:pPr>
            <a:r>
              <a:rPr lang="tr-TR" sz="4000" b="1" dirty="0">
                <a:solidFill>
                  <a:srgbClr val="C00000"/>
                </a:solidFill>
              </a:rPr>
              <a:t>Öksüz ve yetimlerin mallarını koruma hususunda da Peygamber Efendimiz ve ailesi çok hassas davranmışlardır.</a:t>
            </a:r>
          </a:p>
          <a:p>
            <a:pPr marL="285750" indent="-285750" algn="ctr">
              <a:buFont typeface="Wingdings" panose="05000000000000000000" pitchFamily="2" charset="2"/>
              <a:buChar char="ü"/>
            </a:pPr>
            <a:r>
              <a:rPr lang="tr-TR" sz="4000" dirty="0"/>
              <a:t>Bir hadiste sevgili Peygamberimiz şöyle buyurmuştur:</a:t>
            </a:r>
          </a:p>
          <a:p>
            <a:endParaRPr lang="tr-TR" dirty="0"/>
          </a:p>
        </p:txBody>
      </p:sp>
    </p:spTree>
    <p:extLst>
      <p:ext uri="{BB962C8B-B14F-4D97-AF65-F5344CB8AC3E}">
        <p14:creationId xmlns:p14="http://schemas.microsoft.com/office/powerpoint/2010/main" val="2096584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circle(in)">
                                      <p:cBhvr>
                                        <p:cTn id="13" dur="2000"/>
                                        <p:tgtEl>
                                          <p:spTgt spid="5">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6" presetClass="entr" presetSubtype="0" fill="hold" nodeType="clickEffect">
                                  <p:stCondLst>
                                    <p:cond delay="0"/>
                                  </p:stCondLst>
                                  <p:childTnLst>
                                    <p:set>
                                      <p:cBhvr>
                                        <p:cTn id="17" dur="1" fill="hold">
                                          <p:stCondLst>
                                            <p:cond delay="0"/>
                                          </p:stCondLst>
                                        </p:cTn>
                                        <p:tgtEl>
                                          <p:spTgt spid="5">
                                            <p:txEl>
                                              <p:pRg st="2" end="2"/>
                                            </p:txEl>
                                          </p:spTgt>
                                        </p:tgtEl>
                                        <p:attrNameLst>
                                          <p:attrName>style.visibility</p:attrName>
                                        </p:attrNameLst>
                                      </p:cBhvr>
                                      <p:to>
                                        <p:strVal val="visible"/>
                                      </p:to>
                                    </p:set>
                                    <p:animEffect transition="in" filter="wipe(down)">
                                      <p:cBhvr>
                                        <p:cTn id="18" dur="580">
                                          <p:stCondLst>
                                            <p:cond delay="0"/>
                                          </p:stCondLst>
                                        </p:cTn>
                                        <p:tgtEl>
                                          <p:spTgt spid="5">
                                            <p:txEl>
                                              <p:pRg st="2" end="2"/>
                                            </p:txEl>
                                          </p:spTgt>
                                        </p:tgtEl>
                                      </p:cBhvr>
                                    </p:animEffect>
                                    <p:anim calcmode="lin" valueType="num">
                                      <p:cBhvr>
                                        <p:cTn id="19" dur="1822" tmFilter="0,0; 0.14,0.36; 0.43,0.73; 0.71,0.91; 1.0,1.0">
                                          <p:stCondLst>
                                            <p:cond delay="0"/>
                                          </p:stCondLst>
                                        </p:cTn>
                                        <p:tgtEl>
                                          <p:spTgt spid="5">
                                            <p:txEl>
                                              <p:pRg st="2" end="2"/>
                                            </p:txEl>
                                          </p:spTgt>
                                        </p:tgtEl>
                                        <p:attrNameLst>
                                          <p:attrName>ppt_x</p:attrName>
                                        </p:attrNameLst>
                                      </p:cBhvr>
                                      <p:tavLst>
                                        <p:tav tm="0">
                                          <p:val>
                                            <p:strVal val="#ppt_x-0.25"/>
                                          </p:val>
                                        </p:tav>
                                        <p:tav tm="100000">
                                          <p:val>
                                            <p:strVal val="#ppt_x"/>
                                          </p:val>
                                        </p:tav>
                                      </p:tavLst>
                                    </p:anim>
                                    <p:anim calcmode="lin" valueType="num">
                                      <p:cBhvr>
                                        <p:cTn id="20" dur="664" tmFilter="0.0,0.0; 0.25,0.07; 0.50,0.2; 0.75,0.467; 1.0,1.0">
                                          <p:stCondLst>
                                            <p:cond delay="0"/>
                                          </p:stCondLst>
                                        </p:cTn>
                                        <p:tgtEl>
                                          <p:spTgt spid="5">
                                            <p:txEl>
                                              <p:pRg st="2" end="2"/>
                                            </p:txEl>
                                          </p:spTgt>
                                        </p:tgtEl>
                                        <p:attrNameLst>
                                          <p:attrName>ppt_y</p:attrName>
                                        </p:attrNameLst>
                                      </p:cBhvr>
                                      <p:tavLst>
                                        <p:tav tm="0" fmla="#ppt_y-sin(pi*$)/3">
                                          <p:val>
                                            <p:fltVal val="0.5"/>
                                          </p:val>
                                        </p:tav>
                                        <p:tav tm="100000">
                                          <p:val>
                                            <p:fltVal val="1"/>
                                          </p:val>
                                        </p:tav>
                                      </p:tavLst>
                                    </p:anim>
                                    <p:anim calcmode="lin" valueType="num">
                                      <p:cBhvr>
                                        <p:cTn id="21" dur="664" tmFilter="0, 0; 0.125,0.2665; 0.25,0.4; 0.375,0.465; 0.5,0.5;  0.625,0.535; 0.75,0.6; 0.875,0.7335; 1,1">
                                          <p:stCondLst>
                                            <p:cond delay="664"/>
                                          </p:stCondLst>
                                        </p:cTn>
                                        <p:tgtEl>
                                          <p:spTgt spid="5">
                                            <p:txEl>
                                              <p:pRg st="2" end="2"/>
                                            </p:txEl>
                                          </p:spTgt>
                                        </p:tgtEl>
                                        <p:attrNameLst>
                                          <p:attrName>ppt_y</p:attrName>
                                        </p:attrNameLst>
                                      </p:cBhvr>
                                      <p:tavLst>
                                        <p:tav tm="0" fmla="#ppt_y-sin(pi*$)/9">
                                          <p:val>
                                            <p:fltVal val="0"/>
                                          </p:val>
                                        </p:tav>
                                        <p:tav tm="100000">
                                          <p:val>
                                            <p:fltVal val="1"/>
                                          </p:val>
                                        </p:tav>
                                      </p:tavLst>
                                    </p:anim>
                                    <p:anim calcmode="lin" valueType="num">
                                      <p:cBhvr>
                                        <p:cTn id="22" dur="332" tmFilter="0, 0; 0.125,0.2665; 0.25,0.4; 0.375,0.465; 0.5,0.5;  0.625,0.535; 0.75,0.6; 0.875,0.7335; 1,1">
                                          <p:stCondLst>
                                            <p:cond delay="1324"/>
                                          </p:stCondLst>
                                        </p:cTn>
                                        <p:tgtEl>
                                          <p:spTgt spid="5">
                                            <p:txEl>
                                              <p:pRg st="2" end="2"/>
                                            </p:txEl>
                                          </p:spTgt>
                                        </p:tgtEl>
                                        <p:attrNameLst>
                                          <p:attrName>ppt_y</p:attrName>
                                        </p:attrNameLst>
                                      </p:cBhvr>
                                      <p:tavLst>
                                        <p:tav tm="0" fmla="#ppt_y-sin(pi*$)/27">
                                          <p:val>
                                            <p:fltVal val="0"/>
                                          </p:val>
                                        </p:tav>
                                        <p:tav tm="100000">
                                          <p:val>
                                            <p:fltVal val="1"/>
                                          </p:val>
                                        </p:tav>
                                      </p:tavLst>
                                    </p:anim>
                                    <p:anim calcmode="lin" valueType="num">
                                      <p:cBhvr>
                                        <p:cTn id="23" dur="164" tmFilter="0, 0; 0.125,0.2665; 0.25,0.4; 0.375,0.465; 0.5,0.5;  0.625,0.535; 0.75,0.6; 0.875,0.7335; 1,1">
                                          <p:stCondLst>
                                            <p:cond delay="1656"/>
                                          </p:stCondLst>
                                        </p:cTn>
                                        <p:tgtEl>
                                          <p:spTgt spid="5">
                                            <p:txEl>
                                              <p:pRg st="2" end="2"/>
                                            </p:txEl>
                                          </p:spTgt>
                                        </p:tgtEl>
                                        <p:attrNameLst>
                                          <p:attrName>ppt_y</p:attrName>
                                        </p:attrNameLst>
                                      </p:cBhvr>
                                      <p:tavLst>
                                        <p:tav tm="0" fmla="#ppt_y-sin(pi*$)/81">
                                          <p:val>
                                            <p:fltVal val="0"/>
                                          </p:val>
                                        </p:tav>
                                        <p:tav tm="100000">
                                          <p:val>
                                            <p:fltVal val="1"/>
                                          </p:val>
                                        </p:tav>
                                      </p:tavLst>
                                    </p:anim>
                                    <p:animScale>
                                      <p:cBhvr>
                                        <p:cTn id="24" dur="26">
                                          <p:stCondLst>
                                            <p:cond delay="650"/>
                                          </p:stCondLst>
                                        </p:cTn>
                                        <p:tgtEl>
                                          <p:spTgt spid="5">
                                            <p:txEl>
                                              <p:pRg st="2" end="2"/>
                                            </p:txEl>
                                          </p:spTgt>
                                        </p:tgtEl>
                                      </p:cBhvr>
                                      <p:to x="100000" y="60000"/>
                                    </p:animScale>
                                    <p:animScale>
                                      <p:cBhvr>
                                        <p:cTn id="25" dur="166" decel="50000">
                                          <p:stCondLst>
                                            <p:cond delay="676"/>
                                          </p:stCondLst>
                                        </p:cTn>
                                        <p:tgtEl>
                                          <p:spTgt spid="5">
                                            <p:txEl>
                                              <p:pRg st="2" end="2"/>
                                            </p:txEl>
                                          </p:spTgt>
                                        </p:tgtEl>
                                      </p:cBhvr>
                                      <p:to x="100000" y="100000"/>
                                    </p:animScale>
                                    <p:animScale>
                                      <p:cBhvr>
                                        <p:cTn id="26" dur="26">
                                          <p:stCondLst>
                                            <p:cond delay="1312"/>
                                          </p:stCondLst>
                                        </p:cTn>
                                        <p:tgtEl>
                                          <p:spTgt spid="5">
                                            <p:txEl>
                                              <p:pRg st="2" end="2"/>
                                            </p:txEl>
                                          </p:spTgt>
                                        </p:tgtEl>
                                      </p:cBhvr>
                                      <p:to x="100000" y="80000"/>
                                    </p:animScale>
                                    <p:animScale>
                                      <p:cBhvr>
                                        <p:cTn id="27" dur="166" decel="50000">
                                          <p:stCondLst>
                                            <p:cond delay="1338"/>
                                          </p:stCondLst>
                                        </p:cTn>
                                        <p:tgtEl>
                                          <p:spTgt spid="5">
                                            <p:txEl>
                                              <p:pRg st="2" end="2"/>
                                            </p:txEl>
                                          </p:spTgt>
                                        </p:tgtEl>
                                      </p:cBhvr>
                                      <p:to x="100000" y="100000"/>
                                    </p:animScale>
                                    <p:animScale>
                                      <p:cBhvr>
                                        <p:cTn id="28" dur="26">
                                          <p:stCondLst>
                                            <p:cond delay="1642"/>
                                          </p:stCondLst>
                                        </p:cTn>
                                        <p:tgtEl>
                                          <p:spTgt spid="5">
                                            <p:txEl>
                                              <p:pRg st="2" end="2"/>
                                            </p:txEl>
                                          </p:spTgt>
                                        </p:tgtEl>
                                      </p:cBhvr>
                                      <p:to x="100000" y="90000"/>
                                    </p:animScale>
                                    <p:animScale>
                                      <p:cBhvr>
                                        <p:cTn id="29" dur="166" decel="50000">
                                          <p:stCondLst>
                                            <p:cond delay="1668"/>
                                          </p:stCondLst>
                                        </p:cTn>
                                        <p:tgtEl>
                                          <p:spTgt spid="5">
                                            <p:txEl>
                                              <p:pRg st="2" end="2"/>
                                            </p:txEl>
                                          </p:spTgt>
                                        </p:tgtEl>
                                      </p:cBhvr>
                                      <p:to x="100000" y="100000"/>
                                    </p:animScale>
                                    <p:animScale>
                                      <p:cBhvr>
                                        <p:cTn id="30" dur="26">
                                          <p:stCondLst>
                                            <p:cond delay="1808"/>
                                          </p:stCondLst>
                                        </p:cTn>
                                        <p:tgtEl>
                                          <p:spTgt spid="5">
                                            <p:txEl>
                                              <p:pRg st="2" end="2"/>
                                            </p:txEl>
                                          </p:spTgt>
                                        </p:tgtEl>
                                      </p:cBhvr>
                                      <p:to x="100000" y="95000"/>
                                    </p:animScale>
                                    <p:animScale>
                                      <p:cBhvr>
                                        <p:cTn id="31" dur="166" decel="50000">
                                          <p:stCondLst>
                                            <p:cond delay="1834"/>
                                          </p:stCondLst>
                                        </p:cTn>
                                        <p:tgtEl>
                                          <p:spTgt spid="5">
                                            <p:txEl>
                                              <p:pRg st="2" end="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 y="0"/>
            <a:ext cx="9144001" cy="6858000"/>
          </a:xfrm>
        </p:spPr>
      </p:pic>
      <p:sp>
        <p:nvSpPr>
          <p:cNvPr id="5" name="Dikdörtgen 4"/>
          <p:cNvSpPr/>
          <p:nvPr/>
        </p:nvSpPr>
        <p:spPr>
          <a:xfrm>
            <a:off x="-19758" y="0"/>
            <a:ext cx="9163757" cy="3539430"/>
          </a:xfrm>
          <a:prstGeom prst="rect">
            <a:avLst/>
          </a:prstGeom>
        </p:spPr>
        <p:txBody>
          <a:bodyPr wrap="square">
            <a:spAutoFit/>
          </a:bodyPr>
          <a:lstStyle/>
          <a:p>
            <a:pPr algn="ctr"/>
            <a:r>
              <a:rPr lang="tr-TR" sz="4800" b="1" dirty="0"/>
              <a:t>“</a:t>
            </a:r>
            <a:r>
              <a:rPr lang="tr-TR" sz="4800" dirty="0">
                <a:latin typeface="Kristen ITC" panose="03050502040202030202" pitchFamily="66" charset="0"/>
              </a:rPr>
              <a:t>Müslümanların evlerinin en hayırlısı, içinde</a:t>
            </a:r>
          </a:p>
          <a:p>
            <a:pPr algn="ctr"/>
            <a:r>
              <a:rPr lang="tr-TR" sz="4800" dirty="0">
                <a:latin typeface="Kristen ITC" panose="03050502040202030202" pitchFamily="66" charset="0"/>
              </a:rPr>
              <a:t>yetime iyilik ve ikram edilen evdir.”</a:t>
            </a:r>
          </a:p>
          <a:p>
            <a:pPr algn="ctr"/>
            <a:r>
              <a:rPr lang="tr-TR" sz="3200" dirty="0">
                <a:latin typeface="Kristen ITC" panose="03050502040202030202" pitchFamily="66" charset="0"/>
              </a:rPr>
              <a:t>Hz. Muhammed (</a:t>
            </a:r>
            <a:r>
              <a:rPr lang="tr-TR" sz="3200" dirty="0" err="1">
                <a:latin typeface="Kristen ITC" panose="03050502040202030202" pitchFamily="66" charset="0"/>
              </a:rPr>
              <a:t>s.a.v</a:t>
            </a:r>
            <a:r>
              <a:rPr lang="tr-TR" sz="3200" dirty="0">
                <a:latin typeface="Kristen ITC" panose="03050502040202030202" pitchFamily="66" charset="0"/>
              </a:rPr>
              <a:t>)</a:t>
            </a:r>
          </a:p>
        </p:txBody>
      </p:sp>
    </p:spTree>
    <p:extLst>
      <p:ext uri="{BB962C8B-B14F-4D97-AF65-F5344CB8AC3E}">
        <p14:creationId xmlns:p14="http://schemas.microsoft.com/office/powerpoint/2010/main" val="3356297397"/>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680" y="0"/>
            <a:ext cx="9139320" cy="6858000"/>
          </a:xfrm>
        </p:spPr>
      </p:pic>
    </p:spTree>
    <p:extLst>
      <p:ext uri="{BB962C8B-B14F-4D97-AF65-F5344CB8AC3E}">
        <p14:creationId xmlns:p14="http://schemas.microsoft.com/office/powerpoint/2010/main" val="100959605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7810" y="692696"/>
            <a:ext cx="9126190" cy="5544616"/>
          </a:xfrm>
        </p:spPr>
      </p:pic>
    </p:spTree>
    <p:extLst>
      <p:ext uri="{BB962C8B-B14F-4D97-AF65-F5344CB8AC3E}">
        <p14:creationId xmlns:p14="http://schemas.microsoft.com/office/powerpoint/2010/main" val="1773589523"/>
      </p:ext>
    </p:extLst>
  </p:cSld>
  <p:clrMapOvr>
    <a:masterClrMapping/>
  </p:clrMapOvr>
  <p:transition spd="slow">
    <p:wheel spokes="1"/>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p:spPr>
      </p:pic>
    </p:spTree>
    <p:extLst>
      <p:ext uri="{BB962C8B-B14F-4D97-AF65-F5344CB8AC3E}">
        <p14:creationId xmlns:p14="http://schemas.microsoft.com/office/powerpoint/2010/main" val="3667632127"/>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p:spPr>
      </p:pic>
    </p:spTree>
    <p:extLst>
      <p:ext uri="{BB962C8B-B14F-4D97-AF65-F5344CB8AC3E}">
        <p14:creationId xmlns:p14="http://schemas.microsoft.com/office/powerpoint/2010/main" val="1722980370"/>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p:spPr>
      </p:pic>
      <p:sp>
        <p:nvSpPr>
          <p:cNvPr id="5" name="Dikdörtgen 4"/>
          <p:cNvSpPr/>
          <p:nvPr/>
        </p:nvSpPr>
        <p:spPr>
          <a:xfrm>
            <a:off x="0" y="260648"/>
            <a:ext cx="8294712" cy="5693866"/>
          </a:xfrm>
          <a:prstGeom prst="rect">
            <a:avLst/>
          </a:prstGeom>
        </p:spPr>
        <p:txBody>
          <a:bodyPr wrap="square">
            <a:spAutoFit/>
          </a:bodyPr>
          <a:lstStyle/>
          <a:p>
            <a:pPr algn="ctr"/>
            <a:r>
              <a:rPr lang="tr-TR" sz="4400" b="1" u="sng" dirty="0">
                <a:solidFill>
                  <a:srgbClr val="C00000"/>
                </a:solidFill>
                <a:latin typeface="Monotype Corsiva" panose="03010101010201010101" pitchFamily="66" charset="0"/>
              </a:rPr>
              <a:t>Etkinlik - Ziyaret Edelim</a:t>
            </a:r>
          </a:p>
          <a:p>
            <a:pPr algn="ctr"/>
            <a:r>
              <a:rPr lang="tr-TR" sz="8000" b="1" dirty="0">
                <a:solidFill>
                  <a:srgbClr val="C00000"/>
                </a:solidFill>
                <a:latin typeface="Monotype Corsiva" panose="03010101010201010101" pitchFamily="66" charset="0"/>
              </a:rPr>
              <a:t>Öğretmenimizle birlikte bir huzurevine giderek yaşlıları ziyaret edelim.</a:t>
            </a:r>
          </a:p>
        </p:txBody>
      </p:sp>
    </p:spTree>
    <p:extLst>
      <p:ext uri="{BB962C8B-B14F-4D97-AF65-F5344CB8AC3E}">
        <p14:creationId xmlns:p14="http://schemas.microsoft.com/office/powerpoint/2010/main" val="2656383620"/>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20274" y="188640"/>
            <a:ext cx="9123725" cy="6336704"/>
          </a:xfrm>
        </p:spPr>
        <p:txBody>
          <a:bodyPr>
            <a:noAutofit/>
          </a:bodyPr>
          <a:lstStyle/>
          <a:p>
            <a:r>
              <a:rPr lang="tr-TR" sz="3700" dirty="0">
                <a:solidFill>
                  <a:srgbClr val="92D050"/>
                </a:solidFill>
                <a:latin typeface="DokChampa" panose="020B0604020202020204" pitchFamily="34" charset="-34"/>
                <a:cs typeface="DokChampa" panose="020B0604020202020204" pitchFamily="34" charset="-34"/>
              </a:rPr>
              <a:t>Bu ticaretten son derece memnun olan Hz. Hatice, Hz. Muhammed’e anlaştığı ücretten daha fazlasını vererek kervanlarını tamamen ona emanet etti.</a:t>
            </a:r>
          </a:p>
          <a:p>
            <a:r>
              <a:rPr lang="tr-TR" sz="3700" dirty="0">
                <a:latin typeface="DokChampa" panose="020B0604020202020204" pitchFamily="34" charset="-34"/>
                <a:cs typeface="DokChampa" panose="020B0604020202020204" pitchFamily="34" charset="-34"/>
              </a:rPr>
              <a:t>Peygamberimiz de onun adına ticaret yapmaya </a:t>
            </a:r>
            <a:r>
              <a:rPr lang="tr-TR" sz="3700" dirty="0" err="1">
                <a:latin typeface="DokChampa" panose="020B0604020202020204" pitchFamily="34" charset="-34"/>
                <a:cs typeface="DokChampa" panose="020B0604020202020204" pitchFamily="34" charset="-34"/>
              </a:rPr>
              <a:t>başladı.Hz</a:t>
            </a:r>
            <a:r>
              <a:rPr lang="tr-TR" sz="3700" dirty="0">
                <a:latin typeface="DokChampa" panose="020B0604020202020204" pitchFamily="34" charset="-34"/>
                <a:cs typeface="DokChampa" panose="020B0604020202020204" pitchFamily="34" charset="-34"/>
              </a:rPr>
              <a:t>. Muhammed ile ticaret yapmaya devam kararı alan Hz. Hatice, hizmetçisi </a:t>
            </a:r>
            <a:r>
              <a:rPr lang="tr-TR" sz="4800" b="1" dirty="0" err="1">
                <a:solidFill>
                  <a:srgbClr val="FFFF00"/>
                </a:solidFill>
                <a:latin typeface="DokChampa" panose="020B0604020202020204" pitchFamily="34" charset="-34"/>
                <a:cs typeface="DokChampa" panose="020B0604020202020204" pitchFamily="34" charset="-34"/>
              </a:rPr>
              <a:t>Meysere</a:t>
            </a:r>
            <a:r>
              <a:rPr lang="tr-TR" sz="3700" dirty="0" err="1">
                <a:latin typeface="DokChampa" panose="020B0604020202020204" pitchFamily="34" charset="-34"/>
                <a:cs typeface="DokChampa" panose="020B0604020202020204" pitchFamily="34" charset="-34"/>
              </a:rPr>
              <a:t>’yi</a:t>
            </a:r>
            <a:r>
              <a:rPr lang="tr-TR" sz="3700" dirty="0">
                <a:latin typeface="DokChampa" panose="020B0604020202020204" pitchFamily="34" charset="-34"/>
                <a:cs typeface="DokChampa" panose="020B0604020202020204" pitchFamily="34" charset="-34"/>
              </a:rPr>
              <a:t> de Peygamberimize yardım etmesi için görevlendirdi. </a:t>
            </a:r>
          </a:p>
        </p:txBody>
      </p:sp>
    </p:spTree>
    <p:extLst>
      <p:ext uri="{BB962C8B-B14F-4D97-AF65-F5344CB8AC3E}">
        <p14:creationId xmlns:p14="http://schemas.microsoft.com/office/powerpoint/2010/main" val="3163344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7538" y="0"/>
            <a:ext cx="9151538" cy="6858000"/>
          </a:xfrm>
        </p:spPr>
      </p:pic>
      <p:sp>
        <p:nvSpPr>
          <p:cNvPr id="5" name="Dikdörtgen 4"/>
          <p:cNvSpPr/>
          <p:nvPr/>
        </p:nvSpPr>
        <p:spPr>
          <a:xfrm>
            <a:off x="-12220" y="-27759"/>
            <a:ext cx="9156219" cy="4893647"/>
          </a:xfrm>
          <a:prstGeom prst="rect">
            <a:avLst/>
          </a:prstGeom>
        </p:spPr>
        <p:txBody>
          <a:bodyPr wrap="square">
            <a:spAutoFit/>
          </a:bodyPr>
          <a:lstStyle/>
          <a:p>
            <a:pPr marL="285750" indent="-285750" algn="ctr">
              <a:buFont typeface="Wingdings" panose="05000000000000000000" pitchFamily="2" charset="2"/>
              <a:buChar char="ü"/>
            </a:pPr>
            <a:r>
              <a:rPr lang="tr-TR" sz="3600" dirty="0"/>
              <a:t>Mekke’nin Fethi’nde </a:t>
            </a:r>
            <a:r>
              <a:rPr lang="tr-TR" sz="3600" b="1" dirty="0"/>
              <a:t>Hz. Ebu Bekir </a:t>
            </a:r>
            <a:r>
              <a:rPr lang="tr-TR" sz="3600" dirty="0"/>
              <a:t>, yüz yaşına yaklaşmış olan babasını </a:t>
            </a:r>
            <a:r>
              <a:rPr lang="tr-TR" sz="3600" dirty="0" err="1"/>
              <a:t>Hz.Muhammed’in</a:t>
            </a:r>
            <a:r>
              <a:rPr lang="tr-TR" sz="3600" dirty="0"/>
              <a:t> huzuruna getirmişti. Peygamberimiz bu duruma razı olmayarak </a:t>
            </a:r>
            <a:r>
              <a:rPr lang="tr-TR" sz="3600" dirty="0" err="1"/>
              <a:t>Hz.Ebu</a:t>
            </a:r>
            <a:r>
              <a:rPr lang="tr-TR" sz="3600" dirty="0"/>
              <a:t> Bekir’e şöyle demiştir:</a:t>
            </a:r>
          </a:p>
          <a:p>
            <a:pPr marL="285750" indent="-285750" algn="ctr">
              <a:buFont typeface="Wingdings" panose="05000000000000000000" pitchFamily="2" charset="2"/>
              <a:buChar char="ü"/>
            </a:pPr>
            <a:r>
              <a:rPr lang="tr-TR" sz="4400" b="1" dirty="0">
                <a:solidFill>
                  <a:srgbClr val="FFFF00"/>
                </a:solidFill>
              </a:rPr>
              <a:t>“Yaşlı babanı buraya kadar yormayıp evinde bıraksaydın, ben onun yanına gitseydim ya!”</a:t>
            </a:r>
            <a:endParaRPr lang="tr-TR" sz="4400" dirty="0">
              <a:solidFill>
                <a:srgbClr val="FFFF00"/>
              </a:solidFill>
            </a:endParaRPr>
          </a:p>
        </p:txBody>
      </p:sp>
    </p:spTree>
    <p:extLst>
      <p:ext uri="{BB962C8B-B14F-4D97-AF65-F5344CB8AC3E}">
        <p14:creationId xmlns:p14="http://schemas.microsoft.com/office/powerpoint/2010/main" val="1926624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barn(inVertical)">
                                      <p:cBhvr>
                                        <p:cTn id="13"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2736" y="404664"/>
            <a:ext cx="9131263" cy="5616624"/>
          </a:xfrm>
        </p:spPr>
      </p:pic>
    </p:spTree>
    <p:extLst>
      <p:ext uri="{BB962C8B-B14F-4D97-AF65-F5344CB8AC3E}">
        <p14:creationId xmlns:p14="http://schemas.microsoft.com/office/powerpoint/2010/main" val="2613412549"/>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p:spPr>
      </p:pic>
    </p:spTree>
    <p:extLst>
      <p:ext uri="{BB962C8B-B14F-4D97-AF65-F5344CB8AC3E}">
        <p14:creationId xmlns:p14="http://schemas.microsoft.com/office/powerpoint/2010/main" val="1840855215"/>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p:spPr>
      </p:pic>
      <p:sp>
        <p:nvSpPr>
          <p:cNvPr id="5" name="Dikdörtgen 4"/>
          <p:cNvSpPr/>
          <p:nvPr/>
        </p:nvSpPr>
        <p:spPr>
          <a:xfrm>
            <a:off x="0" y="0"/>
            <a:ext cx="9144000" cy="707886"/>
          </a:xfrm>
          <a:prstGeom prst="rect">
            <a:avLst/>
          </a:prstGeom>
        </p:spPr>
        <p:txBody>
          <a:bodyPr wrap="square">
            <a:spAutoFit/>
          </a:bodyPr>
          <a:lstStyle/>
          <a:p>
            <a:pPr algn="ctr"/>
            <a:r>
              <a:rPr lang="tr-TR" sz="4000" b="1" dirty="0">
                <a:solidFill>
                  <a:srgbClr val="FFFF00"/>
                </a:solidFill>
                <a:latin typeface="Kristen ITC" panose="03050502040202030202" pitchFamily="66" charset="0"/>
              </a:rPr>
              <a:t>Hz. Hasan (</a:t>
            </a:r>
            <a:r>
              <a:rPr lang="tr-TR" sz="4000" b="1" dirty="0" err="1">
                <a:solidFill>
                  <a:srgbClr val="FFFF00"/>
                </a:solidFill>
                <a:latin typeface="Kristen ITC" panose="03050502040202030202" pitchFamily="66" charset="0"/>
              </a:rPr>
              <a:t>r.a</a:t>
            </a:r>
            <a:r>
              <a:rPr lang="tr-TR" sz="4000" b="1" dirty="0">
                <a:solidFill>
                  <a:srgbClr val="FFFF00"/>
                </a:solidFill>
                <a:latin typeface="Kristen ITC" panose="03050502040202030202" pitchFamily="66" charset="0"/>
              </a:rPr>
              <a:t>.) ve Hz. Hüseyin (</a:t>
            </a:r>
            <a:r>
              <a:rPr lang="tr-TR" sz="4000" b="1" dirty="0" err="1">
                <a:solidFill>
                  <a:srgbClr val="FFFF00"/>
                </a:solidFill>
                <a:latin typeface="Kristen ITC" panose="03050502040202030202" pitchFamily="66" charset="0"/>
              </a:rPr>
              <a:t>r.a</a:t>
            </a:r>
            <a:r>
              <a:rPr lang="tr-TR" sz="4000" b="1" dirty="0">
                <a:solidFill>
                  <a:srgbClr val="FFFF00"/>
                </a:solidFill>
                <a:latin typeface="Kristen ITC" panose="03050502040202030202" pitchFamily="66" charset="0"/>
              </a:rPr>
              <a:t>.)</a:t>
            </a:r>
            <a:endParaRPr lang="tr-TR" sz="4000" dirty="0">
              <a:solidFill>
                <a:srgbClr val="FFFF00"/>
              </a:solidFill>
              <a:latin typeface="Kristen ITC" panose="03050502040202030202" pitchFamily="66" charset="0"/>
            </a:endParaRPr>
          </a:p>
        </p:txBody>
      </p:sp>
      <p:sp>
        <p:nvSpPr>
          <p:cNvPr id="6" name="Dikdörtgen 5"/>
          <p:cNvSpPr/>
          <p:nvPr/>
        </p:nvSpPr>
        <p:spPr>
          <a:xfrm>
            <a:off x="0" y="1988840"/>
            <a:ext cx="9144000" cy="3785652"/>
          </a:xfrm>
          <a:prstGeom prst="rect">
            <a:avLst/>
          </a:prstGeom>
        </p:spPr>
        <p:txBody>
          <a:bodyPr wrap="square">
            <a:spAutoFit/>
          </a:bodyPr>
          <a:lstStyle/>
          <a:p>
            <a:pPr algn="ctr"/>
            <a:r>
              <a:rPr lang="tr-TR" sz="6000" b="1" dirty="0">
                <a:latin typeface="Kristen ITC" panose="03050502040202030202" pitchFamily="66" charset="0"/>
              </a:rPr>
              <a:t>Hz. Hasan (</a:t>
            </a:r>
            <a:r>
              <a:rPr lang="tr-TR" sz="6000" b="1" dirty="0" err="1">
                <a:latin typeface="Kristen ITC" panose="03050502040202030202" pitchFamily="66" charset="0"/>
              </a:rPr>
              <a:t>r.a</a:t>
            </a:r>
            <a:r>
              <a:rPr lang="tr-TR" sz="6000" b="1" dirty="0">
                <a:latin typeface="Kristen ITC" panose="03050502040202030202" pitchFamily="66" charset="0"/>
              </a:rPr>
              <a:t>.) ve </a:t>
            </a:r>
          </a:p>
          <a:p>
            <a:pPr algn="ctr"/>
            <a:r>
              <a:rPr lang="tr-TR" sz="6000" b="1" dirty="0">
                <a:latin typeface="Kristen ITC" panose="03050502040202030202" pitchFamily="66" charset="0"/>
              </a:rPr>
              <a:t>Hz. Hüseyin (</a:t>
            </a:r>
            <a:r>
              <a:rPr lang="tr-TR" sz="6000" b="1" dirty="0" err="1">
                <a:latin typeface="Kristen ITC" panose="03050502040202030202" pitchFamily="66" charset="0"/>
              </a:rPr>
              <a:t>r.a</a:t>
            </a:r>
            <a:r>
              <a:rPr lang="tr-TR" sz="6000" b="1" dirty="0">
                <a:latin typeface="Kristen ITC" panose="03050502040202030202" pitchFamily="66" charset="0"/>
              </a:rPr>
              <a:t>.) hakkında neler biliyoruz?</a:t>
            </a:r>
          </a:p>
        </p:txBody>
      </p:sp>
    </p:spTree>
    <p:extLst>
      <p:ext uri="{BB962C8B-B14F-4D97-AF65-F5344CB8AC3E}">
        <p14:creationId xmlns:p14="http://schemas.microsoft.com/office/powerpoint/2010/main" val="3224167515"/>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0"/>
            <a:ext cx="9144000" cy="6597352"/>
          </a:xfrm>
        </p:spPr>
        <p:txBody>
          <a:bodyPr>
            <a:normAutofit/>
          </a:bodyPr>
          <a:lstStyle/>
          <a:p>
            <a:pPr algn="ctr"/>
            <a:r>
              <a:rPr lang="tr-TR" sz="4000" dirty="0">
                <a:solidFill>
                  <a:srgbClr val="FFFF00"/>
                </a:solidFill>
              </a:rPr>
              <a:t>Peygamberimizin soyu, kızı Hz. Fatıma ve damadı Hz. Ali’nin çocukları olan Hz. Hasan ve </a:t>
            </a:r>
            <a:r>
              <a:rPr lang="tr-TR" sz="4000" dirty="0" err="1">
                <a:solidFill>
                  <a:srgbClr val="FFFF00"/>
                </a:solidFill>
              </a:rPr>
              <a:t>Hz.Hüseyin’le</a:t>
            </a:r>
            <a:r>
              <a:rPr lang="tr-TR" sz="4000" dirty="0">
                <a:solidFill>
                  <a:srgbClr val="FFFF00"/>
                </a:solidFill>
              </a:rPr>
              <a:t> devam etmiştir.</a:t>
            </a:r>
          </a:p>
          <a:p>
            <a:pPr algn="ctr"/>
            <a:r>
              <a:rPr lang="tr-TR" sz="4000" b="1" dirty="0">
                <a:solidFill>
                  <a:srgbClr val="FF0000"/>
                </a:solidFill>
              </a:rPr>
              <a:t>Hz. Hasan 625 </a:t>
            </a:r>
            <a:r>
              <a:rPr lang="tr-TR" sz="4000" dirty="0">
                <a:solidFill>
                  <a:srgbClr val="FF0000"/>
                </a:solidFill>
              </a:rPr>
              <a:t>yılında Medine’de doğmuştur. Kendisine Hasan ismini Peygamber Efendimiz verdi.</a:t>
            </a:r>
          </a:p>
          <a:p>
            <a:pPr algn="ctr"/>
            <a:r>
              <a:rPr lang="tr-TR" sz="4000" dirty="0">
                <a:solidFill>
                  <a:srgbClr val="00B0F0"/>
                </a:solidFill>
              </a:rPr>
              <a:t>Hz. Hasan Peygamber Efendimizin yakın ilgisi, şefkati ve terbiyesi altında büyüdü.</a:t>
            </a:r>
          </a:p>
        </p:txBody>
      </p:sp>
    </p:spTree>
    <p:extLst>
      <p:ext uri="{BB962C8B-B14F-4D97-AF65-F5344CB8AC3E}">
        <p14:creationId xmlns:p14="http://schemas.microsoft.com/office/powerpoint/2010/main" val="4250357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5" presetClass="entr" presetSubtype="0" fill="hold"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fade">
                                      <p:cBhvr>
                                        <p:cTn id="25" dur="2000"/>
                                        <p:tgtEl>
                                          <p:spTgt spid="3">
                                            <p:txEl>
                                              <p:pRg st="1" end="1"/>
                                            </p:txEl>
                                          </p:spTgt>
                                        </p:tgtEl>
                                      </p:cBhvr>
                                    </p:animEffect>
                                    <p:anim calcmode="lin" valueType="num">
                                      <p:cBhvr>
                                        <p:cTn id="26" dur="2000" fill="hold"/>
                                        <p:tgtEl>
                                          <p:spTgt spid="3">
                                            <p:txEl>
                                              <p:pRg st="1" end="1"/>
                                            </p:txEl>
                                          </p:spTgt>
                                        </p:tgtEl>
                                        <p:attrNameLst>
                                          <p:attrName>ppt_w</p:attrName>
                                        </p:attrNameLst>
                                      </p:cBhvr>
                                      <p:tavLst>
                                        <p:tav tm="0" fmla="#ppt_w*sin(2.5*pi*$)">
                                          <p:val>
                                            <p:fltVal val="0"/>
                                          </p:val>
                                        </p:tav>
                                        <p:tav tm="100000">
                                          <p:val>
                                            <p:fltVal val="1"/>
                                          </p:val>
                                        </p:tav>
                                      </p:tavLst>
                                    </p:anim>
                                    <p:anim calcmode="lin" valueType="num">
                                      <p:cBhvr>
                                        <p:cTn id="27" dur="20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3">
                                            <p:txEl>
                                              <p:pRg st="2" end="2"/>
                                            </p:txEl>
                                          </p:spTgt>
                                        </p:tgtEl>
                                        <p:attrNameLst>
                                          <p:attrName>style.visibility</p:attrName>
                                        </p:attrNameLst>
                                      </p:cBhvr>
                                      <p:to>
                                        <p:strVal val="visible"/>
                                      </p:to>
                                    </p:set>
                                    <p:animEffect transition="in" filter="fade">
                                      <p:cBhvr>
                                        <p:cTn id="32" dur="1000"/>
                                        <p:tgtEl>
                                          <p:spTgt spid="3">
                                            <p:txEl>
                                              <p:pRg st="2" end="2"/>
                                            </p:txEl>
                                          </p:spTgt>
                                        </p:tgtEl>
                                      </p:cBhvr>
                                    </p:animEffect>
                                    <p:anim calcmode="lin" valueType="num">
                                      <p:cBhvr>
                                        <p:cTn id="3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0"/>
            <a:ext cx="9144000" cy="6597352"/>
          </a:xfrm>
        </p:spPr>
        <p:txBody>
          <a:bodyPr>
            <a:noAutofit/>
          </a:bodyPr>
          <a:lstStyle/>
          <a:p>
            <a:pPr algn="ctr"/>
            <a:r>
              <a:rPr lang="tr-TR" sz="4800" dirty="0"/>
              <a:t>Hz. Hasan’dan bir yaş küçük olan Hz. Hüseyin ise </a:t>
            </a:r>
            <a:r>
              <a:rPr lang="tr-TR" sz="4800" b="1" dirty="0"/>
              <a:t>626</a:t>
            </a:r>
            <a:r>
              <a:rPr lang="tr-TR" sz="4800" dirty="0"/>
              <a:t> yılında </a:t>
            </a:r>
            <a:r>
              <a:rPr lang="tr-TR" sz="4800" b="1" dirty="0"/>
              <a:t>Medine</a:t>
            </a:r>
            <a:r>
              <a:rPr lang="tr-TR" sz="4800" dirty="0"/>
              <a:t>’de doğmuştur. </a:t>
            </a:r>
          </a:p>
          <a:p>
            <a:pPr algn="ctr"/>
            <a:r>
              <a:rPr lang="tr-TR" sz="4800" dirty="0">
                <a:solidFill>
                  <a:srgbClr val="00B050"/>
                </a:solidFill>
              </a:rPr>
              <a:t>Peygamberimiz, Hz. Hasan’a yaptığı gibi onun da kulağına ezan okuyarak ona Hüseyin adını vermiştir. </a:t>
            </a:r>
          </a:p>
        </p:txBody>
      </p:sp>
    </p:spTree>
    <p:extLst>
      <p:ext uri="{BB962C8B-B14F-4D97-AF65-F5344CB8AC3E}">
        <p14:creationId xmlns:p14="http://schemas.microsoft.com/office/powerpoint/2010/main" val="3760779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188640"/>
            <a:ext cx="9144000" cy="6336704"/>
          </a:xfrm>
        </p:spPr>
        <p:txBody>
          <a:bodyPr>
            <a:noAutofit/>
          </a:bodyPr>
          <a:lstStyle/>
          <a:p>
            <a:pPr algn="ctr"/>
            <a:r>
              <a:rPr lang="tr-TR" sz="4500" dirty="0"/>
              <a:t>Her ikisinin doğumlarının yedinci gününde kurban kestirmiş ve </a:t>
            </a:r>
            <a:r>
              <a:rPr lang="tr-TR" sz="4500" b="1" dirty="0">
                <a:solidFill>
                  <a:srgbClr val="FFFF00"/>
                </a:solidFill>
              </a:rPr>
              <a:t>Hz. Fatıma’dan </a:t>
            </a:r>
            <a:r>
              <a:rPr lang="tr-TR" sz="4500" dirty="0"/>
              <a:t>ihtiyaç sahiplerine sadaka dağıtmasını istemiştir.</a:t>
            </a:r>
          </a:p>
          <a:p>
            <a:pPr algn="ctr"/>
            <a:r>
              <a:rPr lang="tr-TR" sz="4500" dirty="0">
                <a:solidFill>
                  <a:srgbClr val="FFC000"/>
                </a:solidFill>
              </a:rPr>
              <a:t>Ayrıca Hz. Fatıma’ya, onların saçlarını kesip ağırlığınca gümüş olarak sadaka vermesini emretmiştir.</a:t>
            </a:r>
          </a:p>
        </p:txBody>
      </p:sp>
    </p:spTree>
    <p:extLst>
      <p:ext uri="{BB962C8B-B14F-4D97-AF65-F5344CB8AC3E}">
        <p14:creationId xmlns:p14="http://schemas.microsoft.com/office/powerpoint/2010/main" val="3984207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3526" y="332656"/>
            <a:ext cx="9144000" cy="6120680"/>
          </a:xfrm>
        </p:spPr>
      </p:pic>
    </p:spTree>
    <p:extLst>
      <p:ext uri="{BB962C8B-B14F-4D97-AF65-F5344CB8AC3E}">
        <p14:creationId xmlns:p14="http://schemas.microsoft.com/office/powerpoint/2010/main" val="2297469978"/>
      </p:ext>
    </p:extLst>
  </p:cSld>
  <p:clrMapOvr>
    <a:masterClrMapping/>
  </p:clrMapOvr>
  <p:transition spd="slow">
    <p:wheel spokes="1"/>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p:spPr>
      </p:pic>
      <p:sp>
        <p:nvSpPr>
          <p:cNvPr id="5" name="Dikdörtgen 4"/>
          <p:cNvSpPr/>
          <p:nvPr/>
        </p:nvSpPr>
        <p:spPr>
          <a:xfrm>
            <a:off x="6108" y="911240"/>
            <a:ext cx="9137892" cy="5632311"/>
          </a:xfrm>
          <a:prstGeom prst="rect">
            <a:avLst/>
          </a:prstGeom>
        </p:spPr>
        <p:txBody>
          <a:bodyPr wrap="square">
            <a:spAutoFit/>
          </a:bodyPr>
          <a:lstStyle/>
          <a:p>
            <a:pPr marL="285750" indent="-285750" algn="ctr">
              <a:buFont typeface="Wingdings" panose="05000000000000000000" pitchFamily="2" charset="2"/>
              <a:buChar char="ü"/>
            </a:pPr>
            <a:r>
              <a:rPr lang="tr-TR" sz="3600" dirty="0">
                <a:solidFill>
                  <a:srgbClr val="7030A0"/>
                </a:solidFill>
              </a:rPr>
              <a:t>Adil, yardımsever ve alçakgönüllü bir insandı. </a:t>
            </a:r>
          </a:p>
          <a:p>
            <a:pPr marL="285750" indent="-285750" algn="ctr">
              <a:buFont typeface="Wingdings" panose="05000000000000000000" pitchFamily="2" charset="2"/>
              <a:buChar char="ü"/>
            </a:pPr>
            <a:r>
              <a:rPr lang="tr-TR" sz="3600" dirty="0">
                <a:solidFill>
                  <a:srgbClr val="0070C0"/>
                </a:solidFill>
              </a:rPr>
              <a:t>Babası Hz. Ali’nin (</a:t>
            </a:r>
            <a:r>
              <a:rPr lang="tr-TR" sz="3600" dirty="0" err="1">
                <a:solidFill>
                  <a:srgbClr val="0070C0"/>
                </a:solidFill>
              </a:rPr>
              <a:t>r.a</a:t>
            </a:r>
            <a:r>
              <a:rPr lang="tr-TR" sz="3600" dirty="0">
                <a:solidFill>
                  <a:srgbClr val="0070C0"/>
                </a:solidFill>
              </a:rPr>
              <a:t>.) şehit edilmesinden sonra halife ilan edildi. </a:t>
            </a:r>
            <a:r>
              <a:rPr lang="tr-TR" sz="3600" b="1" dirty="0">
                <a:solidFill>
                  <a:srgbClr val="FF0000"/>
                </a:solidFill>
              </a:rPr>
              <a:t>6 ay </a:t>
            </a:r>
            <a:r>
              <a:rPr lang="tr-TR" sz="3600" dirty="0">
                <a:solidFill>
                  <a:srgbClr val="0070C0"/>
                </a:solidFill>
              </a:rPr>
              <a:t>kadar halifelik yaptıktan sonra, Müslümanlar arasında bir huzursuzluk olmaması için halifeliği bırakarak ailesiyle birlikte </a:t>
            </a:r>
            <a:r>
              <a:rPr lang="tr-TR" sz="3600" b="1" dirty="0">
                <a:solidFill>
                  <a:srgbClr val="C00000"/>
                </a:solidFill>
              </a:rPr>
              <a:t>Medine</a:t>
            </a:r>
            <a:r>
              <a:rPr lang="tr-TR" sz="3600" dirty="0">
                <a:solidFill>
                  <a:srgbClr val="0070C0"/>
                </a:solidFill>
              </a:rPr>
              <a:t>’ye gitti. </a:t>
            </a:r>
          </a:p>
          <a:p>
            <a:pPr marL="285750" indent="-285750" algn="ctr">
              <a:buFont typeface="Wingdings" panose="05000000000000000000" pitchFamily="2" charset="2"/>
              <a:buChar char="ü"/>
            </a:pPr>
            <a:r>
              <a:rPr lang="tr-TR" sz="3600" dirty="0">
                <a:solidFill>
                  <a:srgbClr val="002060"/>
                </a:solidFill>
              </a:rPr>
              <a:t>Hayatının geri kalan kısmını orada siyasetten uzak bir şekilde geçirdi ve </a:t>
            </a:r>
            <a:r>
              <a:rPr lang="tr-TR" sz="3600" b="1" dirty="0">
                <a:solidFill>
                  <a:srgbClr val="FF0000"/>
                </a:solidFill>
              </a:rPr>
              <a:t>669</a:t>
            </a:r>
            <a:r>
              <a:rPr lang="tr-TR" sz="3600" dirty="0">
                <a:solidFill>
                  <a:srgbClr val="FF0000"/>
                </a:solidFill>
              </a:rPr>
              <a:t> tarihinde vefat etti.</a:t>
            </a:r>
          </a:p>
        </p:txBody>
      </p:sp>
      <p:sp>
        <p:nvSpPr>
          <p:cNvPr id="6" name="Dikdörtgen 5"/>
          <p:cNvSpPr/>
          <p:nvPr/>
        </p:nvSpPr>
        <p:spPr>
          <a:xfrm>
            <a:off x="6108" y="0"/>
            <a:ext cx="9137891" cy="923330"/>
          </a:xfrm>
          <a:prstGeom prst="rect">
            <a:avLst/>
          </a:prstGeom>
        </p:spPr>
        <p:txBody>
          <a:bodyPr wrap="square">
            <a:spAutoFit/>
          </a:bodyPr>
          <a:lstStyle/>
          <a:p>
            <a:pPr algn="ctr"/>
            <a:r>
              <a:rPr lang="tr-TR" sz="5400" b="1" u="sng" dirty="0">
                <a:solidFill>
                  <a:srgbClr val="C00000"/>
                </a:solidFill>
              </a:rPr>
              <a:t>Hz. Hasan </a:t>
            </a:r>
            <a:r>
              <a:rPr lang="tr-TR" sz="5400" b="1" dirty="0">
                <a:solidFill>
                  <a:srgbClr val="C00000"/>
                </a:solidFill>
              </a:rPr>
              <a:t>(</a:t>
            </a:r>
            <a:r>
              <a:rPr lang="tr-TR" sz="5400" b="1" dirty="0" err="1">
                <a:solidFill>
                  <a:srgbClr val="C00000"/>
                </a:solidFill>
              </a:rPr>
              <a:t>r.a</a:t>
            </a:r>
            <a:r>
              <a:rPr lang="tr-TR" sz="5400" b="1" dirty="0">
                <a:solidFill>
                  <a:srgbClr val="C00000"/>
                </a:solidFill>
              </a:rPr>
              <a:t>.) </a:t>
            </a:r>
            <a:endParaRPr lang="tr-TR" sz="5400" dirty="0">
              <a:solidFill>
                <a:srgbClr val="C00000"/>
              </a:solidFill>
            </a:endParaRPr>
          </a:p>
        </p:txBody>
      </p:sp>
    </p:spTree>
    <p:extLst>
      <p:ext uri="{BB962C8B-B14F-4D97-AF65-F5344CB8AC3E}">
        <p14:creationId xmlns:p14="http://schemas.microsoft.com/office/powerpoint/2010/main" val="2593798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Effect transition="in" filter="barn(inVertical)">
                                      <p:cBhvr>
                                        <p:cTn id="11" dur="500"/>
                                        <p:tgtEl>
                                          <p:spTgt spid="5">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nodeType="clickEffect">
                                  <p:stCondLst>
                                    <p:cond delay="0"/>
                                  </p:stCondLst>
                                  <p:childTnLst>
                                    <p:set>
                                      <p:cBhvr>
                                        <p:cTn id="15" dur="1" fill="hold">
                                          <p:stCondLst>
                                            <p:cond delay="0"/>
                                          </p:stCondLst>
                                        </p:cTn>
                                        <p:tgtEl>
                                          <p:spTgt spid="5">
                                            <p:txEl>
                                              <p:pRg st="1" end="1"/>
                                            </p:txEl>
                                          </p:spTgt>
                                        </p:tgtEl>
                                        <p:attrNameLst>
                                          <p:attrName>style.visibility</p:attrName>
                                        </p:attrNameLst>
                                      </p:cBhvr>
                                      <p:to>
                                        <p:strVal val="visible"/>
                                      </p:to>
                                    </p:set>
                                    <p:animEffect transition="in" filter="circle(in)">
                                      <p:cBhvr>
                                        <p:cTn id="16" dur="2000"/>
                                        <p:tgtEl>
                                          <p:spTgt spid="5">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circle(in)">
                                      <p:cBhvr>
                                        <p:cTn id="21" dur="20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p:spPr>
      </p:pic>
      <p:sp>
        <p:nvSpPr>
          <p:cNvPr id="5" name="Dikdörtgen 4"/>
          <p:cNvSpPr/>
          <p:nvPr/>
        </p:nvSpPr>
        <p:spPr>
          <a:xfrm>
            <a:off x="0" y="34414"/>
            <a:ext cx="9144000" cy="5632311"/>
          </a:xfrm>
          <a:prstGeom prst="rect">
            <a:avLst/>
          </a:prstGeom>
        </p:spPr>
        <p:txBody>
          <a:bodyPr wrap="square">
            <a:spAutoFit/>
          </a:bodyPr>
          <a:lstStyle/>
          <a:p>
            <a:pPr marL="285750" indent="-285750" algn="ctr">
              <a:buFont typeface="Wingdings" panose="05000000000000000000" pitchFamily="2" charset="2"/>
              <a:buChar char="Ø"/>
            </a:pPr>
            <a:r>
              <a:rPr lang="tr-TR" sz="4800" dirty="0">
                <a:solidFill>
                  <a:schemeClr val="bg1"/>
                </a:solidFill>
              </a:rPr>
              <a:t>Hayatı boyunca doğruluktan ayrılmamış ve haksızlıklara karşı mücadele etmiş olan</a:t>
            </a:r>
          </a:p>
          <a:p>
            <a:pPr algn="ctr"/>
            <a:r>
              <a:rPr lang="tr-TR" sz="4800" dirty="0">
                <a:solidFill>
                  <a:schemeClr val="bg1"/>
                </a:solidFill>
              </a:rPr>
              <a:t>kardeşi </a:t>
            </a:r>
            <a:r>
              <a:rPr lang="tr-TR" sz="5400" b="1" dirty="0">
                <a:solidFill>
                  <a:srgbClr val="C00000"/>
                </a:solidFill>
              </a:rPr>
              <a:t>Hz. Hüseyin </a:t>
            </a:r>
            <a:r>
              <a:rPr lang="tr-TR" sz="4800" dirty="0">
                <a:solidFill>
                  <a:schemeClr val="bg1"/>
                </a:solidFill>
              </a:rPr>
              <a:t>(</a:t>
            </a:r>
            <a:r>
              <a:rPr lang="tr-TR" sz="4800" dirty="0" err="1">
                <a:solidFill>
                  <a:schemeClr val="bg1"/>
                </a:solidFill>
              </a:rPr>
              <a:t>r.a</a:t>
            </a:r>
            <a:r>
              <a:rPr lang="tr-TR" sz="4800" dirty="0">
                <a:solidFill>
                  <a:schemeClr val="bg1"/>
                </a:solidFill>
              </a:rPr>
              <a:t>.) de, yine böyle bir mücadele sonucu </a:t>
            </a:r>
            <a:r>
              <a:rPr lang="tr-TR" sz="6600" b="1" dirty="0" err="1">
                <a:solidFill>
                  <a:srgbClr val="0070C0"/>
                </a:solidFill>
              </a:rPr>
              <a:t>Kerbelâ</a:t>
            </a:r>
            <a:r>
              <a:rPr lang="tr-TR" sz="4800" dirty="0">
                <a:solidFill>
                  <a:schemeClr val="bg1"/>
                </a:solidFill>
              </a:rPr>
              <a:t> denilen yerde </a:t>
            </a:r>
            <a:r>
              <a:rPr lang="tr-TR" sz="6600" b="1" dirty="0">
                <a:solidFill>
                  <a:srgbClr val="7030A0"/>
                </a:solidFill>
              </a:rPr>
              <a:t>680</a:t>
            </a:r>
          </a:p>
          <a:p>
            <a:pPr algn="ctr"/>
            <a:r>
              <a:rPr lang="tr-TR" sz="4800" dirty="0">
                <a:solidFill>
                  <a:schemeClr val="bg1"/>
                </a:solidFill>
              </a:rPr>
              <a:t>yılında şehit edilmiştir.</a:t>
            </a:r>
          </a:p>
        </p:txBody>
      </p:sp>
    </p:spTree>
    <p:extLst>
      <p:ext uri="{BB962C8B-B14F-4D97-AF65-F5344CB8AC3E}">
        <p14:creationId xmlns:p14="http://schemas.microsoft.com/office/powerpoint/2010/main" val="4183055202"/>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7020" y="260648"/>
            <a:ext cx="9136979" cy="6336704"/>
          </a:xfrm>
        </p:spPr>
        <p:txBody>
          <a:bodyPr>
            <a:normAutofit fontScale="92500" lnSpcReduction="20000"/>
          </a:bodyPr>
          <a:lstStyle/>
          <a:p>
            <a:r>
              <a:rPr lang="tr-TR" sz="5800" dirty="0" err="1">
                <a:solidFill>
                  <a:srgbClr val="FFFF00"/>
                </a:solidFill>
                <a:latin typeface="DokChampa" panose="020B0604020202020204" pitchFamily="34" charset="-34"/>
                <a:cs typeface="DokChampa" panose="020B0604020202020204" pitchFamily="34" charset="-34"/>
              </a:rPr>
              <a:t>Meysere</a:t>
            </a:r>
            <a:r>
              <a:rPr lang="tr-TR" sz="5800" dirty="0">
                <a:latin typeface="DokChampa" panose="020B0604020202020204" pitchFamily="34" charset="-34"/>
                <a:cs typeface="DokChampa" panose="020B0604020202020204" pitchFamily="34" charset="-34"/>
              </a:rPr>
              <a:t>, </a:t>
            </a:r>
            <a:r>
              <a:rPr lang="tr-TR" sz="5800" dirty="0">
                <a:solidFill>
                  <a:srgbClr val="92D050"/>
                </a:solidFill>
                <a:latin typeface="DokChampa" panose="020B0604020202020204" pitchFamily="34" charset="-34"/>
                <a:cs typeface="DokChampa" panose="020B0604020202020204" pitchFamily="34" charset="-34"/>
              </a:rPr>
              <a:t>Peygamberimizin ne kadar dürüst ve güvenilir biri olduğunu Hz. Hatice’ye anlatmış, o da bu durumdan çok memnun kalmıştı. </a:t>
            </a:r>
          </a:p>
          <a:p>
            <a:r>
              <a:rPr lang="tr-TR" sz="5800" dirty="0">
                <a:solidFill>
                  <a:srgbClr val="00B0F0"/>
                </a:solidFill>
                <a:latin typeface="DokChampa" panose="020B0604020202020204" pitchFamily="34" charset="-34"/>
                <a:cs typeface="DokChampa" panose="020B0604020202020204" pitchFamily="34" charset="-34"/>
              </a:rPr>
              <a:t>O dönemde ticarette doğru ve dürüst insan bulmak çok zordu.</a:t>
            </a:r>
          </a:p>
          <a:p>
            <a:endParaRPr lang="tr-TR" dirty="0"/>
          </a:p>
        </p:txBody>
      </p:sp>
    </p:spTree>
    <p:extLst>
      <p:ext uri="{BB962C8B-B14F-4D97-AF65-F5344CB8AC3E}">
        <p14:creationId xmlns:p14="http://schemas.microsoft.com/office/powerpoint/2010/main" val="579317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p:spPr>
      </p:pic>
    </p:spTree>
    <p:extLst>
      <p:ext uri="{BB962C8B-B14F-4D97-AF65-F5344CB8AC3E}">
        <p14:creationId xmlns:p14="http://schemas.microsoft.com/office/powerpoint/2010/main" val="170366654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p:spPr>
      </p:pic>
    </p:spTree>
    <p:extLst>
      <p:ext uri="{BB962C8B-B14F-4D97-AF65-F5344CB8AC3E}">
        <p14:creationId xmlns:p14="http://schemas.microsoft.com/office/powerpoint/2010/main" val="171475507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p:spPr>
      </p:pic>
      <p:sp>
        <p:nvSpPr>
          <p:cNvPr id="5" name="Dikdörtgen 4"/>
          <p:cNvSpPr/>
          <p:nvPr/>
        </p:nvSpPr>
        <p:spPr>
          <a:xfrm>
            <a:off x="-28726" y="0"/>
            <a:ext cx="9172725" cy="1754326"/>
          </a:xfrm>
          <a:prstGeom prst="rect">
            <a:avLst/>
          </a:prstGeom>
        </p:spPr>
        <p:txBody>
          <a:bodyPr wrap="square">
            <a:spAutoFit/>
          </a:bodyPr>
          <a:lstStyle/>
          <a:p>
            <a:pPr algn="ctr"/>
            <a:r>
              <a:rPr lang="fr-FR" sz="4800" b="1" dirty="0" err="1"/>
              <a:t>Bir</a:t>
            </a:r>
            <a:r>
              <a:rPr lang="fr-FR" sz="4800" b="1" dirty="0"/>
              <a:t> Sure </a:t>
            </a:r>
            <a:r>
              <a:rPr lang="fr-FR" sz="4800" b="1" dirty="0" err="1"/>
              <a:t>Tanıyorum</a:t>
            </a:r>
            <a:r>
              <a:rPr lang="fr-FR" sz="4800" b="1" dirty="0"/>
              <a:t>: </a:t>
            </a:r>
            <a:endParaRPr lang="tr-TR" sz="4800" b="1" dirty="0"/>
          </a:p>
          <a:p>
            <a:pPr algn="ctr"/>
            <a:r>
              <a:rPr lang="fr-FR" sz="6000" b="1" u="sng" dirty="0" err="1"/>
              <a:t>Kevser</a:t>
            </a:r>
            <a:r>
              <a:rPr lang="fr-FR" sz="6000" b="1" u="sng" dirty="0"/>
              <a:t> </a:t>
            </a:r>
            <a:r>
              <a:rPr lang="fr-FR" sz="6000" b="1" u="sng" dirty="0" err="1"/>
              <a:t>Suresi</a:t>
            </a:r>
            <a:r>
              <a:rPr lang="fr-FR" sz="6000" b="1" u="sng" dirty="0"/>
              <a:t> </a:t>
            </a:r>
            <a:r>
              <a:rPr lang="fr-FR" sz="6000" b="1" u="sng" dirty="0" err="1"/>
              <a:t>ve</a:t>
            </a:r>
            <a:r>
              <a:rPr lang="fr-FR" sz="6000" b="1" u="sng" dirty="0"/>
              <a:t> </a:t>
            </a:r>
            <a:r>
              <a:rPr lang="fr-FR" sz="6000" b="1" u="sng" dirty="0" err="1"/>
              <a:t>Anlamı</a:t>
            </a:r>
            <a:endParaRPr lang="tr-TR" sz="6000" u="sng" dirty="0"/>
          </a:p>
        </p:txBody>
      </p:sp>
      <p:sp>
        <p:nvSpPr>
          <p:cNvPr id="6" name="Dikdörtgen 5"/>
          <p:cNvSpPr/>
          <p:nvPr/>
        </p:nvSpPr>
        <p:spPr>
          <a:xfrm>
            <a:off x="-14365" y="1988840"/>
            <a:ext cx="9158363" cy="4524315"/>
          </a:xfrm>
          <a:prstGeom prst="rect">
            <a:avLst/>
          </a:prstGeom>
        </p:spPr>
        <p:txBody>
          <a:bodyPr wrap="square">
            <a:spAutoFit/>
          </a:bodyPr>
          <a:lstStyle/>
          <a:p>
            <a:pPr algn="ctr"/>
            <a:r>
              <a:rPr lang="tr-TR" sz="7200" b="1" dirty="0">
                <a:solidFill>
                  <a:srgbClr val="002060"/>
                </a:solidFill>
                <a:effectLst>
                  <a:outerShdw blurRad="38100" dist="38100" dir="2700000" algn="tl">
                    <a:srgbClr val="000000">
                      <a:alpha val="43137"/>
                    </a:srgbClr>
                  </a:outerShdw>
                </a:effectLst>
              </a:rPr>
              <a:t>Sizce Kevser Suresi’ne bu isim niçin verilmiş olabilir?</a:t>
            </a:r>
          </a:p>
        </p:txBody>
      </p:sp>
    </p:spTree>
    <p:extLst>
      <p:ext uri="{BB962C8B-B14F-4D97-AF65-F5344CB8AC3E}">
        <p14:creationId xmlns:p14="http://schemas.microsoft.com/office/powerpoint/2010/main" val="221640108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7787208" cy="5962674"/>
          </a:xfrm>
        </p:spPr>
        <p:txBody>
          <a:bodyPr/>
          <a:lstStyle/>
          <a:p>
            <a:endParaRPr lang="tr-TR" dirty="0"/>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554"/>
            <a:ext cx="9144000" cy="6854087"/>
          </a:xfrm>
          <a:prstGeom prst="rect">
            <a:avLst/>
          </a:prstGeom>
        </p:spPr>
      </p:pic>
      <p:sp>
        <p:nvSpPr>
          <p:cNvPr id="5" name="Dikdörtgen 4"/>
          <p:cNvSpPr/>
          <p:nvPr/>
        </p:nvSpPr>
        <p:spPr>
          <a:xfrm>
            <a:off x="251520" y="908720"/>
            <a:ext cx="7848872" cy="4708981"/>
          </a:xfrm>
          <a:prstGeom prst="rect">
            <a:avLst/>
          </a:prstGeom>
        </p:spPr>
        <p:txBody>
          <a:bodyPr wrap="square">
            <a:spAutoFit/>
          </a:bodyPr>
          <a:lstStyle/>
          <a:p>
            <a:pPr algn="ctr"/>
            <a:r>
              <a:rPr lang="tr-TR" sz="6000" b="1" dirty="0">
                <a:solidFill>
                  <a:srgbClr val="C00000"/>
                </a:solidFill>
              </a:rPr>
              <a:t>HAYDİ ŞİMDİ HEP BERABER KEVSER SURESİNİN ÖZELLİKLERİNİ TANIYALIM </a:t>
            </a:r>
            <a:r>
              <a:rPr lang="tr-TR" sz="6000" b="1" dirty="0">
                <a:solidFill>
                  <a:srgbClr val="C00000"/>
                </a:solidFill>
                <a:sym typeface="Wingdings" panose="05000000000000000000" pitchFamily="2" charset="2"/>
              </a:rPr>
              <a:t></a:t>
            </a:r>
            <a:endParaRPr lang="tr-TR" sz="6000" b="1" dirty="0">
              <a:solidFill>
                <a:srgbClr val="C00000"/>
              </a:solidFill>
            </a:endParaRPr>
          </a:p>
        </p:txBody>
      </p:sp>
    </p:spTree>
    <p:extLst>
      <p:ext uri="{BB962C8B-B14F-4D97-AF65-F5344CB8AC3E}">
        <p14:creationId xmlns:p14="http://schemas.microsoft.com/office/powerpoint/2010/main" val="91792845"/>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1" name="Rectangle 3"/>
          <p:cNvSpPr>
            <a:spLocks noGrp="1" noChangeArrowheads="1"/>
          </p:cNvSpPr>
          <p:nvPr>
            <p:ph type="title"/>
          </p:nvPr>
        </p:nvSpPr>
        <p:spPr>
          <a:xfrm>
            <a:off x="0" y="0"/>
            <a:ext cx="9144000" cy="836712"/>
          </a:xfrm>
        </p:spPr>
        <p:txBody>
          <a:bodyPr>
            <a:noAutofit/>
          </a:bodyPr>
          <a:lstStyle/>
          <a:p>
            <a:pPr algn="ctr"/>
            <a:r>
              <a:rPr lang="tr-TR" sz="6000" b="1" dirty="0"/>
              <a:t>Kevser Suresi </a:t>
            </a:r>
          </a:p>
        </p:txBody>
      </p:sp>
      <p:grpSp>
        <p:nvGrpSpPr>
          <p:cNvPr id="2051" name="Group 42"/>
          <p:cNvGrpSpPr>
            <a:grpSpLocks/>
          </p:cNvGrpSpPr>
          <p:nvPr/>
        </p:nvGrpSpPr>
        <p:grpSpPr bwMode="auto">
          <a:xfrm>
            <a:off x="30574" y="1052736"/>
            <a:ext cx="9050164" cy="5755689"/>
            <a:chOff x="1017" y="1152"/>
            <a:chExt cx="3734" cy="2486"/>
          </a:xfrm>
        </p:grpSpPr>
        <p:grpSp>
          <p:nvGrpSpPr>
            <p:cNvPr id="2052" name="Group 4"/>
            <p:cNvGrpSpPr>
              <a:grpSpLocks/>
            </p:cNvGrpSpPr>
            <p:nvPr/>
          </p:nvGrpSpPr>
          <p:grpSpPr bwMode="auto">
            <a:xfrm>
              <a:off x="2132" y="1152"/>
              <a:ext cx="1487" cy="1247"/>
              <a:chOff x="2057" y="862"/>
              <a:chExt cx="1549" cy="1351"/>
            </a:xfrm>
          </p:grpSpPr>
          <p:sp>
            <p:nvSpPr>
              <p:cNvPr id="2069" name="AutoShape 5"/>
              <p:cNvSpPr>
                <a:spLocks noChangeArrowheads="1"/>
              </p:cNvSpPr>
              <p:nvPr/>
            </p:nvSpPr>
            <p:spPr bwMode="gray">
              <a:xfrm>
                <a:off x="2070" y="885"/>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endParaRPr lang="tr-TR" altLang="tr-TR"/>
              </a:p>
            </p:txBody>
          </p:sp>
          <p:sp>
            <p:nvSpPr>
              <p:cNvPr id="2070" name="AutoShape 6"/>
              <p:cNvSpPr>
                <a:spLocks noChangeArrowheads="1"/>
              </p:cNvSpPr>
              <p:nvPr/>
            </p:nvSpPr>
            <p:spPr bwMode="gray">
              <a:xfrm>
                <a:off x="2057" y="862"/>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endParaRPr lang="tr-TR" altLang="tr-TR"/>
              </a:p>
            </p:txBody>
          </p:sp>
          <p:sp>
            <p:nvSpPr>
              <p:cNvPr id="2071" name="AutoShape 7"/>
              <p:cNvSpPr>
                <a:spLocks noChangeArrowheads="1"/>
              </p:cNvSpPr>
              <p:nvPr/>
            </p:nvSpPr>
            <p:spPr bwMode="gray">
              <a:xfrm>
                <a:off x="2147" y="942"/>
                <a:ext cx="1350" cy="1168"/>
              </a:xfrm>
              <a:prstGeom prst="hexagon">
                <a:avLst>
                  <a:gd name="adj" fmla="val 28896"/>
                  <a:gd name="vf" fmla="val 115470"/>
                </a:avLst>
              </a:prstGeom>
              <a:gradFill rotWithShape="1">
                <a:gsLst>
                  <a:gs pos="0">
                    <a:srgbClr val="7262EC"/>
                  </a:gs>
                  <a:gs pos="100000">
                    <a:srgbClr val="2614AA"/>
                  </a:gs>
                </a:gsLst>
                <a:lin ang="27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endParaRPr lang="tr-TR" altLang="tr-TR"/>
              </a:p>
            </p:txBody>
          </p:sp>
        </p:grpSp>
        <p:grpSp>
          <p:nvGrpSpPr>
            <p:cNvPr id="2053" name="Group 8"/>
            <p:cNvGrpSpPr>
              <a:grpSpLocks/>
            </p:cNvGrpSpPr>
            <p:nvPr/>
          </p:nvGrpSpPr>
          <p:grpSpPr bwMode="auto">
            <a:xfrm>
              <a:off x="1017" y="1773"/>
              <a:ext cx="1488" cy="1247"/>
              <a:chOff x="1110" y="2656"/>
              <a:chExt cx="1549" cy="1351"/>
            </a:xfrm>
          </p:grpSpPr>
          <p:sp>
            <p:nvSpPr>
              <p:cNvPr id="2066" name="AutoShape 9"/>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endParaRPr lang="tr-TR" altLang="tr-TR"/>
              </a:p>
            </p:txBody>
          </p:sp>
          <p:sp>
            <p:nvSpPr>
              <p:cNvPr id="2067" name="AutoShape 10"/>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endParaRPr lang="tr-TR" altLang="tr-TR"/>
              </a:p>
            </p:txBody>
          </p:sp>
          <p:sp>
            <p:nvSpPr>
              <p:cNvPr id="2068" name="AutoShape 11"/>
              <p:cNvSpPr>
                <a:spLocks noChangeArrowheads="1"/>
              </p:cNvSpPr>
              <p:nvPr/>
            </p:nvSpPr>
            <p:spPr bwMode="gray">
              <a:xfrm>
                <a:off x="1200" y="2736"/>
                <a:ext cx="1350" cy="1168"/>
              </a:xfrm>
              <a:prstGeom prst="hexagon">
                <a:avLst>
                  <a:gd name="adj" fmla="val 28896"/>
                  <a:gd name="vf" fmla="val 115470"/>
                </a:avLst>
              </a:prstGeom>
              <a:gradFill rotWithShape="1">
                <a:gsLst>
                  <a:gs pos="0">
                    <a:srgbClr val="24B443"/>
                  </a:gs>
                  <a:gs pos="100000">
                    <a:srgbClr val="115D16"/>
                  </a:gs>
                </a:gsLst>
                <a:lin ang="27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endParaRPr lang="tr-TR" altLang="tr-TR"/>
              </a:p>
            </p:txBody>
          </p:sp>
        </p:grpSp>
        <p:sp>
          <p:nvSpPr>
            <p:cNvPr id="2054" name="Text Box 16"/>
            <p:cNvSpPr txBox="1">
              <a:spLocks noChangeArrowheads="1"/>
            </p:cNvSpPr>
            <p:nvPr/>
          </p:nvSpPr>
          <p:spPr bwMode="gray">
            <a:xfrm>
              <a:off x="2307" y="1381"/>
              <a:ext cx="1118" cy="8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ctr"/>
              <a:r>
                <a:rPr lang="tr-TR" sz="3600" b="1" dirty="0"/>
                <a:t> En kısa sure olup 3 ayettir.</a:t>
              </a:r>
              <a:endParaRPr lang="en-US" altLang="en-US" sz="3600" b="1" dirty="0"/>
            </a:p>
            <a:p>
              <a:endParaRPr lang="en-US" altLang="en-US" sz="1400" dirty="0">
                <a:solidFill>
                  <a:srgbClr val="FFFFFF"/>
                </a:solidFill>
              </a:endParaRPr>
            </a:p>
          </p:txBody>
        </p:sp>
        <p:sp>
          <p:nvSpPr>
            <p:cNvPr id="2055" name="Text Box 17"/>
            <p:cNvSpPr txBox="1">
              <a:spLocks noChangeArrowheads="1"/>
            </p:cNvSpPr>
            <p:nvPr/>
          </p:nvSpPr>
          <p:spPr bwMode="gray">
            <a:xfrm>
              <a:off x="1115" y="1887"/>
              <a:ext cx="1305" cy="9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ctr"/>
              <a:r>
                <a:rPr lang="tr-TR" sz="2200" dirty="0"/>
                <a:t>Peygamberimizin soyunun devam etmediği şeklinde cahiliye dönemine ait</a:t>
              </a:r>
            </a:p>
            <a:p>
              <a:pPr algn="ctr"/>
              <a:r>
                <a:rPr lang="tr-TR" sz="2200" dirty="0"/>
                <a:t>olan yanlış inanç ortadan kaldırılmıştır.</a:t>
              </a:r>
              <a:endParaRPr lang="en-US" altLang="en-US" sz="2200" dirty="0">
                <a:solidFill>
                  <a:srgbClr val="FFFFFF"/>
                </a:solidFill>
              </a:endParaRPr>
            </a:p>
          </p:txBody>
        </p:sp>
        <p:grpSp>
          <p:nvGrpSpPr>
            <p:cNvPr id="2056" name="Group 23"/>
            <p:cNvGrpSpPr>
              <a:grpSpLocks/>
            </p:cNvGrpSpPr>
            <p:nvPr/>
          </p:nvGrpSpPr>
          <p:grpSpPr bwMode="auto">
            <a:xfrm>
              <a:off x="3264" y="1776"/>
              <a:ext cx="1487" cy="1247"/>
              <a:chOff x="3175" y="2656"/>
              <a:chExt cx="1548" cy="1351"/>
            </a:xfrm>
          </p:grpSpPr>
          <p:sp>
            <p:nvSpPr>
              <p:cNvPr id="2063" name="AutoShape 24"/>
              <p:cNvSpPr>
                <a:spLocks noChangeArrowheads="1"/>
              </p:cNvSpPr>
              <p:nvPr/>
            </p:nvSpPr>
            <p:spPr bwMode="gray">
              <a:xfrm>
                <a:off x="3187"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endParaRPr lang="tr-TR" altLang="tr-TR"/>
              </a:p>
            </p:txBody>
          </p:sp>
          <p:sp>
            <p:nvSpPr>
              <p:cNvPr id="2064" name="AutoShape 25"/>
              <p:cNvSpPr>
                <a:spLocks noChangeArrowheads="1"/>
              </p:cNvSpPr>
              <p:nvPr/>
            </p:nvSpPr>
            <p:spPr bwMode="gray">
              <a:xfrm>
                <a:off x="3175" y="2656"/>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endParaRPr lang="tr-TR" altLang="tr-TR"/>
              </a:p>
            </p:txBody>
          </p:sp>
          <p:sp>
            <p:nvSpPr>
              <p:cNvPr id="2065" name="AutoShape 26"/>
              <p:cNvSpPr>
                <a:spLocks noChangeArrowheads="1"/>
              </p:cNvSpPr>
              <p:nvPr/>
            </p:nvSpPr>
            <p:spPr bwMode="gray">
              <a:xfrm>
                <a:off x="3264" y="2736"/>
                <a:ext cx="1350" cy="1168"/>
              </a:xfrm>
              <a:prstGeom prst="hexagon">
                <a:avLst>
                  <a:gd name="adj" fmla="val 28896"/>
                  <a:gd name="vf" fmla="val 115470"/>
                </a:avLst>
              </a:prstGeom>
              <a:gradFill rotWithShape="1">
                <a:gsLst>
                  <a:gs pos="0">
                    <a:srgbClr val="6D440E"/>
                  </a:gs>
                  <a:gs pos="100000">
                    <a:srgbClr val="EC941E"/>
                  </a:gs>
                </a:gsLst>
                <a:lin ang="27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endParaRPr lang="tr-TR" altLang="tr-TR"/>
              </a:p>
            </p:txBody>
          </p:sp>
        </p:grpSp>
        <p:sp>
          <p:nvSpPr>
            <p:cNvPr id="2057" name="Text Box 28"/>
            <p:cNvSpPr txBox="1">
              <a:spLocks noChangeArrowheads="1"/>
            </p:cNvSpPr>
            <p:nvPr/>
          </p:nvSpPr>
          <p:spPr bwMode="gray">
            <a:xfrm>
              <a:off x="3448" y="2021"/>
              <a:ext cx="1133" cy="6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ctr"/>
              <a:r>
                <a:rPr lang="tr-TR" sz="2400" b="1" dirty="0">
                  <a:solidFill>
                    <a:schemeClr val="bg1"/>
                  </a:solidFill>
                </a:rPr>
                <a:t>Kevser; bolluk, bereket ve neslin çoğalması anlamlarına gelir.</a:t>
              </a:r>
              <a:endParaRPr lang="en-US" altLang="en-US" sz="1400" b="1" dirty="0">
                <a:solidFill>
                  <a:srgbClr val="FFFFFF"/>
                </a:solidFill>
              </a:endParaRPr>
            </a:p>
          </p:txBody>
        </p:sp>
        <p:grpSp>
          <p:nvGrpSpPr>
            <p:cNvPr id="2058" name="Group 29"/>
            <p:cNvGrpSpPr>
              <a:grpSpLocks/>
            </p:cNvGrpSpPr>
            <p:nvPr/>
          </p:nvGrpSpPr>
          <p:grpSpPr bwMode="auto">
            <a:xfrm>
              <a:off x="2142" y="2391"/>
              <a:ext cx="1488" cy="1247"/>
              <a:chOff x="3174" y="2656"/>
              <a:chExt cx="1549" cy="1351"/>
            </a:xfrm>
          </p:grpSpPr>
          <p:sp>
            <p:nvSpPr>
              <p:cNvPr id="2060" name="AutoShape 30"/>
              <p:cNvSpPr>
                <a:spLocks noChangeArrowheads="1"/>
              </p:cNvSpPr>
              <p:nvPr/>
            </p:nvSpPr>
            <p:spPr bwMode="gray">
              <a:xfrm>
                <a:off x="3187"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endParaRPr lang="tr-TR" altLang="tr-TR"/>
              </a:p>
            </p:txBody>
          </p:sp>
          <p:sp>
            <p:nvSpPr>
              <p:cNvPr id="2061" name="AutoShape 31"/>
              <p:cNvSpPr>
                <a:spLocks noChangeArrowheads="1"/>
              </p:cNvSpPr>
              <p:nvPr/>
            </p:nvSpPr>
            <p:spPr bwMode="gray">
              <a:xfrm>
                <a:off x="3174" y="2656"/>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endParaRPr lang="tr-TR" altLang="tr-TR"/>
              </a:p>
            </p:txBody>
          </p:sp>
          <p:sp>
            <p:nvSpPr>
              <p:cNvPr id="2062" name="AutoShape 32"/>
              <p:cNvSpPr>
                <a:spLocks noChangeArrowheads="1"/>
              </p:cNvSpPr>
              <p:nvPr/>
            </p:nvSpPr>
            <p:spPr bwMode="gray">
              <a:xfrm>
                <a:off x="3265" y="2736"/>
                <a:ext cx="1350" cy="1168"/>
              </a:xfrm>
              <a:prstGeom prst="hexagon">
                <a:avLst>
                  <a:gd name="adj" fmla="val 28896"/>
                  <a:gd name="vf" fmla="val 115470"/>
                </a:avLst>
              </a:prstGeom>
              <a:gradFill rotWithShape="1">
                <a:gsLst>
                  <a:gs pos="0">
                    <a:srgbClr val="0066CC"/>
                  </a:gs>
                  <a:gs pos="100000">
                    <a:srgbClr val="002F5E"/>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endParaRPr lang="tr-TR" altLang="tr-TR"/>
              </a:p>
            </p:txBody>
          </p:sp>
        </p:grpSp>
        <p:sp>
          <p:nvSpPr>
            <p:cNvPr id="2059" name="Text Box 33"/>
            <p:cNvSpPr txBox="1">
              <a:spLocks noChangeArrowheads="1"/>
            </p:cNvSpPr>
            <p:nvPr/>
          </p:nvSpPr>
          <p:spPr bwMode="gray">
            <a:xfrm>
              <a:off x="2248" y="2660"/>
              <a:ext cx="1289" cy="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ctr"/>
              <a:r>
                <a:rPr lang="tr-TR" altLang="en-US" sz="2400" b="1" dirty="0">
                  <a:solidFill>
                    <a:srgbClr val="FFFFFF"/>
                  </a:solidFill>
                </a:rPr>
                <a:t>Kevser, cennette bulunan bir ırmağın adıdır.</a:t>
              </a:r>
              <a:endParaRPr lang="en-US" altLang="en-US" sz="1400" dirty="0">
                <a:solidFill>
                  <a:srgbClr val="FFFFFF"/>
                </a:solidFill>
              </a:endParaRPr>
            </a:p>
          </p:txBody>
        </p:sp>
      </p:grpSp>
    </p:spTree>
    <p:extLst>
      <p:ext uri="{BB962C8B-B14F-4D97-AF65-F5344CB8AC3E}">
        <p14:creationId xmlns:p14="http://schemas.microsoft.com/office/powerpoint/2010/main" val="2068117676"/>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3651"/>
                                        </p:tgtEl>
                                        <p:attrNameLst>
                                          <p:attrName>style.visibility</p:attrName>
                                        </p:attrNameLst>
                                      </p:cBhvr>
                                      <p:to>
                                        <p:strVal val="visible"/>
                                      </p:to>
                                    </p:set>
                                    <p:anim calcmode="lin" valueType="num">
                                      <p:cBhvr additive="base">
                                        <p:cTn id="7" dur="500" fill="hold"/>
                                        <p:tgtEl>
                                          <p:spTgt spid="283651"/>
                                        </p:tgtEl>
                                        <p:attrNameLst>
                                          <p:attrName>ppt_x</p:attrName>
                                        </p:attrNameLst>
                                      </p:cBhvr>
                                      <p:tavLst>
                                        <p:tav tm="0">
                                          <p:val>
                                            <p:strVal val="#ppt_x"/>
                                          </p:val>
                                        </p:tav>
                                        <p:tav tm="100000">
                                          <p:val>
                                            <p:strVal val="#ppt_x"/>
                                          </p:val>
                                        </p:tav>
                                      </p:tavLst>
                                    </p:anim>
                                    <p:anim calcmode="lin" valueType="num">
                                      <p:cBhvr additive="base">
                                        <p:cTn id="8" dur="500" fill="hold"/>
                                        <p:tgtEl>
                                          <p:spTgt spid="28365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nodeType="clickEffect">
                                  <p:stCondLst>
                                    <p:cond delay="0"/>
                                  </p:stCondLst>
                                  <p:childTnLst>
                                    <p:set>
                                      <p:cBhvr>
                                        <p:cTn id="12" dur="1" fill="hold">
                                          <p:stCondLst>
                                            <p:cond delay="0"/>
                                          </p:stCondLst>
                                        </p:cTn>
                                        <p:tgtEl>
                                          <p:spTgt spid="2051"/>
                                        </p:tgtEl>
                                        <p:attrNameLst>
                                          <p:attrName>style.visibility</p:attrName>
                                        </p:attrNameLst>
                                      </p:cBhvr>
                                      <p:to>
                                        <p:strVal val="visible"/>
                                      </p:to>
                                    </p:set>
                                    <p:animEffect transition="in" filter="circle(in)">
                                      <p:cBhvr>
                                        <p:cTn id="13" dur="20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3651"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7859216" cy="6322714"/>
          </a:xfrm>
        </p:spPr>
        <p:txBody>
          <a:bodyPr/>
          <a:lstStyle/>
          <a:p>
            <a:pPr algn="ctr"/>
            <a:endParaRPr lang="tr-TR" dirty="0"/>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96" y="0"/>
            <a:ext cx="9154396" cy="6858000"/>
          </a:xfrm>
          <a:prstGeom prst="rect">
            <a:avLst/>
          </a:prstGeom>
        </p:spPr>
      </p:pic>
      <p:sp>
        <p:nvSpPr>
          <p:cNvPr id="7" name="Dikdörtgen 6"/>
          <p:cNvSpPr/>
          <p:nvPr/>
        </p:nvSpPr>
        <p:spPr>
          <a:xfrm>
            <a:off x="-19364" y="4085"/>
            <a:ext cx="9163363" cy="6309420"/>
          </a:xfrm>
          <a:prstGeom prst="rect">
            <a:avLst/>
          </a:prstGeom>
        </p:spPr>
        <p:txBody>
          <a:bodyPr wrap="square">
            <a:spAutoFit/>
          </a:bodyPr>
          <a:lstStyle/>
          <a:p>
            <a:pPr marL="285750" indent="-285750" algn="ctr">
              <a:buFont typeface="Wingdings" panose="05000000000000000000" pitchFamily="2" charset="2"/>
              <a:buChar char="Ø"/>
            </a:pPr>
            <a:r>
              <a:rPr lang="tr-TR" sz="3600" dirty="0">
                <a:solidFill>
                  <a:schemeClr val="bg1"/>
                </a:solidFill>
              </a:rPr>
              <a:t>Cahiliye Araplarına göre kişinin soyu sadece </a:t>
            </a:r>
            <a:r>
              <a:rPr lang="tr-TR" sz="3600" b="1" dirty="0">
                <a:solidFill>
                  <a:schemeClr val="bg1"/>
                </a:solidFill>
              </a:rPr>
              <a:t>oğulları</a:t>
            </a:r>
            <a:r>
              <a:rPr lang="tr-TR" sz="3600" dirty="0">
                <a:solidFill>
                  <a:schemeClr val="bg1"/>
                </a:solidFill>
              </a:rPr>
              <a:t> tarafından devam ederdi. Müşrikler, iki oğlunun da vefat etmesi üzerine Hz. Muhammed’i “</a:t>
            </a:r>
            <a:r>
              <a:rPr lang="tr-TR" sz="4400" b="1" dirty="0" err="1">
                <a:solidFill>
                  <a:srgbClr val="C00000"/>
                </a:solidFill>
              </a:rPr>
              <a:t>ebter</a:t>
            </a:r>
            <a:r>
              <a:rPr lang="tr-TR" sz="3600" dirty="0">
                <a:solidFill>
                  <a:schemeClr val="bg1"/>
                </a:solidFill>
              </a:rPr>
              <a:t>” yani </a:t>
            </a:r>
            <a:r>
              <a:rPr lang="tr-TR" sz="3600" b="1" dirty="0">
                <a:solidFill>
                  <a:srgbClr val="C00000"/>
                </a:solidFill>
              </a:rPr>
              <a:t>soyu kesik</a:t>
            </a:r>
            <a:r>
              <a:rPr lang="tr-TR" sz="3600" b="1" dirty="0">
                <a:solidFill>
                  <a:schemeClr val="bg1"/>
                </a:solidFill>
              </a:rPr>
              <a:t> </a:t>
            </a:r>
            <a:r>
              <a:rPr lang="tr-TR" sz="3600" dirty="0">
                <a:solidFill>
                  <a:schemeClr val="bg1"/>
                </a:solidFill>
              </a:rPr>
              <a:t>olarak görmeye başladılar. </a:t>
            </a:r>
          </a:p>
          <a:p>
            <a:pPr marL="285750" indent="-285750" algn="ctr">
              <a:buFont typeface="Wingdings" panose="05000000000000000000" pitchFamily="2" charset="2"/>
              <a:buChar char="Ø"/>
            </a:pPr>
            <a:endParaRPr lang="tr-TR" sz="3600" dirty="0">
              <a:solidFill>
                <a:schemeClr val="bg1"/>
              </a:solidFill>
            </a:endParaRPr>
          </a:p>
          <a:p>
            <a:pPr marL="285750" indent="-285750" algn="ctr">
              <a:buFont typeface="Wingdings" panose="05000000000000000000" pitchFamily="2" charset="2"/>
              <a:buChar char="Ø"/>
            </a:pPr>
            <a:r>
              <a:rPr lang="tr-TR" sz="3600" dirty="0">
                <a:solidFill>
                  <a:schemeClr val="bg1"/>
                </a:solidFill>
              </a:rPr>
              <a:t>Ancak Peygamberimizin soyu, kızı </a:t>
            </a:r>
            <a:r>
              <a:rPr lang="tr-TR" sz="3600" b="1" dirty="0">
                <a:solidFill>
                  <a:srgbClr val="0070C0"/>
                </a:solidFill>
              </a:rPr>
              <a:t>Hz. Fatıma</a:t>
            </a:r>
            <a:r>
              <a:rPr lang="tr-TR" sz="3600" dirty="0">
                <a:solidFill>
                  <a:schemeClr val="bg1"/>
                </a:solidFill>
              </a:rPr>
              <a:t>’nın</a:t>
            </a:r>
            <a:r>
              <a:rPr lang="tr-TR" sz="3600" dirty="0">
                <a:solidFill>
                  <a:srgbClr val="0070C0"/>
                </a:solidFill>
              </a:rPr>
              <a:t> </a:t>
            </a:r>
            <a:r>
              <a:rPr lang="tr-TR" sz="3600" dirty="0">
                <a:solidFill>
                  <a:schemeClr val="bg1"/>
                </a:solidFill>
              </a:rPr>
              <a:t>çocukları olan </a:t>
            </a:r>
            <a:r>
              <a:rPr lang="tr-TR" sz="3600" b="1" dirty="0">
                <a:solidFill>
                  <a:srgbClr val="00B050"/>
                </a:solidFill>
              </a:rPr>
              <a:t>Hz. Hasan </a:t>
            </a:r>
            <a:r>
              <a:rPr lang="tr-TR" sz="3600" dirty="0">
                <a:solidFill>
                  <a:schemeClr val="bg1"/>
                </a:solidFill>
              </a:rPr>
              <a:t>ve </a:t>
            </a:r>
            <a:r>
              <a:rPr lang="tr-TR" sz="3600" b="1" dirty="0">
                <a:solidFill>
                  <a:srgbClr val="7030A0"/>
                </a:solidFill>
              </a:rPr>
              <a:t>Hz. Hüseyin</a:t>
            </a:r>
            <a:r>
              <a:rPr lang="tr-TR" sz="3600" dirty="0">
                <a:solidFill>
                  <a:srgbClr val="7030A0"/>
                </a:solidFill>
              </a:rPr>
              <a:t> </a:t>
            </a:r>
            <a:r>
              <a:rPr lang="tr-TR" sz="3600" dirty="0">
                <a:solidFill>
                  <a:schemeClr val="bg1"/>
                </a:solidFill>
              </a:rPr>
              <a:t>ile devam etmiştir. </a:t>
            </a:r>
            <a:r>
              <a:rPr lang="tr-TR" sz="3600" b="1" dirty="0" err="1">
                <a:solidFill>
                  <a:srgbClr val="FF0000"/>
                </a:solidFill>
              </a:rPr>
              <a:t>Hz.Fatıma</a:t>
            </a:r>
            <a:r>
              <a:rPr lang="tr-TR" sz="3600" dirty="0" err="1">
                <a:solidFill>
                  <a:schemeClr val="bg1"/>
                </a:solidFill>
              </a:rPr>
              <a:t>’nın</a:t>
            </a:r>
            <a:r>
              <a:rPr lang="tr-TR" sz="3600" dirty="0">
                <a:solidFill>
                  <a:schemeClr val="bg1"/>
                </a:solidFill>
              </a:rPr>
              <a:t>  </a:t>
            </a:r>
            <a:r>
              <a:rPr lang="tr-TR" sz="3600" b="1" dirty="0">
                <a:solidFill>
                  <a:srgbClr val="0070C0"/>
                </a:solidFill>
              </a:rPr>
              <a:t>Zeynep</a:t>
            </a:r>
            <a:r>
              <a:rPr lang="tr-TR" sz="3600" dirty="0">
                <a:solidFill>
                  <a:schemeClr val="bg1"/>
                </a:solidFill>
              </a:rPr>
              <a:t> ve </a:t>
            </a:r>
            <a:r>
              <a:rPr lang="tr-TR" sz="3600" b="1" dirty="0" err="1">
                <a:solidFill>
                  <a:srgbClr val="FFC000"/>
                </a:solidFill>
              </a:rPr>
              <a:t>Ümmü</a:t>
            </a:r>
            <a:r>
              <a:rPr lang="tr-TR" sz="3600" b="1" dirty="0">
                <a:solidFill>
                  <a:srgbClr val="FFC000"/>
                </a:solidFill>
              </a:rPr>
              <a:t> Gülsüm </a:t>
            </a:r>
            <a:r>
              <a:rPr lang="tr-TR" sz="3600" dirty="0">
                <a:solidFill>
                  <a:schemeClr val="bg1"/>
                </a:solidFill>
              </a:rPr>
              <a:t>adında iki kızı daha olmuştur.</a:t>
            </a:r>
          </a:p>
        </p:txBody>
      </p:sp>
    </p:spTree>
    <p:extLst>
      <p:ext uri="{BB962C8B-B14F-4D97-AF65-F5344CB8AC3E}">
        <p14:creationId xmlns:p14="http://schemas.microsoft.com/office/powerpoint/2010/main" val="144112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animEffect transition="in" filter="wipe(down)">
                                      <p:cBhvr>
                                        <p:cTn id="13"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p:spPr>
      </p:pic>
    </p:spTree>
    <p:extLst>
      <p:ext uri="{BB962C8B-B14F-4D97-AF65-F5344CB8AC3E}">
        <p14:creationId xmlns:p14="http://schemas.microsoft.com/office/powerpoint/2010/main" val="1774396246"/>
      </p:ext>
    </p:extLst>
  </p:cSld>
  <p:clrMapOvr>
    <a:masterClrMapping/>
  </p:clrMapOvr>
  <p:transition spd="slow">
    <p:pull/>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9144000" cy="6876256"/>
          </a:xfrm>
        </p:spPr>
      </p:pic>
      <p:sp>
        <p:nvSpPr>
          <p:cNvPr id="5" name="Dikdörtgen 4"/>
          <p:cNvSpPr/>
          <p:nvPr/>
        </p:nvSpPr>
        <p:spPr>
          <a:xfrm rot="267167">
            <a:off x="1833804" y="1839457"/>
            <a:ext cx="5986576" cy="2308324"/>
          </a:xfrm>
          <a:prstGeom prst="rect">
            <a:avLst/>
          </a:prstGeom>
        </p:spPr>
        <p:txBody>
          <a:bodyPr wrap="square">
            <a:spAutoFit/>
          </a:bodyPr>
          <a:lstStyle/>
          <a:p>
            <a:pPr algn="ctr"/>
            <a:r>
              <a:rPr lang="tr-TR" sz="4800" dirty="0">
                <a:solidFill>
                  <a:schemeClr val="bg1"/>
                </a:solidFill>
                <a:latin typeface="Footlight MT Light" panose="0204060206030A020304" pitchFamily="18" charset="0"/>
              </a:rPr>
              <a:t>HAYDİ ŞİMDİ ÖĞRENDİKLERİMİZİ ÖLÇELİM </a:t>
            </a:r>
            <a:r>
              <a:rPr lang="tr-TR" sz="4800" dirty="0">
                <a:solidFill>
                  <a:schemeClr val="bg1"/>
                </a:solidFill>
                <a:latin typeface="Footlight MT Light" panose="0204060206030A020304" pitchFamily="18" charset="0"/>
                <a:sym typeface="Wingdings" panose="05000000000000000000" pitchFamily="2" charset="2"/>
              </a:rPr>
              <a:t></a:t>
            </a:r>
            <a:endParaRPr lang="tr-TR" sz="4800" dirty="0">
              <a:solidFill>
                <a:schemeClr val="bg1"/>
              </a:solidFill>
              <a:latin typeface="Footlight MT Light" panose="0204060206030A020304" pitchFamily="18" charset="0"/>
            </a:endParaRPr>
          </a:p>
        </p:txBody>
      </p:sp>
    </p:spTree>
    <p:extLst>
      <p:ext uri="{BB962C8B-B14F-4D97-AF65-F5344CB8AC3E}">
        <p14:creationId xmlns:p14="http://schemas.microsoft.com/office/powerpoint/2010/main" val="2902722581"/>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p:spPr>
      </p:pic>
    </p:spTree>
    <p:extLst>
      <p:ext uri="{BB962C8B-B14F-4D97-AF65-F5344CB8AC3E}">
        <p14:creationId xmlns:p14="http://schemas.microsoft.com/office/powerpoint/2010/main" val="338335592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6270"/>
            <a:ext cx="9144000" cy="6851730"/>
          </a:xfrm>
        </p:spPr>
      </p:pic>
    </p:spTree>
    <p:extLst>
      <p:ext uri="{BB962C8B-B14F-4D97-AF65-F5344CB8AC3E}">
        <p14:creationId xmlns:p14="http://schemas.microsoft.com/office/powerpoint/2010/main" val="1512524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theme/theme1.xml><?xml version="1.0" encoding="utf-8"?>
<a:theme xmlns:a="http://schemas.openxmlformats.org/drawingml/2006/main" name="Teknik">
  <a:themeElements>
    <a:clrScheme name="Teknik">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knik">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knik">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650</TotalTime>
  <Words>2052</Words>
  <PresentationFormat>Ekran Gösterisi (4:3)</PresentationFormat>
  <Paragraphs>131</Paragraphs>
  <Slides>104</Slides>
  <Notes>2</Notes>
  <HiddenSlides>0</HiddenSlides>
  <MMClips>0</MMClips>
  <ScaleCrop>false</ScaleCrop>
  <HeadingPairs>
    <vt:vector size="6" baseType="variant">
      <vt:variant>
        <vt:lpstr>Kullanılan Yazı Tipleri</vt:lpstr>
      </vt:variant>
      <vt:variant>
        <vt:i4>12</vt:i4>
      </vt:variant>
      <vt:variant>
        <vt:lpstr>Tema</vt:lpstr>
      </vt:variant>
      <vt:variant>
        <vt:i4>1</vt:i4>
      </vt:variant>
      <vt:variant>
        <vt:lpstr>Slayt Başlıkları</vt:lpstr>
      </vt:variant>
      <vt:variant>
        <vt:i4>104</vt:i4>
      </vt:variant>
    </vt:vector>
  </HeadingPairs>
  <TitlesOfParts>
    <vt:vector size="117" baseType="lpstr">
      <vt:lpstr>Arial</vt:lpstr>
      <vt:lpstr>Calibri</vt:lpstr>
      <vt:lpstr>Curlz MT</vt:lpstr>
      <vt:lpstr>DokChampa</vt:lpstr>
      <vt:lpstr>Footlight MT Light</vt:lpstr>
      <vt:lpstr>Franklin Gothic Book</vt:lpstr>
      <vt:lpstr>Gisha</vt:lpstr>
      <vt:lpstr>Kristen ITC</vt:lpstr>
      <vt:lpstr>Monotype Corsiva</vt:lpstr>
      <vt:lpstr>Tw Cen MT</vt:lpstr>
      <vt:lpstr>Wingdings</vt:lpstr>
      <vt:lpstr>Wingdings 2</vt:lpstr>
      <vt:lpstr>Teknik</vt:lpstr>
      <vt:lpstr>PowerPoint Sunusu</vt:lpstr>
      <vt:lpstr>PowerPoint Sunusu</vt:lpstr>
      <vt:lpstr>Hz. Muhammed’in (s.a.v.) Evliliği ve Çocukları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Bir Dede Olarak Hz. Muhammed  (s.a.v.)</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Kevser Suresi </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HAZIRLAYAN ENİS OKUR  </vt:lpstr>
    </vt:vector>
  </TitlesOfParts>
  <Manager>https://www.sorubak.com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2020-03-22T18:04:26Z</dcterms:created>
  <dcterms:modified xsi:type="dcterms:W3CDTF">2021-03-03T10:56:20Z</dcterms:modified>
  <cp:category>https://www.sorubak.com</cp:category>
</cp:coreProperties>
</file>