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57" r:id="rId5"/>
    <p:sldId id="265" r:id="rId6"/>
    <p:sldId id="277" r:id="rId7"/>
    <p:sldId id="280" r:id="rId8"/>
    <p:sldId id="276" r:id="rId9"/>
    <p:sldId id="278" r:id="rId10"/>
    <p:sldId id="279" r:id="rId11"/>
    <p:sldId id="281" r:id="rId12"/>
    <p:sldId id="282" r:id="rId13"/>
    <p:sldId id="293" r:id="rId14"/>
    <p:sldId id="295" r:id="rId15"/>
    <p:sldId id="296" r:id="rId16"/>
    <p:sldId id="297" r:id="rId17"/>
    <p:sldId id="298" r:id="rId18"/>
    <p:sldId id="299" r:id="rId19"/>
    <p:sldId id="300" r:id="rId20"/>
    <p:sldId id="301" r:id="rId21"/>
  </p:sldIdLst>
  <p:sldSz cx="12192000" cy="6858000"/>
  <p:notesSz cx="6858000" cy="9144000"/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5265" autoAdjust="0"/>
  </p:normalViewPr>
  <p:slideViewPr>
    <p:cSldViewPr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377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741E4F-5413-4899-8449-3DE857CBED0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76A5BC71-7780-4ACA-B2CB-7890876BC9F9}">
      <dgm:prSet phldrT="[Metin]"/>
      <dgm:spPr/>
      <dgm:t>
        <a:bodyPr/>
        <a:lstStyle/>
        <a:p>
          <a:r>
            <a:rPr lang="tr-TR" b="1" dirty="0">
              <a:latin typeface="+mj-lt"/>
            </a:rPr>
            <a:t>İsim Kök</a:t>
          </a:r>
        </a:p>
      </dgm:t>
    </dgm:pt>
    <dgm:pt modelId="{126C1B40-35E9-4E44-A617-D7DE7BC4B57C}" type="parTrans" cxnId="{1DF94947-9DB8-41E9-8DC9-E80FD584DCB2}">
      <dgm:prSet/>
      <dgm:spPr/>
      <dgm:t>
        <a:bodyPr/>
        <a:lstStyle/>
        <a:p>
          <a:endParaRPr lang="tr-TR"/>
        </a:p>
      </dgm:t>
    </dgm:pt>
    <dgm:pt modelId="{ABD643C8-43C5-4997-BC65-F5556C1B1CC9}" type="sibTrans" cxnId="{1DF94947-9DB8-41E9-8DC9-E80FD584DCB2}">
      <dgm:prSet/>
      <dgm:spPr/>
      <dgm:t>
        <a:bodyPr/>
        <a:lstStyle/>
        <a:p>
          <a:endParaRPr lang="tr-TR"/>
        </a:p>
      </dgm:t>
    </dgm:pt>
    <dgm:pt modelId="{D87E1F5E-46FF-424A-8BAD-DEBDDA11BC31}">
      <dgm:prSet phldrT="[Metin]"/>
      <dgm:spPr/>
      <dgm:t>
        <a:bodyPr/>
        <a:lstStyle/>
        <a:p>
          <a:r>
            <a:rPr lang="tr-TR" b="1" dirty="0">
              <a:latin typeface="+mj-lt"/>
            </a:rPr>
            <a:t>Fiil Kök</a:t>
          </a:r>
        </a:p>
      </dgm:t>
    </dgm:pt>
    <dgm:pt modelId="{668ADE8E-8FF3-49CB-B80F-8B058116A1F0}" type="parTrans" cxnId="{76377AD8-C7AA-41AE-B62B-1AF2BE7D04DA}">
      <dgm:prSet/>
      <dgm:spPr/>
      <dgm:t>
        <a:bodyPr/>
        <a:lstStyle/>
        <a:p>
          <a:endParaRPr lang="tr-TR"/>
        </a:p>
      </dgm:t>
    </dgm:pt>
    <dgm:pt modelId="{0B46688C-12CF-475E-90C5-FAC9338EDE48}" type="sibTrans" cxnId="{76377AD8-C7AA-41AE-B62B-1AF2BE7D04DA}">
      <dgm:prSet/>
      <dgm:spPr/>
      <dgm:t>
        <a:bodyPr/>
        <a:lstStyle/>
        <a:p>
          <a:endParaRPr lang="tr-TR"/>
        </a:p>
      </dgm:t>
    </dgm:pt>
    <dgm:pt modelId="{BF6569C1-648A-4805-9108-AA1D35B91319}" type="pres">
      <dgm:prSet presAssocID="{55741E4F-5413-4899-8449-3DE857CBED0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r-TR"/>
        </a:p>
      </dgm:t>
    </dgm:pt>
    <dgm:pt modelId="{8F3F53BB-08EF-45F3-BB1A-0B4FC8309543}" type="pres">
      <dgm:prSet presAssocID="{55741E4F-5413-4899-8449-3DE857CBED03}" presName="Name1" presStyleCnt="0"/>
      <dgm:spPr/>
    </dgm:pt>
    <dgm:pt modelId="{C36F8E6E-31A0-4EE7-87FE-A770D0956CF9}" type="pres">
      <dgm:prSet presAssocID="{55741E4F-5413-4899-8449-3DE857CBED03}" presName="cycle" presStyleCnt="0"/>
      <dgm:spPr/>
    </dgm:pt>
    <dgm:pt modelId="{F5EFBD1D-059B-4CAC-99A7-6B65FCC165E2}" type="pres">
      <dgm:prSet presAssocID="{55741E4F-5413-4899-8449-3DE857CBED03}" presName="srcNode" presStyleLbl="node1" presStyleIdx="0" presStyleCnt="2"/>
      <dgm:spPr/>
    </dgm:pt>
    <dgm:pt modelId="{5AC72E23-22D6-4489-9187-51FD437A60CC}" type="pres">
      <dgm:prSet presAssocID="{55741E4F-5413-4899-8449-3DE857CBED03}" presName="conn" presStyleLbl="parChTrans1D2" presStyleIdx="0" presStyleCnt="1"/>
      <dgm:spPr/>
      <dgm:t>
        <a:bodyPr/>
        <a:lstStyle/>
        <a:p>
          <a:endParaRPr lang="tr-TR"/>
        </a:p>
      </dgm:t>
    </dgm:pt>
    <dgm:pt modelId="{6405543D-2A9E-4AEE-9B65-706E43653D58}" type="pres">
      <dgm:prSet presAssocID="{55741E4F-5413-4899-8449-3DE857CBED03}" presName="extraNode" presStyleLbl="node1" presStyleIdx="0" presStyleCnt="2"/>
      <dgm:spPr/>
    </dgm:pt>
    <dgm:pt modelId="{70F4C6CE-D30C-4E15-9D28-96CC49F10BAF}" type="pres">
      <dgm:prSet presAssocID="{55741E4F-5413-4899-8449-3DE857CBED03}" presName="dstNode" presStyleLbl="node1" presStyleIdx="0" presStyleCnt="2"/>
      <dgm:spPr/>
    </dgm:pt>
    <dgm:pt modelId="{827D21A1-C503-4BF0-A357-DC06550CA503}" type="pres">
      <dgm:prSet presAssocID="{76A5BC71-7780-4ACA-B2CB-7890876BC9F9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737770-2B15-4CA3-9CD1-07402B9CC9D9}" type="pres">
      <dgm:prSet presAssocID="{76A5BC71-7780-4ACA-B2CB-7890876BC9F9}" presName="accent_1" presStyleCnt="0"/>
      <dgm:spPr/>
    </dgm:pt>
    <dgm:pt modelId="{5EB4F49E-B895-4DF8-BD73-F425EF2FEE54}" type="pres">
      <dgm:prSet presAssocID="{76A5BC71-7780-4ACA-B2CB-7890876BC9F9}" presName="accentRepeatNode" presStyleLbl="solidFgAcc1" presStyleIdx="0" presStyleCnt="2"/>
      <dgm:spPr/>
    </dgm:pt>
    <dgm:pt modelId="{7B1C7CF0-E73F-45E9-B3F1-65013C64D33B}" type="pres">
      <dgm:prSet presAssocID="{D87E1F5E-46FF-424A-8BAD-DEBDDA11BC31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596C18-6F06-4D80-940F-AE4B11136C3E}" type="pres">
      <dgm:prSet presAssocID="{D87E1F5E-46FF-424A-8BAD-DEBDDA11BC31}" presName="accent_2" presStyleCnt="0"/>
      <dgm:spPr/>
    </dgm:pt>
    <dgm:pt modelId="{D7C5D19E-DD3C-47A5-A9A1-A26E8540A474}" type="pres">
      <dgm:prSet presAssocID="{D87E1F5E-46FF-424A-8BAD-DEBDDA11BC31}" presName="accentRepeatNode" presStyleLbl="solidFgAcc1" presStyleIdx="1" presStyleCnt="2"/>
      <dgm:spPr/>
    </dgm:pt>
  </dgm:ptLst>
  <dgm:cxnLst>
    <dgm:cxn modelId="{1DF94947-9DB8-41E9-8DC9-E80FD584DCB2}" srcId="{55741E4F-5413-4899-8449-3DE857CBED03}" destId="{76A5BC71-7780-4ACA-B2CB-7890876BC9F9}" srcOrd="0" destOrd="0" parTransId="{126C1B40-35E9-4E44-A617-D7DE7BC4B57C}" sibTransId="{ABD643C8-43C5-4997-BC65-F5556C1B1CC9}"/>
    <dgm:cxn modelId="{76377AD8-C7AA-41AE-B62B-1AF2BE7D04DA}" srcId="{55741E4F-5413-4899-8449-3DE857CBED03}" destId="{D87E1F5E-46FF-424A-8BAD-DEBDDA11BC31}" srcOrd="1" destOrd="0" parTransId="{668ADE8E-8FF3-49CB-B80F-8B058116A1F0}" sibTransId="{0B46688C-12CF-475E-90C5-FAC9338EDE48}"/>
    <dgm:cxn modelId="{56A09355-ECD4-4B0D-B812-5C5E46FA9E5C}" type="presOf" srcId="{D87E1F5E-46FF-424A-8BAD-DEBDDA11BC31}" destId="{7B1C7CF0-E73F-45E9-B3F1-65013C64D33B}" srcOrd="0" destOrd="0" presId="urn:microsoft.com/office/officeart/2008/layout/VerticalCurvedList"/>
    <dgm:cxn modelId="{12D7F22B-6F25-46DD-A2F0-F8D829944F82}" type="presOf" srcId="{55741E4F-5413-4899-8449-3DE857CBED03}" destId="{BF6569C1-648A-4805-9108-AA1D35B91319}" srcOrd="0" destOrd="0" presId="urn:microsoft.com/office/officeart/2008/layout/VerticalCurvedList"/>
    <dgm:cxn modelId="{D3917AC4-4131-467D-97CF-8A0C14946B62}" type="presOf" srcId="{ABD643C8-43C5-4997-BC65-F5556C1B1CC9}" destId="{5AC72E23-22D6-4489-9187-51FD437A60CC}" srcOrd="0" destOrd="0" presId="urn:microsoft.com/office/officeart/2008/layout/VerticalCurvedList"/>
    <dgm:cxn modelId="{5D9EB590-866A-4F19-97E1-74BCFDC62357}" type="presOf" srcId="{76A5BC71-7780-4ACA-B2CB-7890876BC9F9}" destId="{827D21A1-C503-4BF0-A357-DC06550CA503}" srcOrd="0" destOrd="0" presId="urn:microsoft.com/office/officeart/2008/layout/VerticalCurvedList"/>
    <dgm:cxn modelId="{28F299DF-4E60-42A4-A4B9-28228BD78EF8}" type="presParOf" srcId="{BF6569C1-648A-4805-9108-AA1D35B91319}" destId="{8F3F53BB-08EF-45F3-BB1A-0B4FC8309543}" srcOrd="0" destOrd="0" presId="urn:microsoft.com/office/officeart/2008/layout/VerticalCurvedList"/>
    <dgm:cxn modelId="{B455CF9C-40B1-4F3F-B173-10135978DE5B}" type="presParOf" srcId="{8F3F53BB-08EF-45F3-BB1A-0B4FC8309543}" destId="{C36F8E6E-31A0-4EE7-87FE-A770D0956CF9}" srcOrd="0" destOrd="0" presId="urn:microsoft.com/office/officeart/2008/layout/VerticalCurvedList"/>
    <dgm:cxn modelId="{9C5644D4-CD1C-4194-BE1D-025684A8342E}" type="presParOf" srcId="{C36F8E6E-31A0-4EE7-87FE-A770D0956CF9}" destId="{F5EFBD1D-059B-4CAC-99A7-6B65FCC165E2}" srcOrd="0" destOrd="0" presId="urn:microsoft.com/office/officeart/2008/layout/VerticalCurvedList"/>
    <dgm:cxn modelId="{F5898D84-B68B-49BD-B8C1-6E6D619847B5}" type="presParOf" srcId="{C36F8E6E-31A0-4EE7-87FE-A770D0956CF9}" destId="{5AC72E23-22D6-4489-9187-51FD437A60CC}" srcOrd="1" destOrd="0" presId="urn:microsoft.com/office/officeart/2008/layout/VerticalCurvedList"/>
    <dgm:cxn modelId="{F515EC43-7C0F-4EBD-B428-D4650AD652DB}" type="presParOf" srcId="{C36F8E6E-31A0-4EE7-87FE-A770D0956CF9}" destId="{6405543D-2A9E-4AEE-9B65-706E43653D58}" srcOrd="2" destOrd="0" presId="urn:microsoft.com/office/officeart/2008/layout/VerticalCurvedList"/>
    <dgm:cxn modelId="{28C599C5-4C54-402D-A324-687B90E5346F}" type="presParOf" srcId="{C36F8E6E-31A0-4EE7-87FE-A770D0956CF9}" destId="{70F4C6CE-D30C-4E15-9D28-96CC49F10BAF}" srcOrd="3" destOrd="0" presId="urn:microsoft.com/office/officeart/2008/layout/VerticalCurvedList"/>
    <dgm:cxn modelId="{6ACF17F0-06B8-4DD4-AB4C-022A3E307C15}" type="presParOf" srcId="{8F3F53BB-08EF-45F3-BB1A-0B4FC8309543}" destId="{827D21A1-C503-4BF0-A357-DC06550CA503}" srcOrd="1" destOrd="0" presId="urn:microsoft.com/office/officeart/2008/layout/VerticalCurvedList"/>
    <dgm:cxn modelId="{17BD2F45-956A-41BE-ACAA-D54834EAEB05}" type="presParOf" srcId="{8F3F53BB-08EF-45F3-BB1A-0B4FC8309543}" destId="{F9737770-2B15-4CA3-9CD1-07402B9CC9D9}" srcOrd="2" destOrd="0" presId="urn:microsoft.com/office/officeart/2008/layout/VerticalCurvedList"/>
    <dgm:cxn modelId="{3EFAC608-95E5-434A-ACE9-DCE245058680}" type="presParOf" srcId="{F9737770-2B15-4CA3-9CD1-07402B9CC9D9}" destId="{5EB4F49E-B895-4DF8-BD73-F425EF2FEE54}" srcOrd="0" destOrd="0" presId="urn:microsoft.com/office/officeart/2008/layout/VerticalCurvedList"/>
    <dgm:cxn modelId="{D646A35A-257F-4F1E-8B45-9A0337E0F803}" type="presParOf" srcId="{8F3F53BB-08EF-45F3-BB1A-0B4FC8309543}" destId="{7B1C7CF0-E73F-45E9-B3F1-65013C64D33B}" srcOrd="3" destOrd="0" presId="urn:microsoft.com/office/officeart/2008/layout/VerticalCurvedList"/>
    <dgm:cxn modelId="{13024D69-662A-491B-8300-032E10722424}" type="presParOf" srcId="{8F3F53BB-08EF-45F3-BB1A-0B4FC8309543}" destId="{AB596C18-6F06-4D80-940F-AE4B11136C3E}" srcOrd="4" destOrd="0" presId="urn:microsoft.com/office/officeart/2008/layout/VerticalCurvedList"/>
    <dgm:cxn modelId="{C7D9C977-4148-4C67-9080-BAAFD91B765D}" type="presParOf" srcId="{AB596C18-6F06-4D80-940F-AE4B11136C3E}" destId="{D7C5D19E-DD3C-47A5-A9A1-A26E8540A47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C72E23-22D6-4489-9187-51FD437A60CC}">
      <dsp:nvSpPr>
        <dsp:cNvPr id="0" name=""/>
        <dsp:cNvSpPr/>
      </dsp:nvSpPr>
      <dsp:spPr>
        <a:xfrm>
          <a:off x="-4785315" y="-738893"/>
          <a:ext cx="5742282" cy="5742282"/>
        </a:xfrm>
        <a:prstGeom prst="blockArc">
          <a:avLst>
            <a:gd name="adj1" fmla="val 18900000"/>
            <a:gd name="adj2" fmla="val 2700000"/>
            <a:gd name="adj3" fmla="val 37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7D21A1-C503-4BF0-A357-DC06550CA503}">
      <dsp:nvSpPr>
        <dsp:cNvPr id="0" name=""/>
        <dsp:cNvSpPr/>
      </dsp:nvSpPr>
      <dsp:spPr>
        <a:xfrm>
          <a:off x="783920" y="609225"/>
          <a:ext cx="8337583" cy="121828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7011" tIns="165100" rIns="165100" bIns="16510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b="1" kern="1200" dirty="0">
              <a:latin typeface="+mj-lt"/>
            </a:rPr>
            <a:t>İsim Kök</a:t>
          </a:r>
        </a:p>
      </dsp:txBody>
      <dsp:txXfrm>
        <a:off x="783920" y="609225"/>
        <a:ext cx="8337583" cy="1218281"/>
      </dsp:txXfrm>
    </dsp:sp>
    <dsp:sp modelId="{5EB4F49E-B895-4DF8-BD73-F425EF2FEE54}">
      <dsp:nvSpPr>
        <dsp:cNvPr id="0" name=""/>
        <dsp:cNvSpPr/>
      </dsp:nvSpPr>
      <dsp:spPr>
        <a:xfrm>
          <a:off x="22495" y="456940"/>
          <a:ext cx="1522851" cy="15228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1C7CF0-E73F-45E9-B3F1-65013C64D33B}">
      <dsp:nvSpPr>
        <dsp:cNvPr id="0" name=""/>
        <dsp:cNvSpPr/>
      </dsp:nvSpPr>
      <dsp:spPr>
        <a:xfrm>
          <a:off x="783920" y="2436988"/>
          <a:ext cx="8337583" cy="121828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7011" tIns="165100" rIns="165100" bIns="16510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b="1" kern="1200" dirty="0">
              <a:latin typeface="+mj-lt"/>
            </a:rPr>
            <a:t>Fiil Kök</a:t>
          </a:r>
        </a:p>
      </dsp:txBody>
      <dsp:txXfrm>
        <a:off x="783920" y="2436988"/>
        <a:ext cx="8337583" cy="1218281"/>
      </dsp:txXfrm>
    </dsp:sp>
    <dsp:sp modelId="{D7C5D19E-DD3C-47A5-A9A1-A26E8540A474}">
      <dsp:nvSpPr>
        <dsp:cNvPr id="0" name=""/>
        <dsp:cNvSpPr/>
      </dsp:nvSpPr>
      <dsp:spPr>
        <a:xfrm>
          <a:off x="22495" y="2284703"/>
          <a:ext cx="1522851" cy="15228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CACC158-0B64-47B8-B519-2E69791CFFEB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0AD62A-9EE1-43E3-A7E5-D268F71DF3EB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36448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71F48-0419-40FC-AD57-08CCCE583B37}" type="datetime1">
              <a:rPr lang="tr-TR" smtClean="0"/>
              <a:pPr/>
              <a:t>14/12/2020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dirty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534C2EF-8A97-4DAF-B099-E567883644D6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1809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tr-TR" smtClean="0"/>
              <a:pPr rtl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58296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tr-TR" dirty="0"/>
              <a:t>NOT: Bu slayttaki resimleri değiştirmek için, resmi seçin ve silin. Sonra, kendi resminizi eklemek için yer tutucudaki Resim Ekle simgesine tıklayın.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tr-TR" smtClean="0"/>
              <a:pPr rtl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8601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rtlCol="0" anchor="b">
            <a:normAutofit/>
          </a:bodyPr>
          <a:lstStyle>
            <a:lvl1pPr algn="l">
              <a:defRPr sz="44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/>
              <a:t>Asıl alt başlık stilini düzenlemek için tıklayın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5445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sim Yazılı İki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Metin Yer Tutucusu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203777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Üç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7" name="Serbest Biçimli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8" name="Serbest Biçimli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9" name="Resim Yer Tutucusu 18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2" name="Serbest Biçimli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3" name="Resim Yer Tutucusu 12" descr="Resim eklemek için boş yer tutucu. Yer tutucuya tıklayın ve eklemek istediğiniz resmi seçin"/>
          <p:cNvSpPr>
            <a:spLocks noGrp="1"/>
          </p:cNvSpPr>
          <p:nvPr>
            <p:ph type="pic" sz="quarter" idx="16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7" name="Metin Yer Tutucusu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101779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ş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77400" y="365126"/>
            <a:ext cx="21336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8" name="Serbest Biçimli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9" name="Resim Yer Tutucusu 8" descr="Resim eklemek için boş yer tutucu. Yer tutucuya tıklayın ve eklemek istediğiniz resmi seçin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0" name="Serbest Biçimli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1" name="Resim Yer Tutucusu 10" descr="Resim eklemek için boş yer tutucu. Yer tutucuya tıklayın ve eklemek istediğiniz resmi seçin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2" name="Serbest Biçimli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3" name="Resim Yer Tutucusu 12" descr="Resim eklemek için boş yer tutucu. Yer tutucuya tıklayın ve eklemek istediğiniz resmi seçin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14" name="Serbest Biçimli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15" name="Resim Yer Tutucusu 14" descr="Resim eklemek için boş yer tutucu. Yer tutucuya tıklayın ve eklemek istediğiniz resmi seçin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20" name="Serbest Biçimli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1" name="Resim Yer Tutucusu 20" descr="Resim eklemek için boş yer tutucu. Yer tutucuya tıklayın ve eklemek istediğiniz resmi seçin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6467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ECD7671-5F03-4D82-82A4-8871CBFE3090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4326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eaVert"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eaVert"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D261A88-92F3-4094-89F2-1314A7309510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2624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3E1BCB5-E553-4792-B09F-198E4B966BAA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573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xmlns="" val="227950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BDA0764-C0E5-4411-A6EC-9EBC25C721E3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2530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 rtlCol="0"/>
          <a:lstStyle/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7" name="Tarih Yer Tutucusu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3CE0335-7021-49FF-B88E-D30487FC223F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0008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3" name="Tarih Yer Tutucusu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8FB2F1-5AA7-4BAD-B3F4-0F2F2963D054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4502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2" name="Tarih Yer Tutucusu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920F04-75E8-4461-BB74-76C33F6ED879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8007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  <a:p>
            <a:pPr lvl="1" rtl="0"/>
            <a:r>
              <a:rPr lang="tr-TR"/>
              <a:t>İkinci düzey</a:t>
            </a:r>
          </a:p>
          <a:p>
            <a:pPr lvl="2" rtl="0"/>
            <a:r>
              <a:rPr lang="tr-TR"/>
              <a:t>Üçüncü düzey</a:t>
            </a:r>
          </a:p>
          <a:p>
            <a:pPr lvl="3" rtl="0"/>
            <a:r>
              <a:rPr lang="tr-TR"/>
              <a:t>Dördüncü düzey</a:t>
            </a:r>
          </a:p>
          <a:p>
            <a:pPr lvl="4" rtl="0"/>
            <a:r>
              <a:rPr lang="tr-TR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1274290-2060-480F-940D-DB669716DEB2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0735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Biçimli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tr-TR"/>
              <a:t>Asıl başlık stilini düzenlemek için tıklayın</a:t>
            </a:r>
            <a:endParaRPr lang="tr-TR" dirty="0"/>
          </a:p>
        </p:txBody>
      </p:sp>
      <p:sp>
        <p:nvSpPr>
          <p:cNvPr id="12" name="Resim Yer Tutucusu 11" descr="Resim eklemek için boş yer tutucu. Yer tutucuya tıklayın ve eklemek istediğiniz resmi seçin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/>
              <a:t>Resim eklemek için simgeye tıklayın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/>
              <a:t>Asıl metin stillerini düzenlemek için tıklayın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tr-TR" dirty="0"/>
              <a:t>Alt bilgi ekleme</a:t>
            </a:r>
          </a:p>
        </p:txBody>
      </p:sp>
      <p:sp>
        <p:nvSpPr>
          <p:cNvPr id="5" name="Tarih Yer Tutucusu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D5F7C64-7CBA-403D-9607-87046DB229DB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5131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tr-TR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dirty="0"/>
              <a:t>Asıl metin stillerini düzenlemek için tıklayın</a:t>
            </a:r>
          </a:p>
          <a:p>
            <a:pPr lvl="1" rtl="0"/>
            <a:r>
              <a:rPr lang="tr-TR" dirty="0"/>
              <a:t>İkinci düzey</a:t>
            </a:r>
          </a:p>
          <a:p>
            <a:pPr lvl="2" rtl="0"/>
            <a:r>
              <a:rPr lang="tr-TR" dirty="0"/>
              <a:t>Üçüncü düzey</a:t>
            </a:r>
          </a:p>
          <a:p>
            <a:pPr lvl="3" rtl="0"/>
            <a:r>
              <a:rPr lang="tr-TR" dirty="0"/>
              <a:t>Dördüncü düzey</a:t>
            </a:r>
          </a:p>
          <a:p>
            <a:pPr lvl="4" rtl="0"/>
            <a:r>
              <a:rPr lang="tr-TR" dirty="0"/>
              <a:t>Beşinci düzey</a:t>
            </a:r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tr-TR" dirty="0"/>
              <a:t>Alt bilgi ekleme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30310774-9756-4080-BE24-183590212C9E}" type="datetime1">
              <a:rPr lang="tr-TR" smtClean="0"/>
              <a:pPr rtl="0"/>
              <a:t>14/12/2020</a:t>
            </a:fld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89D71E3-7D81-4C24-B9D8-6B108755C64C}" type="slidenum">
              <a:rPr lang="tr-TR" smtClean="0"/>
              <a:pPr rtl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2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439816" y="1772816"/>
            <a:ext cx="2592288" cy="1180728"/>
          </a:xfrm>
        </p:spPr>
        <p:txBody>
          <a:bodyPr rtlCol="0">
            <a:noAutofit/>
          </a:bodyPr>
          <a:lstStyle/>
          <a:p>
            <a:pPr rtl="0"/>
            <a:r>
              <a:rPr lang="tr-TR" sz="7200" b="1" dirty="0">
                <a:solidFill>
                  <a:srgbClr val="FF0000"/>
                </a:solidFill>
              </a:rPr>
              <a:t>KÖK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5F51EAC6-351E-49A7-A6CB-30A8D798E8F1}"/>
              </a:ext>
            </a:extLst>
          </p:cNvPr>
          <p:cNvSpPr txBox="1"/>
          <p:nvPr/>
        </p:nvSpPr>
        <p:spPr>
          <a:xfrm>
            <a:off x="6096000" y="599779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279804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9268AC3F-F255-49B8-BD70-29A6501F2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9004" y="5877272"/>
            <a:ext cx="8115419" cy="701674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/>
              <a:t>DİNLEDİĞİNİZ İÇİN TEŞEKKÜRLER.</a:t>
            </a:r>
          </a:p>
        </p:txBody>
      </p:sp>
      <p:pic>
        <p:nvPicPr>
          <p:cNvPr id="11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xmlns="" id="{ACD239BE-6F84-46A6-8F1E-EC935A7D6FC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62" b="62"/>
          <a:stretch>
            <a:fillRect/>
          </a:stretch>
        </p:blipFill>
        <p:spPr/>
      </p:pic>
      <p:sp>
        <p:nvSpPr>
          <p:cNvPr id="7" name="Metin Yer Tutucusu 6">
            <a:extLst>
              <a:ext uri="{FF2B5EF4-FFF2-40B4-BE49-F238E27FC236}">
                <a16:creationId xmlns:a16="http://schemas.microsoft.com/office/drawing/2014/main" xmlns="" id="{5B8FA732-D19A-426C-A1E8-AD478E0E11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BAŞA DÖNELİM.</a:t>
            </a:r>
          </a:p>
        </p:txBody>
      </p:sp>
      <p:pic>
        <p:nvPicPr>
          <p:cNvPr id="13" name="Resim Yer Tutucusu 12">
            <a:hlinkClick r:id="rId4" action="ppaction://hlinksldjump"/>
            <a:extLst>
              <a:ext uri="{FF2B5EF4-FFF2-40B4-BE49-F238E27FC236}">
                <a16:creationId xmlns:a16="http://schemas.microsoft.com/office/drawing/2014/main" xmlns="" id="{5A80149C-5EB6-430F-A224-0A2D147E859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/>
          <a:srcRect l="1502" r="1502"/>
          <a:stretch>
            <a:fillRect/>
          </a:stretch>
        </p:blipFill>
        <p:spPr/>
      </p:pic>
      <p:sp>
        <p:nvSpPr>
          <p:cNvPr id="9" name="Metin Yer Tutucusu 8">
            <a:extLst>
              <a:ext uri="{FF2B5EF4-FFF2-40B4-BE49-F238E27FC236}">
                <a16:creationId xmlns:a16="http://schemas.microsoft.com/office/drawing/2014/main" xmlns="" id="{9FE7E4B3-39C5-4177-8598-597F0F8FD3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769646" cy="695672"/>
          </a:xfrm>
        </p:spPr>
        <p:txBody>
          <a:bodyPr>
            <a:norm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ETKİNLİĞE GEÇELİM.</a:t>
            </a:r>
          </a:p>
        </p:txBody>
      </p:sp>
    </p:spTree>
    <p:extLst>
      <p:ext uri="{BB962C8B-B14F-4D97-AF65-F5344CB8AC3E}">
        <p14:creationId xmlns:p14="http://schemas.microsoft.com/office/powerpoint/2010/main" xmlns="" val="266453245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7BB4885-3802-4F3D-A822-B4AA582C3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ETKİNLİK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E9130D12-97E7-4977-AE31-8D8D6EC77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828800"/>
            <a:ext cx="9144000" cy="1082674"/>
          </a:xfrm>
        </p:spPr>
        <p:txBody>
          <a:bodyPr>
            <a:normAutofit/>
          </a:bodyPr>
          <a:lstStyle/>
          <a:p>
            <a:r>
              <a:rPr lang="tr-TR" sz="2400" dirty="0"/>
              <a:t>Birazdan ekrana 20 tane sözcük gelecek. Bu sözcükleri kök ve eklerine ayırmanı istiyorum.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076B5EF5-D588-4F45-87E5-8437B46DE50A}"/>
              </a:ext>
            </a:extLst>
          </p:cNvPr>
          <p:cNvSpPr txBox="1"/>
          <p:nvPr/>
        </p:nvSpPr>
        <p:spPr>
          <a:xfrm>
            <a:off x="1524000" y="3411744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Öncelikle defterimize 4 sütunlu bir tablo yapalım.</a:t>
            </a:r>
          </a:p>
        </p:txBody>
      </p:sp>
    </p:spTree>
    <p:extLst>
      <p:ext uri="{BB962C8B-B14F-4D97-AF65-F5344CB8AC3E}">
        <p14:creationId xmlns:p14="http://schemas.microsoft.com/office/powerpoint/2010/main" xmlns="" val="129058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İşte böyle bir tablo istiyorum. 4 sütun var.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83134935"/>
              </p:ext>
            </p:extLst>
          </p:nvPr>
        </p:nvGraphicFramePr>
        <p:xfrm>
          <a:off x="1524000" y="1691640"/>
          <a:ext cx="9144000" cy="3291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098669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672"/>
            <a:ext cx="9829800" cy="755104"/>
          </a:xfrm>
        </p:spPr>
        <p:txBody>
          <a:bodyPr/>
          <a:lstStyle/>
          <a:p>
            <a:r>
              <a:rPr lang="tr-TR" dirty="0"/>
              <a:t>Sana vereceğim 20 sözcüğü örnekteki gibi dolduracaksın.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16624022"/>
              </p:ext>
            </p:extLst>
          </p:nvPr>
        </p:nvGraphicFramePr>
        <p:xfrm>
          <a:off x="1524000" y="1691640"/>
          <a:ext cx="91440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Yolculuk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culuk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Saygı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Say-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gı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89714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94676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76ED28D-56BC-49E9-8631-1F03B4E47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371214"/>
            <a:ext cx="9829800" cy="648072"/>
          </a:xfrm>
        </p:spPr>
        <p:txBody>
          <a:bodyPr/>
          <a:lstStyle/>
          <a:p>
            <a:r>
              <a:rPr lang="tr-TR" b="1" dirty="0"/>
              <a:t>İşte sözcükler:</a:t>
            </a:r>
          </a:p>
        </p:txBody>
      </p:sp>
      <p:sp>
        <p:nvSpPr>
          <p:cNvPr id="4" name="Dikdörtgen: Köşeleri Yuvarlatılmış 3">
            <a:extLst>
              <a:ext uri="{FF2B5EF4-FFF2-40B4-BE49-F238E27FC236}">
                <a16:creationId xmlns:a16="http://schemas.microsoft.com/office/drawing/2014/main" xmlns="" id="{1BE179A5-A745-4837-8233-E285B8E464F3}"/>
              </a:ext>
            </a:extLst>
          </p:cNvPr>
          <p:cNvSpPr/>
          <p:nvPr/>
        </p:nvSpPr>
        <p:spPr>
          <a:xfrm>
            <a:off x="5195900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ÖĞRENCİ</a:t>
            </a:r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xmlns="" id="{689FFE1F-5218-4CCD-A317-9C9985CFAF6F}"/>
              </a:ext>
            </a:extLst>
          </p:cNvPr>
          <p:cNvSpPr/>
          <p:nvPr/>
        </p:nvSpPr>
        <p:spPr>
          <a:xfrm>
            <a:off x="2801634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KİTAPLIK</a:t>
            </a:r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F750881D-22F0-4552-B6F9-FEECFFAEAC86}"/>
              </a:ext>
            </a:extLst>
          </p:cNvPr>
          <p:cNvSpPr/>
          <p:nvPr/>
        </p:nvSpPr>
        <p:spPr>
          <a:xfrm>
            <a:off x="312397" y="1268760"/>
            <a:ext cx="189517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BALIKLAR</a:t>
            </a:r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xmlns="" id="{DBC27A1F-8DAF-44D3-BBBC-CCD3DAED1D80}"/>
              </a:ext>
            </a:extLst>
          </p:cNvPr>
          <p:cNvSpPr/>
          <p:nvPr/>
        </p:nvSpPr>
        <p:spPr>
          <a:xfrm>
            <a:off x="7590166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SİLGİ</a:t>
            </a:r>
          </a:p>
        </p:txBody>
      </p:sp>
      <p:sp>
        <p:nvSpPr>
          <p:cNvPr id="8" name="Dikdörtgen: Köşeleri Yuvarlatılmış 7">
            <a:extLst>
              <a:ext uri="{FF2B5EF4-FFF2-40B4-BE49-F238E27FC236}">
                <a16:creationId xmlns:a16="http://schemas.microsoft.com/office/drawing/2014/main" xmlns="" id="{0B3A0120-0DFC-4A3B-A841-0777981266BD}"/>
              </a:ext>
            </a:extLst>
          </p:cNvPr>
          <p:cNvSpPr/>
          <p:nvPr/>
        </p:nvSpPr>
        <p:spPr>
          <a:xfrm>
            <a:off x="9984432" y="126876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HALIMIZ</a:t>
            </a:r>
          </a:p>
        </p:txBody>
      </p:sp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xmlns="" id="{AD2DC089-8820-42BF-827C-D121EC0EEACF}"/>
              </a:ext>
            </a:extLst>
          </p:cNvPr>
          <p:cNvSpPr/>
          <p:nvPr/>
        </p:nvSpPr>
        <p:spPr>
          <a:xfrm>
            <a:off x="5195900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ÖRTÜSÜ</a:t>
            </a:r>
          </a:p>
        </p:txBody>
      </p:sp>
      <p:sp>
        <p:nvSpPr>
          <p:cNvPr id="10" name="Dikdörtgen: Köşeleri Yuvarlatılmış 9">
            <a:extLst>
              <a:ext uri="{FF2B5EF4-FFF2-40B4-BE49-F238E27FC236}">
                <a16:creationId xmlns:a16="http://schemas.microsoft.com/office/drawing/2014/main" xmlns="" id="{ADD25820-2B48-4966-A8D8-3041891A5C63}"/>
              </a:ext>
            </a:extLst>
          </p:cNvPr>
          <p:cNvSpPr/>
          <p:nvPr/>
        </p:nvSpPr>
        <p:spPr>
          <a:xfrm>
            <a:off x="2594611" y="2298705"/>
            <a:ext cx="2214246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İYİMSER</a:t>
            </a:r>
          </a:p>
        </p:txBody>
      </p:sp>
      <p:sp>
        <p:nvSpPr>
          <p:cNvPr id="11" name="Dikdörtgen: Köşeleri Yuvarlatılmış 10">
            <a:extLst>
              <a:ext uri="{FF2B5EF4-FFF2-40B4-BE49-F238E27FC236}">
                <a16:creationId xmlns:a16="http://schemas.microsoft.com/office/drawing/2014/main" xmlns="" id="{B2429924-7D20-423E-830D-D9415EC6246C}"/>
              </a:ext>
            </a:extLst>
          </p:cNvPr>
          <p:cNvSpPr/>
          <p:nvPr/>
        </p:nvSpPr>
        <p:spPr>
          <a:xfrm>
            <a:off x="204383" y="2298705"/>
            <a:ext cx="2111195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KORKULU</a:t>
            </a:r>
          </a:p>
        </p:txBody>
      </p:sp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B62B1F4A-BD2C-4B3E-8D64-E00B3ECCB9CF}"/>
              </a:ext>
            </a:extLst>
          </p:cNvPr>
          <p:cNvSpPr/>
          <p:nvPr/>
        </p:nvSpPr>
        <p:spPr>
          <a:xfrm>
            <a:off x="7471792" y="2298705"/>
            <a:ext cx="2178242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AŞÇIYA</a:t>
            </a:r>
          </a:p>
        </p:txBody>
      </p:sp>
      <p:sp>
        <p:nvSpPr>
          <p:cNvPr id="13" name="Dikdörtgen: Köşeleri Yuvarlatılmış 12">
            <a:extLst>
              <a:ext uri="{FF2B5EF4-FFF2-40B4-BE49-F238E27FC236}">
                <a16:creationId xmlns:a16="http://schemas.microsoft.com/office/drawing/2014/main" xmlns="" id="{738B6AA1-9AE3-4C53-91C4-CD098233D1BA}"/>
              </a:ext>
            </a:extLst>
          </p:cNvPr>
          <p:cNvSpPr/>
          <p:nvPr/>
        </p:nvSpPr>
        <p:spPr>
          <a:xfrm>
            <a:off x="9984432" y="229870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ÇATALI</a:t>
            </a:r>
          </a:p>
        </p:txBody>
      </p:sp>
      <p:sp>
        <p:nvSpPr>
          <p:cNvPr id="14" name="Dikdörtgen: Köşeleri Yuvarlatılmış 13">
            <a:extLst>
              <a:ext uri="{FF2B5EF4-FFF2-40B4-BE49-F238E27FC236}">
                <a16:creationId xmlns:a16="http://schemas.microsoft.com/office/drawing/2014/main" xmlns="" id="{D2F5A0FA-1CA3-438C-B1BD-37401F32C0D8}"/>
              </a:ext>
            </a:extLst>
          </p:cNvPr>
          <p:cNvSpPr/>
          <p:nvPr/>
        </p:nvSpPr>
        <p:spPr>
          <a:xfrm>
            <a:off x="5195900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YÜZELİM</a:t>
            </a:r>
          </a:p>
        </p:txBody>
      </p:sp>
      <p:sp>
        <p:nvSpPr>
          <p:cNvPr id="15" name="Dikdörtgen: Köşeleri Yuvarlatılmış 14">
            <a:extLst>
              <a:ext uri="{FF2B5EF4-FFF2-40B4-BE49-F238E27FC236}">
                <a16:creationId xmlns:a16="http://schemas.microsoft.com/office/drawing/2014/main" xmlns="" id="{53891312-8F52-499B-B861-859C781EF060}"/>
              </a:ext>
            </a:extLst>
          </p:cNvPr>
          <p:cNvSpPr/>
          <p:nvPr/>
        </p:nvSpPr>
        <p:spPr>
          <a:xfrm>
            <a:off x="2801634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70C0"/>
                </a:solidFill>
              </a:rPr>
              <a:t>SÖZCÜK</a:t>
            </a:r>
          </a:p>
        </p:txBody>
      </p:sp>
      <p:sp>
        <p:nvSpPr>
          <p:cNvPr id="16" name="Dikdörtgen: Köşeleri Yuvarlatılmış 15">
            <a:extLst>
              <a:ext uri="{FF2B5EF4-FFF2-40B4-BE49-F238E27FC236}">
                <a16:creationId xmlns:a16="http://schemas.microsoft.com/office/drawing/2014/main" xmlns="" id="{1C2E40AD-2DBE-4D64-A851-09D4848EECC1}"/>
              </a:ext>
            </a:extLst>
          </p:cNvPr>
          <p:cNvSpPr/>
          <p:nvPr/>
        </p:nvSpPr>
        <p:spPr>
          <a:xfrm>
            <a:off x="312396" y="3328650"/>
            <a:ext cx="2039187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DOĞRULUK</a:t>
            </a:r>
          </a:p>
        </p:txBody>
      </p:sp>
      <p:sp>
        <p:nvSpPr>
          <p:cNvPr id="17" name="Dikdörtgen: Köşeleri Yuvarlatılmış 16">
            <a:extLst>
              <a:ext uri="{FF2B5EF4-FFF2-40B4-BE49-F238E27FC236}">
                <a16:creationId xmlns:a16="http://schemas.microsoft.com/office/drawing/2014/main" xmlns="" id="{CE6ED7A6-B128-4651-9CC6-DFFD327B1B43}"/>
              </a:ext>
            </a:extLst>
          </p:cNvPr>
          <p:cNvSpPr/>
          <p:nvPr/>
        </p:nvSpPr>
        <p:spPr>
          <a:xfrm>
            <a:off x="7363780" y="3328650"/>
            <a:ext cx="2394266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3399"/>
                </a:solidFill>
              </a:rPr>
              <a:t>KOŞUYORUM</a:t>
            </a:r>
          </a:p>
        </p:txBody>
      </p: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DC07435D-6C76-45EE-B3BB-BFB1B2A9FAB6}"/>
              </a:ext>
            </a:extLst>
          </p:cNvPr>
          <p:cNvSpPr/>
          <p:nvPr/>
        </p:nvSpPr>
        <p:spPr>
          <a:xfrm>
            <a:off x="9984432" y="3328650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ALIRKEN</a:t>
            </a:r>
          </a:p>
        </p:txBody>
      </p:sp>
      <p:sp>
        <p:nvSpPr>
          <p:cNvPr id="29" name="Dikdörtgen: Köşeleri Yuvarlatılmış 28">
            <a:extLst>
              <a:ext uri="{FF2B5EF4-FFF2-40B4-BE49-F238E27FC236}">
                <a16:creationId xmlns:a16="http://schemas.microsoft.com/office/drawing/2014/main" xmlns="" id="{4CC402C9-8BE2-4DD5-9E2C-ABE21CC762B7}"/>
              </a:ext>
            </a:extLst>
          </p:cNvPr>
          <p:cNvSpPr/>
          <p:nvPr/>
        </p:nvSpPr>
        <p:spPr>
          <a:xfrm>
            <a:off x="5195900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00B050"/>
                </a:solidFill>
              </a:rPr>
              <a:t>GİYSİLER</a:t>
            </a:r>
          </a:p>
        </p:txBody>
      </p: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xmlns="" id="{0A4903E6-0B35-4EBC-BF7E-9E2EFE4380E8}"/>
              </a:ext>
            </a:extLst>
          </p:cNvPr>
          <p:cNvSpPr/>
          <p:nvPr/>
        </p:nvSpPr>
        <p:spPr>
          <a:xfrm>
            <a:off x="2801634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0000"/>
                </a:solidFill>
              </a:rPr>
              <a:t>MUMLUK</a:t>
            </a:r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xmlns="" id="{8000F53A-0B25-4C48-93A8-85C257379911}"/>
              </a:ext>
            </a:extLst>
          </p:cNvPr>
          <p:cNvSpPr/>
          <p:nvPr/>
        </p:nvSpPr>
        <p:spPr>
          <a:xfrm>
            <a:off x="312396" y="4358595"/>
            <a:ext cx="1895171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KAYDIRAK</a:t>
            </a:r>
          </a:p>
        </p:txBody>
      </p:sp>
      <p:sp>
        <p:nvSpPr>
          <p:cNvPr id="32" name="Dikdörtgen: Köşeleri Yuvarlatılmış 31">
            <a:extLst>
              <a:ext uri="{FF2B5EF4-FFF2-40B4-BE49-F238E27FC236}">
                <a16:creationId xmlns:a16="http://schemas.microsoft.com/office/drawing/2014/main" xmlns="" id="{F9CC34FA-8C0E-4964-85E7-0BFCE2094CA5}"/>
              </a:ext>
            </a:extLst>
          </p:cNvPr>
          <p:cNvSpPr/>
          <p:nvPr/>
        </p:nvSpPr>
        <p:spPr>
          <a:xfrm>
            <a:off x="7590166" y="4358595"/>
            <a:ext cx="2059868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7030A0"/>
                </a:solidFill>
              </a:rPr>
              <a:t>ONLUKLAR</a:t>
            </a:r>
          </a:p>
        </p:txBody>
      </p:sp>
      <p:sp>
        <p:nvSpPr>
          <p:cNvPr id="33" name="Dikdörtgen: Köşeleri Yuvarlatılmış 32">
            <a:extLst>
              <a:ext uri="{FF2B5EF4-FFF2-40B4-BE49-F238E27FC236}">
                <a16:creationId xmlns:a16="http://schemas.microsoft.com/office/drawing/2014/main" xmlns="" id="{A59738D4-6211-4320-98CB-0A67F12871E5}"/>
              </a:ext>
            </a:extLst>
          </p:cNvPr>
          <p:cNvSpPr/>
          <p:nvPr/>
        </p:nvSpPr>
        <p:spPr>
          <a:xfrm>
            <a:off x="9984432" y="4358595"/>
            <a:ext cx="1800200" cy="64807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rgbClr val="FFC000"/>
                </a:solidFill>
              </a:rPr>
              <a:t>HASTALIK</a:t>
            </a:r>
          </a:p>
        </p:txBody>
      </p:sp>
      <p:sp>
        <p:nvSpPr>
          <p:cNvPr id="24" name="Kaydırma: Yatay 23">
            <a:hlinkClick r:id="" action="ppaction://hlinkshowjump?jump=nextslide"/>
            <a:extLst>
              <a:ext uri="{FF2B5EF4-FFF2-40B4-BE49-F238E27FC236}">
                <a16:creationId xmlns:a16="http://schemas.microsoft.com/office/drawing/2014/main" xmlns="" id="{56332E73-F0DB-4518-ADEE-9FDCC68CE1A4}"/>
              </a:ext>
            </a:extLst>
          </p:cNvPr>
          <p:cNvSpPr/>
          <p:nvPr/>
        </p:nvSpPr>
        <p:spPr>
          <a:xfrm>
            <a:off x="4198064" y="5240031"/>
            <a:ext cx="3266087" cy="103327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/>
              <a:t>DOĞRU YANITLARI GÖSTER.</a:t>
            </a:r>
          </a:p>
        </p:txBody>
      </p:sp>
    </p:spTree>
    <p:extLst>
      <p:ext uri="{BB962C8B-B14F-4D97-AF65-F5344CB8AC3E}">
        <p14:creationId xmlns:p14="http://schemas.microsoft.com/office/powerpoint/2010/main" xmlns="" val="245687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0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  <p:bldP spid="29" grpId="0"/>
      <p:bldP spid="30" grpId="0"/>
      <p:bldP spid="31" grpId="0"/>
      <p:bldP spid="32" grpId="0"/>
      <p:bldP spid="33" grpId="0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495" y="75659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07610920"/>
              </p:ext>
            </p:extLst>
          </p:nvPr>
        </p:nvGraphicFramePr>
        <p:xfrm>
          <a:off x="1343472" y="914400"/>
          <a:ext cx="9144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Balıklar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Balık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lar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Kitaplık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Kitap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lık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897146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Öğrenci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Öğren-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ci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35242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Silgi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Sil-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gi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92487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Halımız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Halı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mız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738667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Korkulu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Kork-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-ulu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23053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İyimser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İyi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mser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55418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Örtüsü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Ört-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üsü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682353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Aşçıya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Aş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çıya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62913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Çatalı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Çatal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4708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1988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2C3099CE-3FC4-40C7-8530-C7C11CD3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9829800" cy="755104"/>
          </a:xfrm>
        </p:spPr>
        <p:txBody>
          <a:bodyPr/>
          <a:lstStyle/>
          <a:p>
            <a:r>
              <a:rPr lang="tr-TR" dirty="0"/>
              <a:t>İşte doğru yanıtlar: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xmlns="" id="{8186D62D-9612-4D59-9CF7-E4313844F8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94541030"/>
              </p:ext>
            </p:extLst>
          </p:nvPr>
        </p:nvGraphicFramePr>
        <p:xfrm>
          <a:off x="1181100" y="755104"/>
          <a:ext cx="9144000" cy="5029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xmlns="" val="141563075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97858805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899070778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28095117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SÖZCÜKLER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İSİM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FİİL KÖK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>
                          <a:solidFill>
                            <a:srgbClr val="FF0000"/>
                          </a:solidFill>
                        </a:rPr>
                        <a:t>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69581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Doğruluk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Doğru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luk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751151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Sözcük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Söz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cük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897146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Yüzelim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Yüz-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-elim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35242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Koşuyorum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Koş-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uyorum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1924871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Alırken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Al-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ırken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738667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Kaydırak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Kay-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dırak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230536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Mumluk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Mum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luk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55418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Giysiler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Giy-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-siler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682353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Onluklar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luklar</a:t>
                      </a:r>
                      <a:endParaRPr lang="tr-TR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62913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Hastalık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Hasta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-</a:t>
                      </a:r>
                      <a:r>
                        <a:rPr lang="tr-TR" sz="2400" dirty="0" err="1"/>
                        <a:t>lık</a:t>
                      </a:r>
                      <a:r>
                        <a:rPr lang="tr-TR" sz="24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24708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711943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van 2">
            <a:extLst>
              <a:ext uri="{FF2B5EF4-FFF2-40B4-BE49-F238E27FC236}">
                <a16:creationId xmlns:a16="http://schemas.microsoft.com/office/drawing/2014/main" xmlns="" id="{BD153177-D692-4716-8559-791954069D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7648" y="1235979"/>
            <a:ext cx="8458200" cy="182880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TEBRİK EDERİM.</a:t>
            </a:r>
          </a:p>
        </p:txBody>
      </p:sp>
      <p:sp>
        <p:nvSpPr>
          <p:cNvPr id="4" name="Alt Başlık 3">
            <a:extLst>
              <a:ext uri="{FF2B5EF4-FFF2-40B4-BE49-F238E27FC236}">
                <a16:creationId xmlns:a16="http://schemas.microsoft.com/office/drawing/2014/main" xmlns="" id="{797EB014-D9D5-40B1-B249-3008D12620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27648" y="3217179"/>
            <a:ext cx="7086600" cy="914400"/>
          </a:xfrm>
        </p:spPr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BURAYA KADAR BAŞARIYLA GELDİYSEN KONUYU ANLADIN DEMEKTİR.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215ACEB8-B9C1-402D-BDA2-7EC7B99FE64D}"/>
              </a:ext>
            </a:extLst>
          </p:cNvPr>
          <p:cNvSpPr txBox="1"/>
          <p:nvPr/>
        </p:nvSpPr>
        <p:spPr>
          <a:xfrm>
            <a:off x="6125682" y="600143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rgbClr val="0070C0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xmlns="" val="1810018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97727" y="404664"/>
            <a:ext cx="2596545" cy="683096"/>
          </a:xfrm>
        </p:spPr>
        <p:txBody>
          <a:bodyPr rtlCol="0">
            <a:normAutofit fontScale="90000"/>
          </a:bodyPr>
          <a:lstStyle/>
          <a:p>
            <a:pPr rtl="0"/>
            <a:r>
              <a:rPr lang="tr-TR" b="1" dirty="0">
                <a:solidFill>
                  <a:srgbClr val="FF0000"/>
                </a:solidFill>
              </a:rPr>
              <a:t>KÖK NEDİR?</a:t>
            </a:r>
          </a:p>
        </p:txBody>
      </p:sp>
      <p:pic>
        <p:nvPicPr>
          <p:cNvPr id="8" name="Resim Yer Tutucusu 7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/>
          <a:stretch/>
        </p:blipFill>
        <p:spPr>
          <a:xfrm>
            <a:off x="930789" y="1844824"/>
            <a:ext cx="5328874" cy="3024336"/>
          </a:xfrm>
        </p:spPr>
      </p:pic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>
          <a:xfrm>
            <a:off x="6672064" y="2588158"/>
            <a:ext cx="4968552" cy="1537668"/>
          </a:xfrm>
        </p:spPr>
        <p:txBody>
          <a:bodyPr rtlCol="0">
            <a:normAutofit/>
          </a:bodyPr>
          <a:lstStyle/>
          <a:p>
            <a:pPr rtl="0"/>
            <a:r>
              <a:rPr lang="tr-TR" sz="2400" dirty="0"/>
              <a:t>Sözcüklerin de tıpkı ağaçlar gibi kökleri vardır. Bu köklerden ortaya çıkarlar ve aldıkları eklerle büyüyüp gelişirler.</a:t>
            </a:r>
          </a:p>
        </p:txBody>
      </p:sp>
    </p:spTree>
    <p:extLst>
      <p:ext uri="{BB962C8B-B14F-4D97-AF65-F5344CB8AC3E}">
        <p14:creationId xmlns:p14="http://schemas.microsoft.com/office/powerpoint/2010/main" xmlns="" val="23338939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Yer Tutucusu 5">
            <a:extLst>
              <a:ext uri="{FF2B5EF4-FFF2-40B4-BE49-F238E27FC236}">
                <a16:creationId xmlns:a16="http://schemas.microsoft.com/office/drawing/2014/main" xmlns="" id="{E50BFDCE-3A2F-4C1F-B2F3-4FAFF33589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4754" b="4754"/>
          <a:stretch>
            <a:fillRect/>
          </a:stretch>
        </p:blipFill>
        <p:spPr/>
      </p:pic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5DA01DC5-0892-4E8F-9724-5FD7E220B2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10400" y="1955544"/>
            <a:ext cx="4175578" cy="2775462"/>
          </a:xfrm>
        </p:spPr>
        <p:txBody>
          <a:bodyPr>
            <a:noAutofit/>
          </a:bodyPr>
          <a:lstStyle/>
          <a:p>
            <a:r>
              <a:rPr lang="tr-TR" sz="2400" dirty="0"/>
              <a:t>Türkçe de barındırdığı binlerce kök ile koca bir ormana benzemektedir. </a:t>
            </a:r>
          </a:p>
          <a:p>
            <a:endParaRPr lang="tr-TR" sz="2400" dirty="0"/>
          </a:p>
          <a:p>
            <a:r>
              <a:rPr lang="tr-TR" sz="2400" dirty="0"/>
              <a:t>Ormandaki çeşit çeşit ağaçlar gibi Türkçede de çeşitli kökler bulunmaktadır.</a:t>
            </a:r>
          </a:p>
        </p:txBody>
      </p:sp>
      <p:sp>
        <p:nvSpPr>
          <p:cNvPr id="7" name="Başlık 1">
            <a:extLst>
              <a:ext uri="{FF2B5EF4-FFF2-40B4-BE49-F238E27FC236}">
                <a16:creationId xmlns:a16="http://schemas.microsoft.com/office/drawing/2014/main" xmlns="" id="{4691DA6F-5968-413C-B7EE-644D4703D509}"/>
              </a:ext>
            </a:extLst>
          </p:cNvPr>
          <p:cNvSpPr txBox="1">
            <a:spLocks/>
          </p:cNvSpPr>
          <p:nvPr/>
        </p:nvSpPr>
        <p:spPr>
          <a:xfrm>
            <a:off x="4797727" y="404664"/>
            <a:ext cx="2596545" cy="683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 dirty="0">
                <a:solidFill>
                  <a:srgbClr val="FF0000"/>
                </a:solidFill>
              </a:rPr>
              <a:t>KÖK NEDİR?</a:t>
            </a:r>
          </a:p>
        </p:txBody>
      </p:sp>
    </p:spTree>
    <p:extLst>
      <p:ext uri="{BB962C8B-B14F-4D97-AF65-F5344CB8AC3E}">
        <p14:creationId xmlns:p14="http://schemas.microsoft.com/office/powerpoint/2010/main" xmlns="" val="3873699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xmlns="" id="{E48AA78B-9602-4AE8-A46A-C47530D4B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13" y="1333944"/>
            <a:ext cx="9972601" cy="936104"/>
          </a:xfrm>
        </p:spPr>
        <p:txBody>
          <a:bodyPr/>
          <a:lstStyle/>
          <a:p>
            <a:r>
              <a:rPr lang="tr-TR" sz="2400" dirty="0"/>
              <a:t>Bir sözcüğün parçalanamayan, anlamlı, en küçük parçasına </a:t>
            </a:r>
            <a:r>
              <a:rPr lang="tr-TR" sz="2400" b="1" dirty="0">
                <a:solidFill>
                  <a:srgbClr val="FF0000"/>
                </a:solidFill>
              </a:rPr>
              <a:t>kök</a:t>
            </a:r>
            <a:r>
              <a:rPr lang="tr-TR" sz="2400" dirty="0"/>
              <a:t> denir.</a:t>
            </a:r>
          </a:p>
          <a:p>
            <a:endParaRPr lang="tr-TR" dirty="0"/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xmlns="" id="{CC16290C-1EAD-47AB-B512-9E3B951EEC5A}"/>
              </a:ext>
            </a:extLst>
          </p:cNvPr>
          <p:cNvSpPr txBox="1">
            <a:spLocks/>
          </p:cNvSpPr>
          <p:nvPr/>
        </p:nvSpPr>
        <p:spPr>
          <a:xfrm>
            <a:off x="4797727" y="404664"/>
            <a:ext cx="2596545" cy="68309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b="1">
                <a:solidFill>
                  <a:srgbClr val="FF0000"/>
                </a:solidFill>
              </a:rPr>
              <a:t>KÖK NEDİR?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ED84D268-9C5F-4EDE-8F22-0036BBCAED33}"/>
              </a:ext>
            </a:extLst>
          </p:cNvPr>
          <p:cNvSpPr txBox="1"/>
          <p:nvPr/>
        </p:nvSpPr>
        <p:spPr>
          <a:xfrm>
            <a:off x="762150" y="1999317"/>
            <a:ext cx="10374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Sözcüğün kökü bulunurken sondan başa doğru ekler çıkarılır ve sözcükle </a:t>
            </a:r>
            <a:r>
              <a:rPr lang="tr-TR" sz="2400" u="sng" dirty="0"/>
              <a:t>anlam bağlantısını kaybetmeyen</a:t>
            </a:r>
            <a:r>
              <a:rPr lang="tr-TR" sz="2400" dirty="0"/>
              <a:t> en küçük parça kök olarak bulunur. </a:t>
            </a:r>
          </a:p>
          <a:p>
            <a:endParaRPr lang="tr-TR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xmlns="" id="{9BEA5BDD-0890-4267-85B9-69C8297659DC}"/>
              </a:ext>
            </a:extLst>
          </p:cNvPr>
          <p:cNvSpPr txBox="1"/>
          <p:nvPr/>
        </p:nvSpPr>
        <p:spPr>
          <a:xfrm>
            <a:off x="2699123" y="3237891"/>
            <a:ext cx="11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Balık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EDB11C40-DB19-4224-8CC9-875F197D9A35}"/>
              </a:ext>
            </a:extLst>
          </p:cNvPr>
          <p:cNvSpPr txBox="1"/>
          <p:nvPr/>
        </p:nvSpPr>
        <p:spPr>
          <a:xfrm>
            <a:off x="3370310" y="395044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çı</a:t>
            </a:r>
            <a:endParaRPr lang="tr-TR" sz="2400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32238265-068B-4BFC-B8AF-F924DE93D7EB}"/>
              </a:ext>
            </a:extLst>
          </p:cNvPr>
          <p:cNvSpPr txBox="1"/>
          <p:nvPr/>
        </p:nvSpPr>
        <p:spPr>
          <a:xfrm>
            <a:off x="3600979" y="3948766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lar</a:t>
            </a:r>
            <a:endParaRPr lang="tr-TR" sz="2400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xmlns="" id="{3D043ECD-2A90-45D7-8971-4DE82CFBE12A}"/>
              </a:ext>
            </a:extLst>
          </p:cNvPr>
          <p:cNvSpPr txBox="1"/>
          <p:nvPr/>
        </p:nvSpPr>
        <p:spPr>
          <a:xfrm>
            <a:off x="2871405" y="3309191"/>
            <a:ext cx="16059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5ECF3E63-2729-4202-BE8B-D1E350A949D3}"/>
              </a:ext>
            </a:extLst>
          </p:cNvPr>
          <p:cNvSpPr txBox="1"/>
          <p:nvPr/>
        </p:nvSpPr>
        <p:spPr>
          <a:xfrm>
            <a:off x="7274739" y="3271222"/>
            <a:ext cx="11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Dur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3BAD00D5-EEFC-4E1C-9204-DD19BC034001}"/>
              </a:ext>
            </a:extLst>
          </p:cNvPr>
          <p:cNvSpPr txBox="1"/>
          <p:nvPr/>
        </p:nvSpPr>
        <p:spPr>
          <a:xfrm>
            <a:off x="7789687" y="4003287"/>
            <a:ext cx="817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ak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F543AC4A-6C7B-41A5-8170-CD518E51F2B6}"/>
              </a:ext>
            </a:extLst>
          </p:cNvPr>
          <p:cNvSpPr txBox="1"/>
          <p:nvPr/>
        </p:nvSpPr>
        <p:spPr>
          <a:xfrm>
            <a:off x="8112224" y="4005064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/>
              <a:t>lar</a:t>
            </a:r>
            <a:endParaRPr lang="tr-TR" sz="2400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xmlns="" id="{04D42074-B556-42FD-A88F-53F76195AA25}"/>
              </a:ext>
            </a:extLst>
          </p:cNvPr>
          <p:cNvSpPr txBox="1"/>
          <p:nvPr/>
        </p:nvSpPr>
        <p:spPr>
          <a:xfrm>
            <a:off x="7361055" y="3330677"/>
            <a:ext cx="16059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C42ABA96-128D-4B00-9F69-E3F3C5B4B908}"/>
              </a:ext>
            </a:extLst>
          </p:cNvPr>
          <p:cNvSpPr txBox="1"/>
          <p:nvPr/>
        </p:nvSpPr>
        <p:spPr>
          <a:xfrm>
            <a:off x="2173065" y="4438220"/>
            <a:ext cx="3769526" cy="17366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Sözcüğün kökünü «Bal» olarak alırsak anlam bağlantısını kaybetmiş oluruz.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1312A7F3-5E13-4029-86CD-32CCD8A125B7}"/>
              </a:ext>
            </a:extLst>
          </p:cNvPr>
          <p:cNvSpPr txBox="1"/>
          <p:nvPr/>
        </p:nvSpPr>
        <p:spPr>
          <a:xfrm>
            <a:off x="6302631" y="4438220"/>
            <a:ext cx="4248472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/>
              <a:t>Sözcüğün kökü «Dur-» fiilidir.</a:t>
            </a:r>
          </a:p>
        </p:txBody>
      </p:sp>
    </p:spTree>
    <p:extLst>
      <p:ext uri="{BB962C8B-B14F-4D97-AF65-F5344CB8AC3E}">
        <p14:creationId xmlns:p14="http://schemas.microsoft.com/office/powerpoint/2010/main" xmlns="" val="1747197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4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2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nvan 9">
            <a:extLst>
              <a:ext uri="{FF2B5EF4-FFF2-40B4-BE49-F238E27FC236}">
                <a16:creationId xmlns:a16="http://schemas.microsoft.com/office/drawing/2014/main" xmlns="" id="{8C113B57-FE1D-49F6-BFEE-0D8978115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4664"/>
            <a:ext cx="9829800" cy="611088"/>
          </a:xfrm>
        </p:spPr>
        <p:txBody>
          <a:bodyPr/>
          <a:lstStyle/>
          <a:p>
            <a:r>
              <a:rPr lang="tr-TR" b="1" dirty="0"/>
              <a:t>Türkçedeki kökleri 2 başlık altında inceleyeceğiz:</a:t>
            </a:r>
          </a:p>
        </p:txBody>
      </p:sp>
      <p:graphicFrame>
        <p:nvGraphicFramePr>
          <p:cNvPr id="15" name="İçerik Yer Tutucusu 14">
            <a:extLst>
              <a:ext uri="{FF2B5EF4-FFF2-40B4-BE49-F238E27FC236}">
                <a16:creationId xmlns:a16="http://schemas.microsoft.com/office/drawing/2014/main" xmlns="" id="{ED7CE41D-78CA-4BCA-95A6-0DBEBC6A2B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85624605"/>
              </p:ext>
            </p:extLst>
          </p:nvPr>
        </p:nvGraphicFramePr>
        <p:xfrm>
          <a:off x="1524000" y="1015752"/>
          <a:ext cx="9144000" cy="42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25420211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5">
                                            <p:graphicEl>
                                              <a:dgm id="{5AC72E23-22D6-4489-9187-51FD437A6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5">
                                            <p:graphicEl>
                                              <a:dgm id="{5EB4F49E-B895-4DF8-BD73-F425EF2FEE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5">
                                            <p:graphicEl>
                                              <a:dgm id="{827D21A1-C503-4BF0-A357-DC06550CA5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5">
                                            <p:graphicEl>
                                              <a:dgm id="{D7C5D19E-DD3C-47A5-A9A1-A26E8540A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15">
                                            <p:graphicEl>
                                              <a:dgm id="{7B1C7CF0-E73F-45E9-B3F1-65013C64D3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E0A49AC-1AD1-455F-B598-6841667F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7728" y="1124744"/>
            <a:ext cx="7315200" cy="1828800"/>
          </a:xfrm>
        </p:spPr>
        <p:txBody>
          <a:bodyPr>
            <a:normAutofit/>
          </a:bodyPr>
          <a:lstStyle/>
          <a:p>
            <a:r>
              <a:rPr lang="tr-TR" sz="7200" b="1" dirty="0">
                <a:solidFill>
                  <a:srgbClr val="FF0000"/>
                </a:solidFill>
              </a:rPr>
              <a:t>1. İsim Kök</a:t>
            </a:r>
          </a:p>
        </p:txBody>
      </p:sp>
    </p:spTree>
    <p:extLst>
      <p:ext uri="{BB962C8B-B14F-4D97-AF65-F5344CB8AC3E}">
        <p14:creationId xmlns:p14="http://schemas.microsoft.com/office/powerpoint/2010/main" xmlns="" val="7118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318"/>
            <a:ext cx="9829800" cy="108267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İSİM KÖK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8800"/>
            <a:ext cx="10154344" cy="792088"/>
          </a:xfrm>
        </p:spPr>
        <p:txBody>
          <a:bodyPr>
            <a:normAutofit/>
          </a:bodyPr>
          <a:lstStyle/>
          <a:p>
            <a:r>
              <a:rPr lang="tr-TR" sz="2400" dirty="0"/>
              <a:t>Varlıkların, kavramların ve duyguların adları olan köklere </a:t>
            </a:r>
            <a:r>
              <a:rPr lang="tr-TR" sz="2400" b="1" dirty="0">
                <a:solidFill>
                  <a:srgbClr val="FF0000"/>
                </a:solidFill>
              </a:rPr>
              <a:t>isim kök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 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7B9B608F-B43D-49B6-8A3E-28013851803E}"/>
              </a:ext>
            </a:extLst>
          </p:cNvPr>
          <p:cNvSpPr txBox="1"/>
          <p:nvPr/>
        </p:nvSpPr>
        <p:spPr>
          <a:xfrm>
            <a:off x="838200" y="2459840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İsim kökler </a:t>
            </a:r>
            <a:r>
              <a:rPr lang="tr-TR" sz="2400" b="1" dirty="0"/>
              <a:t>“-</a:t>
            </a:r>
            <a:r>
              <a:rPr lang="tr-TR" sz="2400" b="1" dirty="0" err="1"/>
              <a:t>mak</a:t>
            </a:r>
            <a:r>
              <a:rPr lang="tr-TR" sz="2400" b="1" dirty="0"/>
              <a:t>/-</a:t>
            </a:r>
            <a:r>
              <a:rPr lang="tr-TR" sz="2400" b="1" dirty="0" err="1"/>
              <a:t>mek</a:t>
            </a:r>
            <a:r>
              <a:rPr lang="tr-TR" sz="2400" b="1" dirty="0"/>
              <a:t>” </a:t>
            </a:r>
            <a:r>
              <a:rPr lang="tr-TR" sz="2400" dirty="0"/>
              <a:t>eki </a:t>
            </a:r>
            <a:r>
              <a:rPr lang="tr-TR" sz="2400" u="sng" dirty="0"/>
              <a:t>almazlar</a:t>
            </a:r>
            <a:r>
              <a:rPr lang="tr-TR" sz="2400" dirty="0"/>
              <a:t>. </a:t>
            </a:r>
          </a:p>
          <a:p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B69C9282-BFE7-4E72-88CA-898DA1327527}"/>
              </a:ext>
            </a:extLst>
          </p:cNvPr>
          <p:cNvSpPr txBox="1"/>
          <p:nvPr/>
        </p:nvSpPr>
        <p:spPr>
          <a:xfrm>
            <a:off x="3269332" y="3198504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b="1" dirty="0"/>
              <a:t>Neşe</a:t>
            </a:r>
            <a:r>
              <a:rPr lang="tr-TR" sz="2400" dirty="0"/>
              <a:t> – </a:t>
            </a:r>
            <a:r>
              <a:rPr lang="tr-TR" sz="2400" dirty="0" err="1"/>
              <a:t>li</a:t>
            </a:r>
            <a:endParaRPr lang="tr-TR" sz="2400" dirty="0"/>
          </a:p>
          <a:p>
            <a:r>
              <a:rPr lang="tr-TR" sz="2400" b="1" dirty="0"/>
              <a:t>Göl</a:t>
            </a:r>
            <a:r>
              <a:rPr lang="tr-TR" sz="2400" dirty="0"/>
              <a:t> – </a:t>
            </a:r>
            <a:r>
              <a:rPr lang="tr-TR" sz="2400" dirty="0" err="1"/>
              <a:t>ler</a:t>
            </a:r>
            <a:endParaRPr lang="tr-TR" sz="2400" dirty="0"/>
          </a:p>
          <a:p>
            <a:r>
              <a:rPr lang="tr-TR" sz="2400" b="1" dirty="0"/>
              <a:t>Kitap</a:t>
            </a:r>
            <a:r>
              <a:rPr lang="tr-TR" sz="2400" dirty="0"/>
              <a:t> – </a:t>
            </a:r>
            <a:r>
              <a:rPr lang="tr-TR" sz="2400" dirty="0" err="1"/>
              <a:t>çı</a:t>
            </a:r>
            <a:endParaRPr lang="tr-TR" sz="2400" dirty="0"/>
          </a:p>
          <a:p>
            <a:r>
              <a:rPr lang="tr-TR" sz="2400" b="1" dirty="0"/>
              <a:t>Masa</a:t>
            </a:r>
            <a:r>
              <a:rPr lang="tr-TR" sz="2400" dirty="0"/>
              <a:t> – </a:t>
            </a:r>
            <a:r>
              <a:rPr lang="tr-TR" sz="2400" dirty="0" err="1"/>
              <a:t>yı</a:t>
            </a:r>
            <a:endParaRPr lang="tr-TR" sz="2400" dirty="0"/>
          </a:p>
          <a:p>
            <a:r>
              <a:rPr lang="tr-TR" sz="2400" b="1" dirty="0"/>
              <a:t>Saat</a:t>
            </a:r>
            <a:r>
              <a:rPr lang="tr-TR" sz="2400" dirty="0"/>
              <a:t> – im 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8CC934B0-212E-4311-94EC-411ADFBA1E3D}"/>
              </a:ext>
            </a:extLst>
          </p:cNvPr>
          <p:cNvSpPr txBox="1"/>
          <p:nvPr/>
        </p:nvSpPr>
        <p:spPr>
          <a:xfrm>
            <a:off x="6672064" y="3198504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b="1" dirty="0"/>
              <a:t>Kalem</a:t>
            </a:r>
            <a:r>
              <a:rPr lang="tr-TR" sz="2400" dirty="0"/>
              <a:t> – </a:t>
            </a:r>
            <a:r>
              <a:rPr lang="tr-TR" sz="2400" dirty="0" err="1"/>
              <a:t>lik</a:t>
            </a:r>
            <a:endParaRPr lang="tr-TR" sz="2400" dirty="0"/>
          </a:p>
          <a:p>
            <a:r>
              <a:rPr lang="tr-TR" sz="2400" b="1" dirty="0"/>
              <a:t>Söz</a:t>
            </a:r>
            <a:r>
              <a:rPr lang="tr-TR" sz="2400" dirty="0"/>
              <a:t> – </a:t>
            </a:r>
            <a:r>
              <a:rPr lang="tr-TR" sz="2400" dirty="0" err="1"/>
              <a:t>cük</a:t>
            </a:r>
            <a:endParaRPr lang="tr-TR" sz="2400" dirty="0"/>
          </a:p>
          <a:p>
            <a:r>
              <a:rPr lang="tr-TR" sz="2400" b="1" dirty="0"/>
              <a:t>Göz</a:t>
            </a:r>
            <a:r>
              <a:rPr lang="tr-TR" sz="2400" dirty="0"/>
              <a:t> – lük </a:t>
            </a:r>
          </a:p>
          <a:p>
            <a:r>
              <a:rPr lang="tr-TR" sz="2400" b="1" dirty="0"/>
              <a:t>Kök</a:t>
            </a:r>
            <a:r>
              <a:rPr lang="tr-TR" sz="2400" dirty="0"/>
              <a:t> – </a:t>
            </a:r>
            <a:r>
              <a:rPr lang="tr-TR" sz="2400" dirty="0" err="1"/>
              <a:t>ler</a:t>
            </a:r>
            <a:endParaRPr lang="tr-TR" sz="2400" dirty="0"/>
          </a:p>
          <a:p>
            <a:r>
              <a:rPr lang="tr-TR" sz="2400" b="1" dirty="0"/>
              <a:t>Renk</a:t>
            </a:r>
            <a:r>
              <a:rPr lang="tr-TR" sz="2400" dirty="0"/>
              <a:t> – </a:t>
            </a:r>
            <a:r>
              <a:rPr lang="tr-TR" sz="2400" dirty="0" err="1"/>
              <a:t>li</a:t>
            </a: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879423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7E0A49AC-1AD1-455F-B598-6841667F2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5760" y="1196752"/>
            <a:ext cx="7315200" cy="1828800"/>
          </a:xfrm>
        </p:spPr>
        <p:txBody>
          <a:bodyPr>
            <a:normAutofit/>
          </a:bodyPr>
          <a:lstStyle/>
          <a:p>
            <a:r>
              <a:rPr lang="tr-TR" sz="7200" b="1" dirty="0">
                <a:solidFill>
                  <a:srgbClr val="FF0000"/>
                </a:solidFill>
              </a:rPr>
              <a:t>2. Fiil Kök</a:t>
            </a:r>
          </a:p>
        </p:txBody>
      </p:sp>
    </p:spTree>
    <p:extLst>
      <p:ext uri="{BB962C8B-B14F-4D97-AF65-F5344CB8AC3E}">
        <p14:creationId xmlns:p14="http://schemas.microsoft.com/office/powerpoint/2010/main" xmlns="" val="339522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xmlns="" id="{906E5BBD-A780-4AD5-A972-775694581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2656"/>
            <a:ext cx="9829800" cy="646332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FİİL KÖK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xmlns="" id="{63542F2E-07EF-4851-9B13-C7DFC9318F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0" y="1136767"/>
            <a:ext cx="9144000" cy="592088"/>
          </a:xfrm>
        </p:spPr>
        <p:txBody>
          <a:bodyPr>
            <a:normAutofit/>
          </a:bodyPr>
          <a:lstStyle/>
          <a:p>
            <a:r>
              <a:rPr lang="tr-TR" sz="2400" dirty="0"/>
              <a:t>İş, oluş veya durum bildiren köklere </a:t>
            </a:r>
            <a:r>
              <a:rPr lang="tr-TR" sz="2400" b="1" dirty="0">
                <a:solidFill>
                  <a:srgbClr val="FF0000"/>
                </a:solidFill>
              </a:rPr>
              <a:t>fiil kök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denir.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7B9B608F-B43D-49B6-8A3E-28013851803E}"/>
              </a:ext>
            </a:extLst>
          </p:cNvPr>
          <p:cNvSpPr txBox="1"/>
          <p:nvPr/>
        </p:nvSpPr>
        <p:spPr>
          <a:xfrm>
            <a:off x="1524000" y="1848701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/>
              <a:t>Fiil kökler </a:t>
            </a:r>
            <a:r>
              <a:rPr lang="tr-TR" sz="2400" b="1" dirty="0"/>
              <a:t>“-</a:t>
            </a:r>
            <a:r>
              <a:rPr lang="tr-TR" sz="2400" b="1" dirty="0" err="1"/>
              <a:t>mak</a:t>
            </a:r>
            <a:r>
              <a:rPr lang="tr-TR" sz="2400" b="1" dirty="0"/>
              <a:t>/-</a:t>
            </a:r>
            <a:r>
              <a:rPr lang="tr-TR" sz="2400" b="1" dirty="0" err="1"/>
              <a:t>mek</a:t>
            </a:r>
            <a:r>
              <a:rPr lang="tr-TR" sz="2400" b="1" dirty="0"/>
              <a:t>” </a:t>
            </a:r>
            <a:r>
              <a:rPr lang="tr-TR" sz="2400" dirty="0"/>
              <a:t>eki alırlar.</a:t>
            </a:r>
          </a:p>
          <a:p>
            <a:endParaRPr lang="tr-TR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B69C9282-BFE7-4E72-88CA-898DA1327527}"/>
              </a:ext>
            </a:extLst>
          </p:cNvPr>
          <p:cNvSpPr txBox="1"/>
          <p:nvPr/>
        </p:nvSpPr>
        <p:spPr>
          <a:xfrm>
            <a:off x="3287688" y="3429000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Örnek:</a:t>
            </a:r>
          </a:p>
          <a:p>
            <a:endParaRPr lang="tr-TR" sz="2400" dirty="0"/>
          </a:p>
          <a:p>
            <a:r>
              <a:rPr lang="tr-TR" sz="2400" b="1" dirty="0"/>
              <a:t>Kop</a:t>
            </a:r>
            <a:r>
              <a:rPr lang="tr-TR" sz="2400" dirty="0"/>
              <a:t> – ar</a:t>
            </a:r>
          </a:p>
          <a:p>
            <a:r>
              <a:rPr lang="tr-TR" sz="2400" b="1" dirty="0"/>
              <a:t>Bil</a:t>
            </a:r>
            <a:r>
              <a:rPr lang="tr-TR" sz="2400" dirty="0"/>
              <a:t> – </a:t>
            </a:r>
            <a:r>
              <a:rPr lang="tr-TR" sz="2400" dirty="0" err="1"/>
              <a:t>di</a:t>
            </a:r>
            <a:endParaRPr lang="tr-TR" sz="2400" dirty="0"/>
          </a:p>
          <a:p>
            <a:r>
              <a:rPr lang="tr-TR" sz="2400" b="1" dirty="0"/>
              <a:t>Sev</a:t>
            </a:r>
            <a:r>
              <a:rPr lang="tr-TR" sz="2400" dirty="0"/>
              <a:t> – </a:t>
            </a:r>
            <a:r>
              <a:rPr lang="tr-TR" sz="2400" dirty="0" err="1"/>
              <a:t>gi</a:t>
            </a:r>
            <a:endParaRPr lang="tr-TR" sz="2400" dirty="0"/>
          </a:p>
          <a:p>
            <a:r>
              <a:rPr lang="tr-TR" sz="2400" b="1" dirty="0"/>
              <a:t>Solu</a:t>
            </a:r>
            <a:r>
              <a:rPr lang="tr-TR" sz="2400" dirty="0"/>
              <a:t> – </a:t>
            </a:r>
            <a:r>
              <a:rPr lang="tr-TR" sz="2400" dirty="0" err="1"/>
              <a:t>ngaç</a:t>
            </a:r>
            <a:endParaRPr lang="tr-TR" sz="2400" dirty="0"/>
          </a:p>
          <a:p>
            <a:r>
              <a:rPr lang="tr-TR" sz="2400" b="1" dirty="0"/>
              <a:t>Yıka</a:t>
            </a:r>
            <a:r>
              <a:rPr lang="tr-TR" sz="2400" dirty="0"/>
              <a:t> – </a:t>
            </a:r>
            <a:r>
              <a:rPr lang="tr-TR" sz="2400" dirty="0" err="1"/>
              <a:t>mış</a:t>
            </a:r>
            <a:endParaRPr lang="tr-TR" sz="2400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8CC934B0-212E-4311-94EC-411ADFBA1E3D}"/>
              </a:ext>
            </a:extLst>
          </p:cNvPr>
          <p:cNvSpPr txBox="1"/>
          <p:nvPr/>
        </p:nvSpPr>
        <p:spPr>
          <a:xfrm>
            <a:off x="6690420" y="3429000"/>
            <a:ext cx="2483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b="1" dirty="0"/>
              <a:t>Uyu</a:t>
            </a:r>
            <a:r>
              <a:rPr lang="tr-TR" sz="2400" dirty="0"/>
              <a:t> – </a:t>
            </a:r>
            <a:r>
              <a:rPr lang="tr-TR" sz="2400" dirty="0" err="1"/>
              <a:t>madan</a:t>
            </a:r>
            <a:endParaRPr lang="tr-TR" sz="2400" dirty="0"/>
          </a:p>
          <a:p>
            <a:r>
              <a:rPr lang="tr-TR" sz="2400" b="1" dirty="0"/>
              <a:t>As</a:t>
            </a:r>
            <a:r>
              <a:rPr lang="tr-TR" sz="2400" dirty="0"/>
              <a:t> – </a:t>
            </a:r>
            <a:r>
              <a:rPr lang="tr-TR" sz="2400" dirty="0" err="1"/>
              <a:t>kı</a:t>
            </a:r>
            <a:endParaRPr lang="tr-TR" sz="2400" dirty="0"/>
          </a:p>
          <a:p>
            <a:r>
              <a:rPr lang="tr-TR" sz="2400" b="1" dirty="0"/>
              <a:t>Sar</a:t>
            </a:r>
            <a:r>
              <a:rPr lang="tr-TR" sz="2400" dirty="0"/>
              <a:t> – </a:t>
            </a:r>
            <a:r>
              <a:rPr lang="tr-TR" sz="2400" dirty="0" err="1"/>
              <a:t>ma</a:t>
            </a:r>
            <a:endParaRPr lang="tr-TR" sz="2400" dirty="0"/>
          </a:p>
          <a:p>
            <a:r>
              <a:rPr lang="tr-TR" sz="2400" b="1" dirty="0"/>
              <a:t>Koş</a:t>
            </a:r>
            <a:r>
              <a:rPr lang="tr-TR" sz="2400" dirty="0"/>
              <a:t> – tur</a:t>
            </a:r>
          </a:p>
          <a:p>
            <a:r>
              <a:rPr lang="tr-TR" sz="2400" b="1" dirty="0"/>
              <a:t>Gör</a:t>
            </a:r>
            <a:r>
              <a:rPr lang="tr-TR" sz="2400" dirty="0"/>
              <a:t> – </a:t>
            </a:r>
            <a:r>
              <a:rPr lang="tr-TR" sz="2400" dirty="0" err="1"/>
              <a:t>ecek</a:t>
            </a:r>
            <a:r>
              <a:rPr lang="tr-TR" sz="2400" dirty="0"/>
              <a:t> 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0C2F99A6-04E1-49DE-A1C5-7C30EF8350B5}"/>
              </a:ext>
            </a:extLst>
          </p:cNvPr>
          <p:cNvSpPr txBox="1"/>
          <p:nvPr/>
        </p:nvSpPr>
        <p:spPr>
          <a:xfrm>
            <a:off x="1524000" y="2467519"/>
            <a:ext cx="81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400" dirty="0"/>
              <a:t>Fiil kökler sonuna kısa çizgi (-) konarak yazılır ve bu kısa çizgi «-</a:t>
            </a:r>
            <a:r>
              <a:rPr lang="tr-TR" sz="2400" dirty="0" err="1"/>
              <a:t>mak</a:t>
            </a:r>
            <a:r>
              <a:rPr lang="tr-TR" sz="2400" dirty="0"/>
              <a:t>/-</a:t>
            </a:r>
            <a:r>
              <a:rPr lang="tr-TR" sz="2400" dirty="0" err="1"/>
              <a:t>mek</a:t>
            </a:r>
            <a:r>
              <a:rPr lang="tr-TR" sz="2400" dirty="0"/>
              <a:t>» şeklinde okunur.</a:t>
            </a:r>
          </a:p>
        </p:txBody>
      </p:sp>
    </p:spTree>
    <p:extLst>
      <p:ext uri="{BB962C8B-B14F-4D97-AF65-F5344CB8AC3E}">
        <p14:creationId xmlns:p14="http://schemas.microsoft.com/office/powerpoint/2010/main" xmlns="" val="6641935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2" grpId="0"/>
    </p:bldLst>
  </p:timing>
</p:sld>
</file>

<file path=ppt/theme/theme1.xml><?xml version="1.0" encoding="utf-8"?>
<a:theme xmlns:a="http://schemas.openxmlformats.org/drawingml/2006/main" name="Arkadaş Olan Çocuklar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3246700_TF03896101" id="{E64098C3-4B43-4F21-A709-C164B2632CB8}" vid="{EA2C2FAD-3721-430E-88D9-81E48AB93A96}"/>
    </a:ext>
  </a:extLst>
</a:theme>
</file>

<file path=ppt/theme/theme2.xml><?xml version="1.0" encoding="utf-8"?>
<a:theme xmlns:a="http://schemas.openxmlformats.org/drawingml/2006/main" name="Ofis Teması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is Teması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A15C6C-6BB6-4DB6-B7D6-7F14EAB2CC5C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EDF6667-B669-49A4-BBE6-2132BA71C0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369AEE-D726-45B1-ACA9-0D6048C36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Okul bahçesindeki çocukların bulunduğu eğitim sunusu ve albümü (geniş ekran)</Template>
  <TotalTime>323</TotalTime>
  <Words>507</Words>
  <PresentationFormat>Özel</PresentationFormat>
  <Paragraphs>195</Paragraphs>
  <Slides>17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Arkadaş Olan Çocuklar 16x9</vt:lpstr>
      <vt:lpstr>KÖK</vt:lpstr>
      <vt:lpstr>KÖK NEDİR?</vt:lpstr>
      <vt:lpstr>Slayt 3</vt:lpstr>
      <vt:lpstr>Slayt 4</vt:lpstr>
      <vt:lpstr>Türkçedeki kökleri 2 başlık altında inceleyeceğiz:</vt:lpstr>
      <vt:lpstr>1. İsim Kök</vt:lpstr>
      <vt:lpstr>İSİM KÖK</vt:lpstr>
      <vt:lpstr>2. Fiil Kök</vt:lpstr>
      <vt:lpstr>FİİL KÖK</vt:lpstr>
      <vt:lpstr>DİNLEDİĞİNİZ İÇİN TEŞEKKÜRLER.</vt:lpstr>
      <vt:lpstr>ETKİNLİK</vt:lpstr>
      <vt:lpstr>İşte böyle bir tablo istiyorum. 4 sütun var.</vt:lpstr>
      <vt:lpstr>Sana vereceğim 20 sözcüğü örnekteki gibi dolduracaksın.</vt:lpstr>
      <vt:lpstr>İşte sözcükler:</vt:lpstr>
      <vt:lpstr>İşte doğru yanıtlar:</vt:lpstr>
      <vt:lpstr>İşte doğru yanıtlar:</vt:lpstr>
      <vt:lpstr>TEBRİK EDERİM.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2019-07-06T12:07:08Z</dcterms:created>
  <dcterms:modified xsi:type="dcterms:W3CDTF">2020-12-14T07:51:29Z</dcterms:modified>
  <cp:category>https://www.sorubak.com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  <property fmtid="{D5CDD505-2E9C-101B-9397-08002B2CF9AE}" pid="3" name="ContentTypeId">
    <vt:lpwstr>0x010100AA3F7D94069FF64A86F7DFF56D60E3BE</vt:lpwstr>
  </property>
</Properties>
</file>