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88" r:id="rId2"/>
    <p:sldId id="257" r:id="rId3"/>
    <p:sldId id="278" r:id="rId4"/>
    <p:sldId id="279" r:id="rId5"/>
    <p:sldId id="280" r:id="rId6"/>
    <p:sldId id="281" r:id="rId7"/>
    <p:sldId id="282" r:id="rId8"/>
    <p:sldId id="284" r:id="rId9"/>
    <p:sldId id="256" r:id="rId10"/>
    <p:sldId id="259" r:id="rId11"/>
    <p:sldId id="285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04F7A-9804-4CE7-A145-59C1348AF69E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66B57-2567-4D43-A3D4-7CA6465284C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CE48-5566-428F-9F1A-324EE78E39C8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29859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FC5D3-9AD3-4A4D-8BFF-38CC0ED478A1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9F377-48BB-4802-9098-2257F497FF0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FC5D3-9AD3-4A4D-8BFF-38CC0ED478A1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9F377-48BB-4802-9098-2257F497FF0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FC5D3-9AD3-4A4D-8BFF-38CC0ED478A1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9F377-48BB-4802-9098-2257F497FF0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FC5D3-9AD3-4A4D-8BFF-38CC0ED478A1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9F377-48BB-4802-9098-2257F497FF0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FC5D3-9AD3-4A4D-8BFF-38CC0ED478A1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9F377-48BB-4802-9098-2257F497FF0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FC5D3-9AD3-4A4D-8BFF-38CC0ED478A1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9F377-48BB-4802-9098-2257F497FF0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FC5D3-9AD3-4A4D-8BFF-38CC0ED478A1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9F377-48BB-4802-9098-2257F497FF0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FC5D3-9AD3-4A4D-8BFF-38CC0ED478A1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9F377-48BB-4802-9098-2257F497FF0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FC5D3-9AD3-4A4D-8BFF-38CC0ED478A1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9F377-48BB-4802-9098-2257F497FF0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FC5D3-9AD3-4A4D-8BFF-38CC0ED478A1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9F377-48BB-4802-9098-2257F497FF0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FC5D3-9AD3-4A4D-8BFF-38CC0ED478A1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9F377-48BB-4802-9098-2257F497FF0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FC5D3-9AD3-4A4D-8BFF-38CC0ED478A1}" type="datetimeFigureOut">
              <a:rPr lang="tr-TR" smtClean="0"/>
              <a:pPr/>
              <a:t>18/10/2020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9F377-48BB-4802-9098-2257F497FF0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51520" y="3212976"/>
            <a:ext cx="8462174" cy="1428760"/>
          </a:xfrm>
        </p:spPr>
        <p:txBody>
          <a:bodyPr>
            <a:noAutofit/>
          </a:bodyPr>
          <a:lstStyle/>
          <a:p>
            <a:pPr algn="ctr"/>
            <a:r>
              <a:rPr lang="tr-TR" sz="4000" b="1" i="1" dirty="0" smtClean="0">
                <a:solidFill>
                  <a:srgbClr val="C00000"/>
                </a:solidFill>
              </a:rPr>
              <a:t>4/E SÜPERLER SINIFI</a:t>
            </a:r>
          </a:p>
          <a:p>
            <a:pPr algn="ctr"/>
            <a:r>
              <a:rPr lang="tr-TR" sz="4000" b="1" i="1" dirty="0" smtClean="0">
                <a:solidFill>
                  <a:srgbClr val="C00000"/>
                </a:solidFill>
              </a:rPr>
              <a:t>ETKİNLİĞİ</a:t>
            </a:r>
            <a:endParaRPr lang="tr-TR" sz="4000" b="1" i="1" dirty="0">
              <a:solidFill>
                <a:srgbClr val="C00000"/>
              </a:solidFill>
            </a:endParaRPr>
          </a:p>
        </p:txBody>
      </p:sp>
      <p:pic>
        <p:nvPicPr>
          <p:cNvPr id="24578" name="Picture 2" descr="Milli Eğitimin örnek okulu: İlhami Ahmet Örnekal İlkokulu » İstanbul  Takipte İstanbul Yerel Hab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88640"/>
            <a:ext cx="6357982" cy="3128985"/>
          </a:xfrm>
          <a:prstGeom prst="ellipse">
            <a:avLst/>
          </a:prstGeom>
          <a:noFill/>
        </p:spPr>
      </p:pic>
      <p:sp>
        <p:nvSpPr>
          <p:cNvPr id="4" name="2 Alt Başlık"/>
          <p:cNvSpPr txBox="1">
            <a:spLocks/>
          </p:cNvSpPr>
          <p:nvPr/>
        </p:nvSpPr>
        <p:spPr>
          <a:xfrm>
            <a:off x="827584" y="4769768"/>
            <a:ext cx="7272808" cy="1755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YER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KABUĞU VE OLUŞUMLARINI İNCELİYORUZ</a:t>
            </a:r>
          </a:p>
        </p:txBody>
      </p:sp>
    </p:spTree>
  </p:cSld>
  <p:clrMapOvr>
    <a:masterClrMapping/>
  </p:clrMapOvr>
  <p:transition spd="slow">
    <p:dissolve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Peki kayaçlar nasıl parçalanır?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32859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 smtClean="0"/>
              <a:t>Bitki </a:t>
            </a:r>
            <a:r>
              <a:rPr lang="en-US" dirty="0"/>
              <a:t>kökleri kayalardaki çatlakları genişleterek,</a:t>
            </a:r>
            <a:endParaRPr lang="tr-TR" dirty="0"/>
          </a:p>
          <a:p>
            <a:pPr lvl="0"/>
            <a:r>
              <a:rPr lang="en-US" dirty="0"/>
              <a:t>Yağan yağmur kayalardaki yumuşak kısımları çözerek</a:t>
            </a:r>
            <a:endParaRPr lang="tr-TR" dirty="0"/>
          </a:p>
          <a:p>
            <a:pPr lvl="0"/>
            <a:r>
              <a:rPr lang="en-US" dirty="0"/>
              <a:t>Gece ve gündüz arasındaki sıcaklık farkı kayaların ufalanıp parçalanmasına neden olur.</a:t>
            </a:r>
            <a:endParaRPr lang="tr-TR" dirty="0"/>
          </a:p>
          <a:p>
            <a:pPr lvl="0"/>
            <a:r>
              <a:rPr lang="en-US" dirty="0"/>
              <a:t>Kayalardaki çatlakların arasına dolan su, soğuk havalarda donarak kayaların parçalanmasına sebep olur.</a:t>
            </a:r>
            <a:endParaRPr lang="tr-TR" dirty="0"/>
          </a:p>
          <a:p>
            <a:pPr lvl="0"/>
            <a:r>
              <a:rPr lang="en-US" dirty="0"/>
              <a:t>Rüzgârların sürüklediği toz parçaları kayaların yüzeyini aşındırır.</a:t>
            </a:r>
            <a:endParaRPr lang="tr-TR" dirty="0"/>
          </a:p>
          <a:p>
            <a:r>
              <a:rPr lang="en-US" b="1" dirty="0"/>
              <a:t>NOT:</a:t>
            </a:r>
            <a:r>
              <a:rPr lang="en-US" dirty="0"/>
              <a:t> Kayaların parçalanması ve aşınması toprağın oluşmasının yanında yeryüzü şeklinin değişmesine de neden olur.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467544" y="260648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MİNERAL</a:t>
            </a:r>
            <a:r>
              <a:rPr lang="en-US" sz="3600" b="1" dirty="0" smtClean="0">
                <a:solidFill>
                  <a:schemeClr val="tx1"/>
                </a:solidFill>
              </a:rPr>
              <a:t>:</a:t>
            </a:r>
            <a:r>
              <a:rPr lang="en-US" sz="3600" b="1" i="1" dirty="0" smtClean="0">
                <a:solidFill>
                  <a:schemeClr val="tx1"/>
                </a:solidFill>
              </a:rPr>
              <a:t> Kayaçların yapısını oluşturan çok küçük taneciklere denir.</a:t>
            </a:r>
            <a:endParaRPr lang="tr-TR" sz="3600" b="1" i="1" dirty="0">
              <a:solidFill>
                <a:schemeClr val="tx1"/>
              </a:solidFill>
            </a:endParaRPr>
          </a:p>
        </p:txBody>
      </p:sp>
      <p:pic>
        <p:nvPicPr>
          <p:cNvPr id="40962" name="Picture 2" descr="Mineraller Nedir: Çeşitleri Nelerdir ? | Bilimsel Supplement İncelemeleri :  Kullanımı, Dozaj, Yan Etkiler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2776"/>
            <a:ext cx="7560840" cy="5067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Günümüzde kayaçlar: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İnşaat </a:t>
            </a:r>
            <a:r>
              <a:rPr lang="en-US" dirty="0"/>
              <a:t>malzemesi</a:t>
            </a:r>
            <a:endParaRPr lang="tr-TR" dirty="0"/>
          </a:p>
          <a:p>
            <a:pPr lvl="0"/>
            <a:r>
              <a:rPr lang="en-US" dirty="0"/>
              <a:t>Eşya yapımı</a:t>
            </a:r>
            <a:endParaRPr lang="tr-TR" dirty="0"/>
          </a:p>
          <a:p>
            <a:pPr lvl="0"/>
            <a:r>
              <a:rPr lang="en-US" dirty="0"/>
              <a:t>Heykel yapımı</a:t>
            </a:r>
            <a:endParaRPr lang="tr-TR" dirty="0"/>
          </a:p>
          <a:p>
            <a:pPr lvl="0"/>
            <a:r>
              <a:rPr lang="en-US" dirty="0"/>
              <a:t>Yol yapımı </a:t>
            </a:r>
            <a:endParaRPr lang="tr-TR" dirty="0"/>
          </a:p>
          <a:p>
            <a:r>
              <a:rPr lang="en-US" dirty="0"/>
              <a:t>Takı yapımında kullanılır</a:t>
            </a:r>
            <a:endParaRPr lang="tr-TR" dirty="0"/>
          </a:p>
        </p:txBody>
      </p:sp>
      <p:pic>
        <p:nvPicPr>
          <p:cNvPr id="4" name="3 Resim" descr="ALTIN MADENÄ° RESÄ°M ile ilgili gÃ¶rsel sonucu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 rot="790568">
            <a:off x="5294864" y="1721444"/>
            <a:ext cx="3762471" cy="25688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2962672" cy="922114"/>
          </a:xfrm>
        </p:spPr>
        <p:txBody>
          <a:bodyPr/>
          <a:lstStyle/>
          <a:p>
            <a:r>
              <a:rPr lang="en-US" dirty="0" smtClean="0"/>
              <a:t>Maden: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1052736"/>
            <a:ext cx="8568952" cy="3528392"/>
          </a:xfrm>
        </p:spPr>
        <p:txBody>
          <a:bodyPr>
            <a:normAutofit fontScale="85000" lnSpcReduction="10000"/>
          </a:bodyPr>
          <a:lstStyle/>
          <a:p>
            <a:r>
              <a:rPr lang="en-US" sz="4000" b="1" i="1" u="sng" dirty="0" smtClean="0"/>
              <a:t>Ekonomik </a:t>
            </a:r>
            <a:r>
              <a:rPr lang="en-US" sz="4000" b="1" i="1" u="sng" dirty="0"/>
              <a:t>değeri olan kayaç ve minerallere “maden” denir. Altın, gümüş, bakır, demir, linyit kömürü, bor, civa, taş kömürü ülkemizde çıkarılan madenlerdendir.</a:t>
            </a:r>
            <a:endParaRPr lang="tr-TR" sz="4000" b="1" i="1" dirty="0"/>
          </a:p>
          <a:p>
            <a:r>
              <a:rPr lang="en-US" sz="4400" b="1" i="1" u="sng" dirty="0"/>
              <a:t>* Madenlerin kazılarak maden cevheri çıkarıldığı yere “maden ocağı” denir.</a:t>
            </a:r>
            <a:endParaRPr lang="tr-TR" sz="4400" b="1" i="1" dirty="0"/>
          </a:p>
          <a:p>
            <a:endParaRPr lang="tr-TR" dirty="0"/>
          </a:p>
        </p:txBody>
      </p:sp>
      <p:pic>
        <p:nvPicPr>
          <p:cNvPr id="17410" name="Picture 2" descr="Enerji ve Tabii Kaynaklar Bakanlığı 616 adet maden sahasını aramalara  açıyor - Son Dakika Ekonomi Haberler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856" y="1124744"/>
            <a:ext cx="8710632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Ülkemizde Çıkarılan Madenler: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908720"/>
            <a:ext cx="8229600" cy="4525963"/>
          </a:xfrm>
        </p:spPr>
        <p:txBody>
          <a:bodyPr/>
          <a:lstStyle/>
          <a:p>
            <a:r>
              <a:rPr lang="en-US" b="1" dirty="0"/>
              <a:t>ALTIN: Mücevher yapımında, süslemede, diş hekimliğinde, </a:t>
            </a:r>
            <a:r>
              <a:rPr lang="en-US" b="1" dirty="0" smtClean="0"/>
              <a:t>madalya </a:t>
            </a:r>
            <a:r>
              <a:rPr lang="en-US" b="1" dirty="0"/>
              <a:t>yapımında, astronotların kasklarında, gözlük çerçevelerinde kullanılır</a:t>
            </a:r>
            <a:r>
              <a:rPr lang="en-US" b="1" dirty="0" smtClean="0"/>
              <a:t>.</a:t>
            </a:r>
            <a:endParaRPr lang="tr-TR" dirty="0"/>
          </a:p>
          <a:p>
            <a:r>
              <a:rPr lang="en-US" b="1" u="sng" dirty="0"/>
              <a:t>İzmir - Bergama, Artvin, Erzincan-İliç, Ankara, Uşak ve Manisa’da  çıkarılır</a:t>
            </a:r>
            <a:endParaRPr lang="tr-TR" dirty="0"/>
          </a:p>
        </p:txBody>
      </p:sp>
      <p:pic>
        <p:nvPicPr>
          <p:cNvPr id="4" name="3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077072"/>
            <a:ext cx="5904656" cy="2592288"/>
          </a:xfrm>
          <a:prstGeom prst="rect">
            <a:avLst/>
          </a:prstGeom>
          <a:noFill/>
        </p:spPr>
      </p:pic>
      <p:pic>
        <p:nvPicPr>
          <p:cNvPr id="16386" name="Picture 2" descr="Altın fiyatları son dakika (Canlı 31 Mart 2020 gram ve çeyrek altın  fiyatları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8424936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DEMİR: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/>
          <a:lstStyle/>
          <a:p>
            <a:r>
              <a:rPr lang="en-US" b="1" dirty="0"/>
              <a:t>Otomobil yapımında, inşaatlarda, mobilya iskeletlerinde, masa sandalye ayaklarında, Tren raylarının yapımında vb birçok alanda  kullanılır.   </a:t>
            </a:r>
            <a:endParaRPr lang="tr-TR" dirty="0"/>
          </a:p>
          <a:p>
            <a:r>
              <a:rPr lang="en-US" b="1" u="sng" dirty="0"/>
              <a:t>Sivas - Divriği, Malatya, Kayseri, Ankara, Artvin ve  Antakya’da  çıkarılır.</a:t>
            </a:r>
            <a:endParaRPr lang="tr-TR" dirty="0"/>
          </a:p>
          <a:p>
            <a:r>
              <a:rPr lang="en-US" b="1" dirty="0"/>
              <a:t> </a:t>
            </a:r>
            <a:endParaRPr lang="tr-TR" dirty="0"/>
          </a:p>
          <a:p>
            <a:endParaRPr lang="tr-TR" dirty="0"/>
          </a:p>
        </p:txBody>
      </p:sp>
      <p:pic>
        <p:nvPicPr>
          <p:cNvPr id="4" name="3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789040"/>
            <a:ext cx="5544616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48681"/>
            <a:ext cx="8229600" cy="3888431"/>
          </a:xfrm>
        </p:spPr>
        <p:txBody>
          <a:bodyPr>
            <a:normAutofit/>
          </a:bodyPr>
          <a:lstStyle/>
          <a:p>
            <a:r>
              <a:rPr lang="en-US" b="1" dirty="0" smtClean="0"/>
              <a:t>BOR:Cam</a:t>
            </a:r>
            <a:r>
              <a:rPr lang="en-US" b="1" dirty="0"/>
              <a:t>, seramik, deterjan yapımında, ilaç yapımında, roket 		yakıtlarında,   otomobillerin hava yastıklarında kullanılır.</a:t>
            </a:r>
            <a:endParaRPr lang="tr-TR" dirty="0"/>
          </a:p>
          <a:p>
            <a:r>
              <a:rPr lang="en-US" b="1" dirty="0"/>
              <a:t>Dünya’daki bor rezervinin %80’i ülkemizdedir</a:t>
            </a:r>
            <a:r>
              <a:rPr lang="en-US" b="1" dirty="0" smtClean="0"/>
              <a:t>.</a:t>
            </a:r>
            <a:r>
              <a:rPr lang="en-US" dirty="0"/>
              <a:t> </a:t>
            </a:r>
            <a:endParaRPr lang="tr-TR" dirty="0"/>
          </a:p>
          <a:p>
            <a:r>
              <a:rPr lang="en-US" b="1" u="sng" dirty="0"/>
              <a:t>Balıkesir - Bigadiç, Kütahya – Emet, Eşkişehir- Kırkağaçta çıkarılır.</a:t>
            </a:r>
            <a:endParaRPr lang="tr-TR" dirty="0"/>
          </a:p>
          <a:p>
            <a:endParaRPr lang="tr-TR" dirty="0"/>
          </a:p>
        </p:txBody>
      </p:sp>
      <p:pic>
        <p:nvPicPr>
          <p:cNvPr id="5" name="4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789040"/>
            <a:ext cx="4320480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332656"/>
            <a:ext cx="8229600" cy="2332856"/>
          </a:xfrm>
        </p:spPr>
        <p:txBody>
          <a:bodyPr/>
          <a:lstStyle/>
          <a:p>
            <a:r>
              <a:rPr lang="en-US" b="1" dirty="0"/>
              <a:t>MERMER: İnşaatlarda, heykel yapımında, ve süs eşyaları yapımında kullanılır</a:t>
            </a:r>
            <a:r>
              <a:rPr lang="en-US" b="1" dirty="0" smtClean="0"/>
              <a:t>.</a:t>
            </a:r>
            <a:r>
              <a:rPr lang="en-US" dirty="0"/>
              <a:t> </a:t>
            </a:r>
            <a:endParaRPr lang="tr-TR" dirty="0"/>
          </a:p>
          <a:p>
            <a:r>
              <a:rPr lang="en-US" b="1" u="sng" dirty="0"/>
              <a:t>Afyon, Denizli ve Kütahya’da çıkarılır.</a:t>
            </a:r>
            <a:endParaRPr lang="tr-TR" dirty="0"/>
          </a:p>
          <a:p>
            <a:endParaRPr lang="tr-TR" dirty="0"/>
          </a:p>
        </p:txBody>
      </p:sp>
      <p:pic>
        <p:nvPicPr>
          <p:cNvPr id="4" name="3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420888"/>
            <a:ext cx="6048672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404665"/>
            <a:ext cx="8229600" cy="3096344"/>
          </a:xfrm>
        </p:spPr>
        <p:txBody>
          <a:bodyPr/>
          <a:lstStyle/>
          <a:p>
            <a:r>
              <a:rPr lang="en-US" dirty="0"/>
              <a:t>BAKIR: </a:t>
            </a:r>
            <a:r>
              <a:rPr lang="en-US" b="1" dirty="0"/>
              <a:t>Elektrik – elektronikte, inşaatlarda, ulaşımda, kuyumculukta,   kablo ve turistik eşya yapımında kullanılır</a:t>
            </a:r>
            <a:r>
              <a:rPr lang="en-US" b="1" dirty="0" smtClean="0"/>
              <a:t>.</a:t>
            </a:r>
            <a:r>
              <a:rPr lang="en-US" b="1" dirty="0"/>
              <a:t> </a:t>
            </a:r>
            <a:endParaRPr lang="tr-TR" dirty="0"/>
          </a:p>
          <a:p>
            <a:r>
              <a:rPr lang="en-US" b="1" u="sng" dirty="0"/>
              <a:t>Artvin – Murgul, Kastamonu – Küre, Diyarbakır- Ergani’de bolca çıkarılır.</a:t>
            </a:r>
            <a:endParaRPr lang="tr-TR" dirty="0"/>
          </a:p>
          <a:p>
            <a:endParaRPr lang="tr-TR" dirty="0"/>
          </a:p>
        </p:txBody>
      </p:sp>
      <p:pic>
        <p:nvPicPr>
          <p:cNvPr id="4" name="3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356992"/>
            <a:ext cx="7452320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332657"/>
            <a:ext cx="8229600" cy="2520280"/>
          </a:xfrm>
        </p:spPr>
        <p:txBody>
          <a:bodyPr/>
          <a:lstStyle/>
          <a:p>
            <a:r>
              <a:rPr lang="en-US" b="1" i="1" dirty="0"/>
              <a:t>KÖMÜR</a:t>
            </a:r>
            <a:r>
              <a:rPr lang="en-US" dirty="0"/>
              <a:t>: Elektrik üretiminde, ısınmada ve bazı fabrikalarda kullanılır</a:t>
            </a:r>
            <a:r>
              <a:rPr lang="en-US" dirty="0" smtClean="0"/>
              <a:t>.</a:t>
            </a:r>
            <a:endParaRPr lang="tr-TR" dirty="0"/>
          </a:p>
          <a:p>
            <a:r>
              <a:rPr lang="en-US" dirty="0"/>
              <a:t>Zonguldak, Manisa, Kütahya’da bolca çıkarılır.</a:t>
            </a:r>
            <a:endParaRPr lang="tr-TR" dirty="0"/>
          </a:p>
        </p:txBody>
      </p:sp>
      <p:pic>
        <p:nvPicPr>
          <p:cNvPr id="4" name="3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564904"/>
            <a:ext cx="5328592" cy="3441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tr-TR" b="1" dirty="0" smtClean="0"/>
              <a:t>TEMA BOYUNCA ÇOK KULLANACAĞIMIZ SÖZCÜKLER VE ANLAMLARI</a:t>
            </a:r>
          </a:p>
          <a:p>
            <a:r>
              <a:rPr lang="en-US" b="1" i="1" dirty="0">
                <a:solidFill>
                  <a:srgbClr val="C00000"/>
                </a:solidFill>
              </a:rPr>
              <a:t>Kayaç</a:t>
            </a:r>
            <a:r>
              <a:rPr lang="en-US" dirty="0">
                <a:solidFill>
                  <a:schemeClr val="tx1"/>
                </a:solidFill>
              </a:rPr>
              <a:t> : Yer kabuğundaki büyük ve sert </a:t>
            </a:r>
            <a:r>
              <a:rPr lang="en-US" dirty="0" smtClean="0">
                <a:solidFill>
                  <a:schemeClr val="tx1"/>
                </a:solidFill>
              </a:rPr>
              <a:t>tabakala</a:t>
            </a:r>
            <a:r>
              <a:rPr lang="tr-TR" dirty="0" smtClean="0">
                <a:solidFill>
                  <a:schemeClr val="tx1"/>
                </a:solidFill>
              </a:rPr>
              <a:t>ra verilen isimdir.</a:t>
            </a:r>
            <a:endParaRPr lang="tr-TR" b="1" dirty="0" smtClean="0">
              <a:solidFill>
                <a:schemeClr val="tx1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KAYA</a:t>
            </a:r>
            <a:r>
              <a:rPr lang="en-US" b="1" dirty="0">
                <a:solidFill>
                  <a:schemeClr val="tx1"/>
                </a:solidFill>
              </a:rPr>
              <a:t>:</a:t>
            </a:r>
            <a:r>
              <a:rPr lang="en-US" dirty="0">
                <a:solidFill>
                  <a:schemeClr val="tx1"/>
                </a:solidFill>
              </a:rPr>
              <a:t> Kayaçlardan daha küçük olan sert taş kütleleridir. </a:t>
            </a:r>
            <a:endParaRPr lang="tr-TR" dirty="0">
              <a:solidFill>
                <a:schemeClr val="tx1"/>
              </a:solidFill>
            </a:endParaRPr>
          </a:p>
          <a:p>
            <a:r>
              <a:rPr lang="tr-TR" b="1" dirty="0" smtClean="0">
                <a:solidFill>
                  <a:schemeClr val="tx1"/>
                </a:solidFill>
              </a:rPr>
              <a:t>   </a:t>
            </a:r>
            <a:r>
              <a:rPr lang="en-US" b="1" dirty="0" smtClean="0">
                <a:solidFill>
                  <a:srgbClr val="C00000"/>
                </a:solidFill>
              </a:rPr>
              <a:t>TAŞ</a:t>
            </a:r>
            <a:r>
              <a:rPr lang="en-US" b="1" dirty="0">
                <a:solidFill>
                  <a:schemeClr val="tx1"/>
                </a:solidFill>
              </a:rPr>
              <a:t>:</a:t>
            </a:r>
            <a:r>
              <a:rPr lang="en-US" dirty="0">
                <a:solidFill>
                  <a:schemeClr val="tx1"/>
                </a:solidFill>
              </a:rPr>
              <a:t> Kayaların parçalanıp küçülmüş haline denir.</a:t>
            </a:r>
            <a:endParaRPr lang="tr-TR" dirty="0">
              <a:solidFill>
                <a:schemeClr val="tx1"/>
              </a:solidFill>
            </a:endParaRPr>
          </a:p>
          <a:p>
            <a:r>
              <a:rPr lang="tr-TR" b="1" dirty="0" smtClean="0">
                <a:solidFill>
                  <a:schemeClr val="tx1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ÇAKIL</a:t>
            </a:r>
            <a:r>
              <a:rPr lang="en-US" b="1" dirty="0">
                <a:solidFill>
                  <a:schemeClr val="tx1"/>
                </a:solidFill>
              </a:rPr>
              <a:t>:</a:t>
            </a:r>
            <a:r>
              <a:rPr lang="en-US" dirty="0">
                <a:solidFill>
                  <a:schemeClr val="tx1"/>
                </a:solidFill>
              </a:rPr>
              <a:t> Taşların parçalanıp küçülmüş haline denir.</a:t>
            </a:r>
            <a:endParaRPr lang="tr-TR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rgbClr val="C00000"/>
                </a:solidFill>
              </a:rPr>
              <a:t>KUM</a:t>
            </a:r>
            <a:r>
              <a:rPr lang="en-US" b="1" dirty="0">
                <a:solidFill>
                  <a:schemeClr val="tx1"/>
                </a:solidFill>
              </a:rPr>
              <a:t>: </a:t>
            </a:r>
            <a:r>
              <a:rPr lang="en-US" dirty="0">
                <a:solidFill>
                  <a:schemeClr val="tx1"/>
                </a:solidFill>
              </a:rPr>
              <a:t> Çakılların parçalanıp küçülmüş haline denir</a:t>
            </a:r>
            <a:endParaRPr lang="tr-TR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rgbClr val="C00000"/>
                </a:solidFill>
              </a:rPr>
              <a:t>MİNERAL</a:t>
            </a:r>
            <a:r>
              <a:rPr lang="en-US" b="1" dirty="0">
                <a:solidFill>
                  <a:schemeClr val="tx1"/>
                </a:solidFill>
              </a:rPr>
              <a:t>:</a:t>
            </a:r>
            <a:r>
              <a:rPr lang="en-US" dirty="0">
                <a:solidFill>
                  <a:schemeClr val="tx1"/>
                </a:solidFill>
              </a:rPr>
              <a:t> Kayaçların yapısını oluşturan çok küçük taneciklere denir.</a:t>
            </a:r>
            <a:endParaRPr lang="tr-TR" dirty="0">
              <a:solidFill>
                <a:schemeClr val="tx1"/>
              </a:solidFill>
            </a:endParaRP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800"/>
          </a:xfrm>
        </p:spPr>
        <p:txBody>
          <a:bodyPr/>
          <a:lstStyle/>
          <a:p>
            <a:r>
              <a:rPr lang="tr-TR" dirty="0" smtClean="0"/>
              <a:t>NİKEL</a:t>
            </a:r>
            <a:endParaRPr lang="tr-TR" dirty="0"/>
          </a:p>
        </p:txBody>
      </p:sp>
      <p:pic>
        <p:nvPicPr>
          <p:cNvPr id="4" name="3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929270"/>
            <a:ext cx="5112568" cy="2587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476672"/>
            <a:ext cx="8229600" cy="1828800"/>
          </a:xfrm>
        </p:spPr>
        <p:txBody>
          <a:bodyPr/>
          <a:lstStyle/>
          <a:p>
            <a:r>
              <a:rPr lang="tr-TR" dirty="0" smtClean="0"/>
              <a:t>KURŞUN:</a:t>
            </a:r>
            <a:endParaRPr lang="tr-TR" dirty="0"/>
          </a:p>
        </p:txBody>
      </p:sp>
      <p:pic>
        <p:nvPicPr>
          <p:cNvPr id="4" name="3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636912"/>
            <a:ext cx="4824536" cy="3312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332656"/>
            <a:ext cx="8229600" cy="2260848"/>
          </a:xfrm>
        </p:spPr>
        <p:txBody>
          <a:bodyPr/>
          <a:lstStyle/>
          <a:p>
            <a:r>
              <a:rPr lang="tr-TR" dirty="0" smtClean="0"/>
              <a:t>ÇİNKO:</a:t>
            </a:r>
            <a:endParaRPr lang="tr-TR" dirty="0"/>
          </a:p>
        </p:txBody>
      </p:sp>
      <p:pic>
        <p:nvPicPr>
          <p:cNvPr id="4" name="3 Resim"/>
          <p:cNvPicPr/>
          <p:nvPr/>
        </p:nvPicPr>
        <p:blipFill>
          <a:blip r:embed="rId2" cstate="print"/>
          <a:srcRect r="49538"/>
          <a:stretch>
            <a:fillRect/>
          </a:stretch>
        </p:blipFill>
        <p:spPr bwMode="auto">
          <a:xfrm>
            <a:off x="2699792" y="3356992"/>
            <a:ext cx="2993981" cy="23211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548681"/>
            <a:ext cx="8229600" cy="2232248"/>
          </a:xfrm>
        </p:spPr>
        <p:txBody>
          <a:bodyPr/>
          <a:lstStyle/>
          <a:p>
            <a:r>
              <a:rPr lang="tr-TR" dirty="0" smtClean="0"/>
              <a:t>KROM:</a:t>
            </a:r>
            <a:endParaRPr lang="tr-TR" dirty="0"/>
          </a:p>
        </p:txBody>
      </p:sp>
      <p:pic>
        <p:nvPicPr>
          <p:cNvPr id="4" name="3 Resim"/>
          <p:cNvPicPr/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3131840" y="2636912"/>
            <a:ext cx="4104456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2116832"/>
          </a:xfrm>
        </p:spPr>
        <p:txBody>
          <a:bodyPr/>
          <a:lstStyle/>
          <a:p>
            <a:r>
              <a:rPr lang="en-US" b="1" i="1" dirty="0"/>
              <a:t>Gümüş</a:t>
            </a:r>
            <a:r>
              <a:rPr lang="en-US" dirty="0"/>
              <a:t>: Fotoğrafçılık, elektronik, madenî para üretimi,  süs eşyası, takı üretimi,  dişçilikte kullanılır.</a:t>
            </a:r>
            <a:endParaRPr lang="tr-TR" dirty="0"/>
          </a:p>
          <a:p>
            <a:endParaRPr lang="tr-TR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Ülkemizde madencilik faaliyetleri Maden Teknik Arama Genel Müdürlüğü tarafından yürütülmektedir.</a:t>
            </a:r>
            <a:endParaRPr lang="tr-TR" dirty="0"/>
          </a:p>
          <a:p>
            <a:endParaRPr lang="tr-TR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2332856"/>
          </a:xfrm>
        </p:spPr>
        <p:txBody>
          <a:bodyPr/>
          <a:lstStyle/>
          <a:p>
            <a:r>
              <a:rPr lang="en-US" dirty="0"/>
              <a:t>Jeoloji: Yer kabuğunun bileşimini, yapısını ve maden yataklarını inceleyen bilim dalıdır.</a:t>
            </a:r>
            <a:endParaRPr lang="tr-TR" dirty="0"/>
          </a:p>
          <a:p>
            <a:r>
              <a:rPr lang="en-US" dirty="0"/>
              <a:t>Jeolog : Yer kabuğunun yapısını inceleyen bilim insanıdır.</a:t>
            </a:r>
            <a:endParaRPr lang="tr-TR" dirty="0"/>
          </a:p>
          <a:p>
            <a:endParaRPr lang="tr-T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17032"/>
          </a:xfrm>
        </p:spPr>
        <p:txBody>
          <a:bodyPr/>
          <a:lstStyle/>
          <a:p>
            <a:r>
              <a:rPr lang="en-US" b="1" dirty="0" smtClean="0"/>
              <a:t>FOSIL: </a:t>
            </a:r>
            <a:r>
              <a:rPr lang="en-US" b="1" dirty="0"/>
              <a:t>Fosil, çok  eski zamanlarda yaşamış, toprak altında gömülü kalmış ve orada taşlaşmış bitki ve hayvan kalıntısıdır. Daha önce yaşamış olan canlılara ait iz veya belirtilere de FOSIL denir.</a:t>
            </a:r>
            <a:endParaRPr lang="tr-TR" dirty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2555776" y="404664"/>
            <a:ext cx="30963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/>
              <a:t>FOSILLER</a:t>
            </a:r>
            <a:endParaRPr lang="tr-TR" sz="40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9144000" cy="4104456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395536" y="476672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i="1" dirty="0"/>
              <a:t>Fosilleri inceleyen bilim dalına “</a:t>
            </a:r>
            <a:r>
              <a:rPr lang="en-US" sz="3600" b="1" i="1" dirty="0">
                <a:solidFill>
                  <a:srgbClr val="FF0000"/>
                </a:solidFill>
              </a:rPr>
              <a:t>PALEONTOLOJI</a:t>
            </a:r>
            <a:r>
              <a:rPr lang="en-US" sz="3600" b="1" i="1" dirty="0"/>
              <a:t>” denir. </a:t>
            </a:r>
            <a:endParaRPr lang="tr-TR" sz="3600" b="1" i="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3168353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4509120"/>
            <a:ext cx="842493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Fosilleri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inceleyen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bilim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insanına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FE0000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PALEONTOLOG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denir.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2" descr="Tortul Kayaçlar | Ekopange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5844" name="Picture 4" descr="http://www.ekopangea.com/wp-content/uploads/2020/03/Triassic-Utah-300x3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88640"/>
            <a:ext cx="3672408" cy="3533827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971600" y="404664"/>
            <a:ext cx="12241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dirty="0" smtClean="0">
                <a:solidFill>
                  <a:srgbClr val="C00000"/>
                </a:solidFill>
              </a:rPr>
              <a:t>Kayaç</a:t>
            </a:r>
            <a:endParaRPr lang="tr-TR" sz="3200" dirty="0"/>
          </a:p>
        </p:txBody>
      </p:sp>
      <p:pic>
        <p:nvPicPr>
          <p:cNvPr id="35846" name="Picture 6" descr="Kayaç Nedir, Kayaç Türleri (3 Adet) Nelerdir? Hakkında kısa bilgi »  Coğrafya Bilim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420888"/>
            <a:ext cx="5000625" cy="2619375"/>
          </a:xfrm>
          <a:prstGeom prst="rect">
            <a:avLst/>
          </a:prstGeom>
          <a:noFill/>
        </p:spPr>
      </p:pic>
      <p:sp>
        <p:nvSpPr>
          <p:cNvPr id="9" name="8 Dikdörtgen"/>
          <p:cNvSpPr/>
          <p:nvPr/>
        </p:nvSpPr>
        <p:spPr>
          <a:xfrm>
            <a:off x="395536" y="5085184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i="1" dirty="0" smtClean="0">
                <a:solidFill>
                  <a:schemeClr val="tx1"/>
                </a:solidFill>
              </a:rPr>
              <a:t>Yer kabuğundaki büyük ve sert tabakala</a:t>
            </a:r>
            <a:r>
              <a:rPr lang="tr-TR" sz="3600" b="1" i="1" dirty="0" smtClean="0">
                <a:solidFill>
                  <a:schemeClr val="tx1"/>
                </a:solidFill>
              </a:rPr>
              <a:t>ra verilen isimdir.</a:t>
            </a:r>
            <a:endParaRPr lang="tr-TR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539552" y="548680"/>
            <a:ext cx="15841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KAYA</a:t>
            </a:r>
            <a:endParaRPr lang="tr-TR" sz="3600" dirty="0"/>
          </a:p>
        </p:txBody>
      </p:sp>
      <p:pic>
        <p:nvPicPr>
          <p:cNvPr id="36866" name="Picture 2" descr="Avatar' sahnesi değil 'Adam Kayalar' - Son Dakika Flaş Haberl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88640"/>
            <a:ext cx="4032448" cy="2828032"/>
          </a:xfrm>
          <a:prstGeom prst="rect">
            <a:avLst/>
          </a:prstGeom>
          <a:noFill/>
        </p:spPr>
      </p:pic>
      <p:pic>
        <p:nvPicPr>
          <p:cNvPr id="36868" name="Picture 4" descr="Rüyada Çakıl Taşı Görmek - Rüya Meal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268760"/>
            <a:ext cx="4355976" cy="2382174"/>
          </a:xfrm>
          <a:prstGeom prst="rect">
            <a:avLst/>
          </a:prstGeom>
          <a:noFill/>
        </p:spPr>
      </p:pic>
      <p:pic>
        <p:nvPicPr>
          <p:cNvPr id="36870" name="Picture 6" descr="Rüyada Kaya Görmek Ne Anlama Gelir?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17032"/>
            <a:ext cx="5040560" cy="2520280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5220072" y="4149080"/>
            <a:ext cx="36724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i="1" dirty="0" smtClean="0">
                <a:solidFill>
                  <a:schemeClr val="tx1"/>
                </a:solidFill>
              </a:rPr>
              <a:t>Kayaçlardan daha küçük olan sert taş kütleleridir. </a:t>
            </a:r>
            <a:endParaRPr lang="tr-TR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467544" y="548680"/>
            <a:ext cx="1080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TAŞ</a:t>
            </a:r>
            <a:endParaRPr lang="tr-TR" sz="3600" dirty="0"/>
          </a:p>
        </p:txBody>
      </p:sp>
      <p:pic>
        <p:nvPicPr>
          <p:cNvPr id="37892" name="Picture 4" descr="Adaçal Endüstriyel Mineraller | Agreg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7850" y="188640"/>
            <a:ext cx="3486150" cy="4857751"/>
          </a:xfrm>
          <a:prstGeom prst="rect">
            <a:avLst/>
          </a:prstGeom>
          <a:noFill/>
        </p:spPr>
      </p:pic>
      <p:pic>
        <p:nvPicPr>
          <p:cNvPr id="37894" name="Picture 6" descr="Free Doku - taş parçaları Stock Photo - FreeImages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340768"/>
            <a:ext cx="5328592" cy="2888940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467544" y="5445224"/>
            <a:ext cx="8136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Kayaların parçalanıp küçülmüş haline denir.</a:t>
            </a:r>
            <a:endParaRPr lang="tr-T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70" decel="100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70" decel="100000"/>
                                        <p:tgtEl>
                                          <p:spTgt spid="3789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611560" y="764704"/>
            <a:ext cx="14401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chemeClr val="tx1"/>
                </a:solidFill>
              </a:rPr>
              <a:t> </a:t>
            </a:r>
            <a:r>
              <a:rPr lang="en-US" sz="3600" b="1" dirty="0" smtClean="0">
                <a:solidFill>
                  <a:srgbClr val="C00000"/>
                </a:solidFill>
              </a:rPr>
              <a:t>ÇAKIL</a:t>
            </a:r>
            <a:endParaRPr lang="tr-TR" sz="3600" dirty="0"/>
          </a:p>
        </p:txBody>
      </p:sp>
      <p:pic>
        <p:nvPicPr>
          <p:cNvPr id="38914" name="Picture 2" descr="Çakıl - İnşaat Marke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5040560" cy="2880320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395536" y="5733256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dirty="0" smtClean="0">
                <a:solidFill>
                  <a:schemeClr val="tx1"/>
                </a:solidFill>
              </a:rPr>
              <a:t>Taşların parçalanıp küçülmüş haline denir.</a:t>
            </a:r>
            <a:endParaRPr lang="tr-TR" sz="3200" b="1" i="1" dirty="0"/>
          </a:p>
        </p:txBody>
      </p:sp>
      <p:pic>
        <p:nvPicPr>
          <p:cNvPr id="38918" name="Picture 6" descr="Çakıl Dekoratif Taşları - Pixabay'de ücretsiz fotoğr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301971" y="1178750"/>
            <a:ext cx="5508611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23528" y="260648"/>
            <a:ext cx="1224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KUM</a:t>
            </a:r>
            <a:endParaRPr lang="tr-TR" sz="3600" dirty="0"/>
          </a:p>
        </p:txBody>
      </p:sp>
      <p:pic>
        <p:nvPicPr>
          <p:cNvPr id="39940" name="Picture 4" descr="Kum - Türkçe Bilg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3563888" cy="4248472"/>
          </a:xfrm>
          <a:prstGeom prst="rect">
            <a:avLst/>
          </a:prstGeom>
          <a:noFill/>
        </p:spPr>
      </p:pic>
      <p:pic>
        <p:nvPicPr>
          <p:cNvPr id="39942" name="Picture 6" descr="Kumda Kahve Makinası Kumu Fiyatları-Kumda Türk Kahvesi Pişirme Makinası  Kumu Toptan Fiyat Listesi;Kumda kahve makinası kumu fabrikası dayanıklı  kumda kahve makinası kumu kumlu kahve makineleri için kahve mangalı kumu  profesyonel kumda kahv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0"/>
            <a:ext cx="5652120" cy="4005064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179512" y="5661248"/>
            <a:ext cx="8532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i="1" dirty="0" smtClean="0">
                <a:solidFill>
                  <a:schemeClr val="tx1"/>
                </a:solidFill>
              </a:rPr>
              <a:t>Çakılların parçalanıp küçülmüş haline denir</a:t>
            </a:r>
            <a:endParaRPr lang="tr-TR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908720"/>
            <a:ext cx="9144000" cy="1503040"/>
          </a:xfrm>
        </p:spPr>
        <p:txBody>
          <a:bodyPr>
            <a:normAutofit/>
          </a:bodyPr>
          <a:lstStyle/>
          <a:p>
            <a:r>
              <a:rPr lang="en-US" b="1" i="1" dirty="0" smtClean="0"/>
              <a:t>Kayaçlar, kum olurken, küçüldükçe aşağıdaki isimleri alırlar.</a:t>
            </a:r>
            <a:endParaRPr lang="tr-TR" b="1" i="1" dirty="0"/>
          </a:p>
        </p:txBody>
      </p:sp>
      <p:pic>
        <p:nvPicPr>
          <p:cNvPr id="4" name="3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92056"/>
            <a:ext cx="9143999" cy="284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71600" y="332656"/>
            <a:ext cx="7772400" cy="1512168"/>
          </a:xfrm>
        </p:spPr>
        <p:txBody>
          <a:bodyPr>
            <a:normAutofit fontScale="90000"/>
          </a:bodyPr>
          <a:lstStyle/>
          <a:p>
            <a:pPr lvl="0"/>
            <a:r>
              <a:rPr lang="tr-TR" b="1" dirty="0" smtClean="0"/>
              <a:t/>
            </a:r>
            <a:br>
              <a:rPr lang="tr-TR" b="1" dirty="0" smtClean="0"/>
            </a:br>
            <a:r>
              <a:rPr lang="en-US" b="1" dirty="0" smtClean="0">
                <a:solidFill>
                  <a:srgbClr val="FF0000"/>
                </a:solidFill>
              </a:rPr>
              <a:t>Yer Kabuğu</a:t>
            </a:r>
            <a:r>
              <a:rPr lang="tr-TR" b="1" dirty="0" smtClean="0"/>
              <a:t/>
            </a:r>
            <a:br>
              <a:rPr lang="tr-TR" b="1" dirty="0" smtClean="0"/>
            </a:br>
            <a:r>
              <a:rPr lang="en-US" dirty="0"/>
              <a:t>Yer  Kabuğunun Yapısı</a:t>
            </a:r>
            <a:r>
              <a:rPr lang="tr-TR" dirty="0"/>
              <a:t/>
            </a:r>
            <a:br>
              <a:rPr lang="tr-TR" dirty="0"/>
            </a:br>
            <a:r>
              <a:rPr lang="en-US" dirty="0"/>
              <a:t> </a:t>
            </a:r>
            <a:r>
              <a:rPr lang="tr-TR" dirty="0"/>
              <a:t/>
            </a:r>
            <a:br>
              <a:rPr lang="tr-TR" dirty="0"/>
            </a:br>
            <a:r>
              <a:rPr lang="en-US" b="1" dirty="0" smtClean="0"/>
              <a:t>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2060848"/>
            <a:ext cx="8496944" cy="4464496"/>
          </a:xfrm>
        </p:spPr>
        <p:txBody>
          <a:bodyPr>
            <a:normAutofit/>
          </a:bodyPr>
          <a:lstStyle/>
          <a:p>
            <a:r>
              <a:rPr lang="en-US" b="1" i="1" dirty="0">
                <a:solidFill>
                  <a:schemeClr val="tx1"/>
                </a:solidFill>
              </a:rPr>
              <a:t>Yer kabuğundaki büyük ve sert tabakalara kayaç adı verilir. </a:t>
            </a:r>
            <a:endParaRPr lang="tr-TR" b="1" i="1" dirty="0" smtClean="0">
              <a:solidFill>
                <a:schemeClr val="tx1"/>
              </a:solidFill>
            </a:endParaRPr>
          </a:p>
          <a:p>
            <a:r>
              <a:rPr lang="en-US" b="1" i="1" dirty="0">
                <a:solidFill>
                  <a:schemeClr val="tx1"/>
                </a:solidFill>
              </a:rPr>
              <a:t>Kayaçların parlaklıklarının, matlıklarının, sertliklerinin, yumuşaklıklarının, renklerinin farklı olmasının sebebi yapısındaki minerallerdir. Kayaçlar sert tabakanın en büyük halidir. En küçük hali de kumdur</a:t>
            </a:r>
            <a:r>
              <a:rPr lang="en-US" b="1" i="1" dirty="0"/>
              <a:t>. </a:t>
            </a:r>
            <a:endParaRPr lang="tr-TR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537</Words>
  <PresentationFormat>Ekran Gösterisi (4:3)</PresentationFormat>
  <Paragraphs>71</Paragraphs>
  <Slides>29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Kayaçlar, kum olurken, küçüldükçe aşağıdaki isimleri alırlar.</vt:lpstr>
      <vt:lpstr> Yer Kabuğu Yer  Kabuğunun Yapısı    </vt:lpstr>
      <vt:lpstr>Peki kayaçlar nasıl parçalanır? </vt:lpstr>
      <vt:lpstr>Slayt 11</vt:lpstr>
      <vt:lpstr>Günümüzde kayaçlar: </vt:lpstr>
      <vt:lpstr>Maden:</vt:lpstr>
      <vt:lpstr>Ülkemizde Çıkarılan Madenler: </vt:lpstr>
      <vt:lpstr>DEMİR: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2020-09-29T11:39:37Z</dcterms:created>
  <dcterms:modified xsi:type="dcterms:W3CDTF">2020-10-18T07:43:54Z</dcterms:modified>
  <cp:category>https://www.sorubak.com</cp:category>
</cp:coreProperties>
</file>