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olkan Kıvrak" initials="VK" lastIdx="1" clrIdx="0">
    <p:extLst>
      <p:ext uri="{19B8F6BF-5375-455C-9EA6-DF929625EA0E}">
        <p15:presenceInfo xmlns="" xmlns:p15="http://schemas.microsoft.com/office/powerpoint/2012/main" userId="Volkan Kıvrak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-78" y="-4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12-06T21:36:03.916" idx="1">
    <p:pos x="3109" y="3148"/>
    <p:text/>
    <p:extLst>
      <p:ext uri="{C676402C-5697-4E1C-873F-D02D1690AC5C}">
        <p15:threadingInfo xmlns="" xmlns:p15="http://schemas.microsoft.com/office/powerpoint/2012/main" timeZoneBias="-18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9C5E6F26-A067-4522-8C40-407CCF9690CC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14D6132E-03B3-471D-BA6B-7B5602F483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9625127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E6F26-A067-4522-8C40-407CCF9690CC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6132E-03B3-471D-BA6B-7B5602F483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282736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E6F26-A067-4522-8C40-407CCF9690CC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6132E-03B3-471D-BA6B-7B5602F483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596804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E6F26-A067-4522-8C40-407CCF9690CC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6132E-03B3-471D-BA6B-7B5602F483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9916925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E6F26-A067-4522-8C40-407CCF9690CC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6132E-03B3-471D-BA6B-7B5602F483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516110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E6F26-A067-4522-8C40-407CCF9690CC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6132E-03B3-471D-BA6B-7B5602F483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883617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E6F26-A067-4522-8C40-407CCF9690CC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6132E-03B3-471D-BA6B-7B5602F483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2351972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9C5E6F26-A067-4522-8C40-407CCF9690CC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6132E-03B3-471D-BA6B-7B5602F483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0112814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9C5E6F26-A067-4522-8C40-407CCF9690CC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6132E-03B3-471D-BA6B-7B5602F483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5683866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E6F26-A067-4522-8C40-407CCF9690CC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6132E-03B3-471D-BA6B-7B5602F483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7860040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E6F26-A067-4522-8C40-407CCF9690CC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6132E-03B3-471D-BA6B-7B5602F483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292369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E6F26-A067-4522-8C40-407CCF9690CC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6132E-03B3-471D-BA6B-7B5602F483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0537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E6F26-A067-4522-8C40-407CCF9690CC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6132E-03B3-471D-BA6B-7B5602F483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912430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E6F26-A067-4522-8C40-407CCF9690CC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6132E-03B3-471D-BA6B-7B5602F483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738999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E6F26-A067-4522-8C40-407CCF9690CC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6132E-03B3-471D-BA6B-7B5602F483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329979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E6F26-A067-4522-8C40-407CCF9690CC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6132E-03B3-471D-BA6B-7B5602F483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4836714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E6F26-A067-4522-8C40-407CCF9690CC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6132E-03B3-471D-BA6B-7B5602F483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679617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 cstate="print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9C5E6F26-A067-4522-8C40-407CCF9690CC}" type="datetimeFigureOut">
              <a:rPr lang="tr-TR" smtClean="0"/>
              <a:pPr/>
              <a:t>07/12/2020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tr-TR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14D6132E-03B3-471D-BA6B-7B5602F4833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910582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tr.wiktionary.org/wiki/Abdal_ata_binince_bey_oldum_san%C4%B1r,_%C5%9Falgam_a%C5%9Fa_girince_ya%C4%9F_oldum_san%C4%B1r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tr.wikiquote.org/wiki/Baba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tr.wikiquote.org/wiki/Cahil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tr.wiktionary.org/wiki/Damdan_d%C3%BC%C5%9Fen,_damdan_d%C3%BC%C5%9Fenin_halini_bilir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tr.wikiquote.org/wiki/Tembel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25A403A6-BE94-4988-A8FD-CD4FEC5713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2910" y="1219200"/>
            <a:ext cx="9995399" cy="2677648"/>
          </a:xfrm>
        </p:spPr>
        <p:txBody>
          <a:bodyPr/>
          <a:lstStyle/>
          <a:p>
            <a:r>
              <a:rPr lang="tr-TR" dirty="0"/>
              <a:t>4. Sınıf Türkçe Konu: Atasözleri</a:t>
            </a:r>
            <a:br>
              <a:rPr lang="tr-TR" dirty="0"/>
            </a:br>
            <a:r>
              <a:rPr lang="tr-TR" dirty="0"/>
              <a:t>(Alfabetik Sıralama)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="" xmlns:a16="http://schemas.microsoft.com/office/drawing/2014/main" id="{EA589FFF-FAFD-47EC-B138-29EA933F6FF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tr-TR" dirty="0"/>
              <a:t>ᴏᴋᴜʟ: ᴜ̈ʟᴋᴜ̈ ᴏʀᴛᴀᴏᴋᴜʟᴜ</a:t>
            </a:r>
          </a:p>
          <a:p>
            <a:r>
              <a:rPr lang="tr-TR" dirty="0" err="1"/>
              <a:t>ʏᴇʀ</a:t>
            </a:r>
            <a:r>
              <a:rPr lang="tr-TR" dirty="0"/>
              <a:t>: </a:t>
            </a:r>
            <a:r>
              <a:rPr lang="tr-TR" dirty="0" err="1"/>
              <a:t>ɪs</a:t>
            </a:r>
            <a:r>
              <a:rPr lang="tr-TR" dirty="0"/>
              <a:t>ᴘᴀʀᴛᴀ</a:t>
            </a:r>
          </a:p>
          <a:p>
            <a:r>
              <a:rPr lang="tr-TR" dirty="0"/>
              <a:t>Yapan: </a:t>
            </a:r>
            <a:r>
              <a:rPr lang="az-Cyrl-AZ" dirty="0"/>
              <a:t>ғ</a:t>
            </a:r>
            <a:r>
              <a:rPr lang="tr-TR" dirty="0"/>
              <a:t>ᴀᴛᴍᴀ ɴᴀᴢ ᴋ</a:t>
            </a:r>
            <a:r>
              <a:rPr lang="tr-TR" dirty="0" err="1"/>
              <a:t>ɪᴠʀ</a:t>
            </a:r>
            <a:r>
              <a:rPr lang="tr-TR" dirty="0"/>
              <a:t>ᴀᴋ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="" xmlns:a16="http://schemas.microsoft.com/office/drawing/2014/main" id="{B27A4CFB-71CC-45A7-BE88-15BF9B1B7CEE}"/>
              </a:ext>
            </a:extLst>
          </p:cNvPr>
          <p:cNvSpPr txBox="1"/>
          <p:nvPr/>
        </p:nvSpPr>
        <p:spPr>
          <a:xfrm>
            <a:off x="9980613" y="5850385"/>
            <a:ext cx="14470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solidFill>
                  <a:schemeClr val="bg1"/>
                </a:solidFill>
              </a:rPr>
              <a:t>İyi Seyirler..</a:t>
            </a:r>
          </a:p>
        </p:txBody>
      </p:sp>
    </p:spTree>
    <p:extLst>
      <p:ext uri="{BB962C8B-B14F-4D97-AF65-F5344CB8AC3E}">
        <p14:creationId xmlns="" xmlns:p14="http://schemas.microsoft.com/office/powerpoint/2010/main" val="4901901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5DFC917C-EF18-4BFC-A620-8366919E5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H harfi ile başlayanlar: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0E856E6F-69AA-4DEC-A56A-95C2C5ED82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467992"/>
            <a:ext cx="8825659" cy="3764132"/>
          </a:xfrm>
        </p:spPr>
        <p:txBody>
          <a:bodyPr>
            <a:norm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Haberi verenden alan uz gerek.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Hacı </a:t>
            </a:r>
            <a:r>
              <a:rPr lang="tr-TR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hacı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olmaz gitmekle Mekke'ye, dede </a:t>
            </a:r>
            <a:r>
              <a:rPr lang="tr-TR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dede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olmaz gitmekle tekkeye.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Hacı hacıyı Mekke'de bulur. 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Hacı Mekke’de, derviş tekkede. 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Hacı olmayacak hacıyı deve üstünde yılan sokar.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Haddini bilmeyene bildirirler.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Hak deyince akan sular durur.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Hak doğrunun yardımcısıdır.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Hak yerde kalmaz.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9312671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AC2C13A9-9CBF-4912-ACC1-A7E28FC13B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I harfi ile başlayanlar: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1B3712B7-FDB7-4055-8483-AF8E5524A2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Ihlamurdan odun olmaz, beslemeden kadın olmaz.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Irak yerin haberini kervan getirir.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Irmak kenarına çeşme yapılmaz.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Irmaktan geçerken at değiştirilmez.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Irz insanın kanı pahasıdır.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Islanmışın yağmurdan korkusu olmaz.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Islanmışın yağmurdan pervası yoktur.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Ismarlama hac, hac olmaz.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9030973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EAD72AC2-4538-43A5-A41C-8924C7F9C2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İ harfi ile başlayanlar: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E8632355-38FB-4E84-96A9-3D5ADEDAF8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İki cambaz bir ipte oynamaz.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İbadet de gizli kabahat de.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İğneyi evvel kendine batır, sonra çuvaldızı başkasına.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İki testi tokuşturulunca biri elbet kırılır.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İşleyen demir pas tutmaz (veya ışıldar).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İt ite buyurur it ise kuyruğuna buyurur.</a:t>
            </a:r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2961995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E13E9566-AC34-4C4A-8DA6-68E7947332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K harfi ile başlayanlar: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6617D093-865E-4908-83A6-42C256B8BD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903832"/>
          </a:xfrm>
        </p:spPr>
        <p:txBody>
          <a:bodyPr>
            <a:normAutofit lnSpcReduction="10000"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Kabahat da gizli olmalı, ibadet de.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Kabahat samur kürk olsa kimse sırtına almaz.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Kabahat öldürende değil, ölendedir.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Kabahat ölende değil, öldürendedir.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Kabiliyetli çırak ustayı geçer Bunun ustası falancadır.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Kabul olunmayacak duaya amin denmez.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Kader olmayınca kadir bilinmez.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Kadı anlatana göre fetva verir.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Kadı anlatışa göre fetva verir.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Kadı ekmeğini karınca yemez.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614092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19234430-33EB-4881-BEAE-3A0184D1C7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L harfi ile başlayanlar: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47B04A55-04FD-414D-BF4F-1723B9326E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603499"/>
            <a:ext cx="8825659" cy="3815056"/>
          </a:xfrm>
        </p:spPr>
        <p:txBody>
          <a:bodyPr>
            <a:normAutofit fontScale="92500" lnSpcReduction="10000"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Laf lafı açar.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Laf torbaya girmez.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Lafla peynir gemisi yürümez.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Lafla pilav pişerse deniz kadar yağı benden.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Latife latif gerek.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Leyleği kuştan mı sayarsın, yazın gelir, kışın gider.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Leyleğin ömrü laklak ile geçer.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Leyleğin ömrü laklaka ile geçer.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Lokma çiğnemeden yutulmaz.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Lokma karın doyurmaz, şefkat artırır.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6286802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FBC87460-E234-4C53-BDED-616DEB2D88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M harfi ile başlayanlar: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C7F24BAF-217F-478F-9982-810AEEF1E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370337"/>
            <a:ext cx="8825659" cy="4101484"/>
          </a:xfrm>
        </p:spPr>
        <p:txBody>
          <a:bodyPr>
            <a:normAutofit fontScale="92500" lnSpcReduction="10000"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Mahkeme kadıya mülk değil.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Mal adama hem dost, hem düşmandır.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Mal canı kazanmaz, can malı kazanır.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Mal istersen bedeninden, evlat istersen belinden.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Mal </a:t>
            </a:r>
            <a:r>
              <a:rPr lang="tr-TR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malamatı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örter.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Mal melameti örter.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Malı mala canı cana ölçmeli.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Malı ongun olanın adı angın olur.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Malın iyisi boğazdan geçer.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Malını yemesini bilmeyen zengin her gün züğürttür.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Mart ayların çingenesidir.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1930651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FB328972-F7B6-47F5-A30F-2A8D6EB974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N harfi ile başlayanlar: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2C23181C-01DA-4DEA-83D6-8D4A4E5644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603499"/>
            <a:ext cx="8825659" cy="3912711"/>
          </a:xfrm>
        </p:spPr>
        <p:txBody>
          <a:bodyPr>
            <a:normAutofit lnSpcReduction="10000"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Namaza meyli olmayanın ezanda kulağı olmaz.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Namazda meyli olmayanın kulağı ezanda olmaz.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Nasihat isteyen tembele iş bulursun.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Ne doğrarsan aşına, o çıkar karşına.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Ne doğrarsan aşına, o çıkar kaşığına.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Ne ekersen onu biçersin.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Ne idik, ne olduk.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Ne karanlıkta yat, ne kara düş gör.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Ne </a:t>
            </a:r>
            <a:r>
              <a:rPr lang="tr-TR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kaa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(kadar) ekmek, o </a:t>
            </a:r>
            <a:r>
              <a:rPr lang="tr-TR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kaa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(kadar) köfte.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Ne oldum dememeli, ne olacağım demeli.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820123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0900285D-0BB6-4714-89DF-BEEC661318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O harfi ile başlayanlar: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80CD72B4-7E21-456D-A30C-DC28691CC8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594622"/>
            <a:ext cx="8825659" cy="3912710"/>
          </a:xfrm>
        </p:spPr>
        <p:txBody>
          <a:bodyPr>
            <a:normAutofit lnSpcReduction="10000"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Od yok ocak yok.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Oduncunun gözü omçada ,.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Oduncunun gözü ormanda.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Oğlan babasından öğrenir yazı yazmayı, kız anasından öğrenir sokak gezmeyi..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Oğlum sen doğru dur, eğri belâsını bulur.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Olacakla öleceğe çare bulunmaz.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Olacakla öleceğe çare yoktur.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Olan dört bağlar, olmayan dert bağlar.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Olgaç oğlak bokundan betli olur.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Olmaz olmaz deme, olmaz olmaz.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9481565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065C402D-E9BE-4C5D-8732-98DD8E935D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Ö harfi ile başlayanlar: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C6FFB2FC-03C2-4571-92A8-D985C2DA6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Ödünç güle güle gelir, ağlaya ağlaya gider.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Öfke baldan tatlıdır.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Öfke ile kalkan zararla oturur.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Öfkede akıl olmaz.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Öksüz hırsızlığa çıkarsa ay ilk akşamdan doğar.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Öksüz kuzu öveç olmaz.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Öksüz neden güler? Yanılır da güler.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Öksüz oynaşa çıkmış, ay akşamdan doğmuş.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2341458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353B2291-92A6-47F8-B67C-6915807488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P harfi ile başlayanlar: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90DB9D79-978A-4887-938B-BE45C480BD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Padişah yasa sürer.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Padişah yasağı üç gün sürer.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Padişahın bile arkasından kılıç sallarlar.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Palamut çok biterse kış erken olur.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Papaz her gün pilav yemez.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Para dediğin el kiri.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Para ile imanın kimde olduğu bilinmez.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Para isteme benden, buz gibi soğurum senden.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Para parayı çeker.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Param seni vereyim de mi düşman olayım, vermeyeyim de mi düşman olayım?.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7320133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73E681C3-2DD4-4488-9D51-331FE5DE14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 harfi ile başlayanlar: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87AFC048-3562-4402-9285-03BAE1E93F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5975" y="2468032"/>
            <a:ext cx="8825659" cy="3416300"/>
          </a:xfrm>
        </p:spPr>
        <p:txBody>
          <a:bodyPr>
            <a:normAutofit/>
          </a:bodyPr>
          <a:lstStyle/>
          <a:p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Aba vakti aba, yaba vakti yaba alan yanılmaz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Aba vakti yaba, yaba vakti aba.</a:t>
            </a:r>
            <a:r>
              <a:rPr lang="tr-TR" baseline="30000" dirty="0">
                <a:solidFill>
                  <a:srgbClr val="663366"/>
                </a:solidFill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Abanın kadri yağmurda bilinir.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Abdal abdalın ne umduğunu, ne bulduğunu ister.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Abdal ata binince bey oldum sanır, şalgam aşa girince yağ oldum sanır.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  <a:hlinkClick r:id="rId2" tooltip="wikt:Abdal ata binince bey oldum sanır, şalgam aşa girince yağ oldum sanır"/>
              </a:rPr>
              <a:t> </a:t>
            </a:r>
            <a:endParaRPr lang="tr-TR" b="0" i="0" u="none" strike="noStrike" baseline="30000" dirty="0">
              <a:solidFill>
                <a:srgbClr val="663366"/>
              </a:solidFill>
              <a:effectLst/>
              <a:latin typeface="Arial" panose="020B0604020202020204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Abdal düğünden, çocuk oyundan usanmaz.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Abdalın dostluğu köy görününceye kadar.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Abdalın karnı doyunca gözü pabucundadır.</a:t>
            </a:r>
            <a:endParaRPr lang="tr-TR" dirty="0"/>
          </a:p>
        </p:txBody>
      </p:sp>
      <p:sp>
        <p:nvSpPr>
          <p:cNvPr id="4" name="Yıldız: 5 Nokta 3">
            <a:extLst>
              <a:ext uri="{FF2B5EF4-FFF2-40B4-BE49-F238E27FC236}">
                <a16:creationId xmlns="" xmlns:a16="http://schemas.microsoft.com/office/drawing/2014/main" id="{894A0EA6-D4EE-4EA4-B30C-1B6A73CF5BD8}"/>
              </a:ext>
            </a:extLst>
          </p:cNvPr>
          <p:cNvSpPr/>
          <p:nvPr/>
        </p:nvSpPr>
        <p:spPr>
          <a:xfrm>
            <a:off x="10677500" y="5468645"/>
            <a:ext cx="1376039" cy="1269507"/>
          </a:xfrm>
          <a:prstGeom prst="star5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Yıldız: 5 Nokta 4">
            <a:extLst>
              <a:ext uri="{FF2B5EF4-FFF2-40B4-BE49-F238E27FC236}">
                <a16:creationId xmlns="" xmlns:a16="http://schemas.microsoft.com/office/drawing/2014/main" id="{D2F7ABDB-27C0-495A-9D4F-9380F77916A3}"/>
              </a:ext>
            </a:extLst>
          </p:cNvPr>
          <p:cNvSpPr/>
          <p:nvPr/>
        </p:nvSpPr>
        <p:spPr>
          <a:xfrm>
            <a:off x="138461" y="5468645"/>
            <a:ext cx="1376039" cy="1269507"/>
          </a:xfrm>
          <a:prstGeom prst="star5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0295094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BA4B77F2-6438-4B9B-BB2D-A6FB53699D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R harfi ile başlayanlar: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372D46C5-09F0-4FAA-898D-225351BB8C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361459"/>
            <a:ext cx="9365085" cy="4261283"/>
          </a:xfrm>
        </p:spPr>
        <p:txBody>
          <a:bodyPr>
            <a:normAutofit fontScale="77500" lnSpcReduction="20000"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Rahat ararsan mezarda.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Rakip ölsün de ne yüzden ölürse ölsün.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Ramazan bereketli aydır, ama duvardan giden kılıca sor.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Ramazanda yalan söyleyenin bayramda yüzü kara olsun.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Ramazanda yalan söyleyenin yüzü, bayramda kara olur.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Rağbet güzel ile zenginedir.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Rençper kırk yılda, tüccar kırk günde.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Rüzgâr eken fırtına biçer.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Rüzgâr esmeyince yaprak oynamaz.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Rüzgâra karşı tüküren, kendi yüzüne tükürür.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Rüzgâra tüküren kendi yüzüne tükürür.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Rüzgârlı havanın kuytusu, yağmurlu havanın uykusu.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Rüzgârın önüne düşmeyen yorulur.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Rüşvet kapıdan girince insaf bacadan çıkar.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9630114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C3BBB4CF-0C0C-4BA0-9DF0-0CC6C64DBA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S harfi ile başlayanlar: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E79413E5-6AE6-4C43-83D0-2B053F9464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603499"/>
            <a:ext cx="8992223" cy="3868321"/>
          </a:xfrm>
        </p:spPr>
        <p:txBody>
          <a:bodyPr>
            <a:normAutofit fontScale="92500" lnSpcReduction="20000"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Sabah ola, hayır ola.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Sabah sürçen, geceye dek sürçer.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Sabahtan karnını doyuran, küçükken evlenen aldanmamış.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Sabahın kızıllığı akşamı kış eder; akşamın kızıllığı sabahı güz eder.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Sabanın tutağına yapışan el aç kalmaz.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Sabreden derviş, muradına ermiş.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Sabreyle işine, hayır gelsin başına.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Sabrın sonu selamettir.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Sabır acıdır, meyvesi tatlıdır.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Sabırla koruk helva olur, dut yaprağı atlas.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Sade pirinç zerde olmaz, bal gerektir kazana; baba malı tez tükenir evlat gerek kazana.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612127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6B446AF0-A0A9-421F-9682-96E156446E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Ş harfi ile başlayanlar: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3A0D8D4A-A699-4310-A187-E3BC5F88CF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Şahin gözünü ette açmış; karga gözünü bokta açmış.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Şahin ile deve avlanmaz.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Şahin küçük, et yer; deve büyük, ot yer.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Şahin küçüktür ama koca turnayı havadan indirir.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Şakanın sonu kakadır.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Şap ile şeker bir değil.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Şaraptan bozma sirke keskin olur.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Şaşkın ördek başını bırakır, kıçından dalar.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Şecaat arz ederken </a:t>
            </a:r>
            <a:r>
              <a:rPr lang="tr-TR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merdikıptı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sirkatin söyler.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8391296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20C5DD99-B9E2-4EF5-8FC6-C905A64951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T harfi ile başlayanlar: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4F728814-6A37-4DCC-98EA-0157F39D06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603499"/>
            <a:ext cx="9063244" cy="3770668"/>
          </a:xfrm>
        </p:spPr>
        <p:txBody>
          <a:bodyPr>
            <a:norm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Tabak sevdiği deriyi yerden yere çalar.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Tabak sevdiği deriyi yerden yere çarpar.</a:t>
            </a:r>
            <a:endParaRPr lang="tr-TR" b="0" i="0" u="none" strike="noStrike" baseline="30000" dirty="0">
              <a:solidFill>
                <a:srgbClr val="663366"/>
              </a:solidFill>
              <a:effectLst/>
              <a:latin typeface="Arial" panose="020B0604020202020204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Tabancanın dolusu bir kişiyi korkutur, boşu kırk kişiyi.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Tabağa sorarsan dünyada fena koku olmaz.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Talihsiz hacıyı deve üstünde yılan sokar.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Tamah varken müflis acından ölmez.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Tan yeri ağarınca hırsızın gözü kararır.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Tandır başında bağ dikmek kolaydır.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Tarla çayırda, bağ bayırda.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6140848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75EDB3ED-22A0-4838-BF23-CBE8785086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U harfi ile başlayanlar: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5D624380-3D7E-4F98-8A9D-1145A1C512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603499"/>
            <a:ext cx="8921201" cy="3601991"/>
          </a:xfrm>
        </p:spPr>
        <p:txBody>
          <a:bodyPr>
            <a:norm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Ucuz etin yahnisi tatsız olur.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Ucuzdur vardır illeti, pahalıdır vardır hikmeti.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Uluyu dinlemeyen ulur..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Ulular köprü olsa basıp geçme.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Ulularla havuç ekenin yoğunu götüne gider.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Ummadığın taş baş yarar.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Umut fakirin ekmeğidir.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Una dökülen yağın zararı yok.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Ununu elemiş eleğini duvara asmış.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0960317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5261F32C-DDA9-4D23-A0FB-0517378AC0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Ü harfi ile başlayanlar: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6678E8F5-3FB1-4049-B76A-F434E2A470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603500"/>
            <a:ext cx="9018856" cy="3646380"/>
          </a:xfrm>
        </p:spPr>
        <p:txBody>
          <a:bodyPr>
            <a:normAutofit fontScale="92500" lnSpcReduction="10000"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Ürüyen köpek, ısırmaz.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Üslûb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-u </a:t>
            </a:r>
            <a:r>
              <a:rPr lang="tr-TR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beyân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ayniyle insan.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Üveye etme, özünde bulursun; geline etme, kızında bulursun.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Üzüm üzüme baka baka kararır.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Üzümün ye de bağını sorma.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Üzümün çöpü var, armudun sapı.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Üzümün çöpünü, armudun sapını.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Üzümünü ye, bağını sorma.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Üzümüye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de bağını sorma.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Üç göç, bir yangın yerini tutar.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2967112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001844CC-BD3E-42E1-B6D8-FA90F5901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V harfi ile başlayanlar: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0CBE71C6-D4DB-461C-B574-A77A239125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Vakit, nakittir.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Vakitsiz açılan (açan) gül çabuk solar.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Vakitsiz öten horozun başını keserler.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Var eli titremez.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Var evi kerem evi, yok evi verem evi.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Var ne bilsin yokun halinden.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Varda topu gibi yatsıda patlar.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Vardan, yoktan anlamaz.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Var </a:t>
            </a:r>
            <a:r>
              <a:rPr lang="tr-TR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varlatır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 yok söyletir.</a:t>
            </a:r>
            <a:endParaRPr lang="tr-TR" b="0" i="0" baseline="30000" dirty="0">
              <a:solidFill>
                <a:srgbClr val="663366"/>
              </a:solidFill>
              <a:effectLst/>
              <a:latin typeface="Arial" panose="020B0604020202020204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Vardı bağım malım, gelirdi kardeşlerim; tükendi yağım balım, gelmiyor kardeşlerim.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Vardığın yer körse gözünü kapa.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8762928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EF4ECE2-7B60-406C-8B31-4299E0C3B9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Y harfi ile başlayanlar: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75DB2DCC-C35C-4831-A630-AF1FE40C1E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Ya evlat bir, ya ocak kör.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Ya işten artar, ya dişten.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Ya olduğun gibi görün, ya göründüğün gibi ol.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Yabancı koyun kenara yatar.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Yabancı koyun kenarda yatar.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Yağmur rahmet, kar berekettir.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Yakın dost hayırsız hısımdan yeğdir.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Yalancı kim? İşittiğini söyleyen.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Yalancının evi yanmış, kimse inanmamış.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Yalancının mumu yatsıya kadar yanar.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6380354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824B4CFD-91CD-4803-9BED-0837355622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Z harfi ile başlayanlar: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708C99F3-5E8D-4ED0-A1A6-3D457D9218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603499"/>
            <a:ext cx="9125388" cy="3610869"/>
          </a:xfrm>
        </p:spPr>
        <p:txBody>
          <a:bodyPr>
            <a:normAutofit fontScale="92500" lnSpcReduction="10000"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Zahirenin ambarı sabanın ucundadır.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Zalim kadıdan insaflı subaşı yeğdir.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Zahmetsiz rahmet olmaz.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Zaman sana uymazsa sen zamana uy.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Zaman, büyük bir ilaçtır.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Zan, hatıranın yalanıdır.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Zannetmediğin yerden tilki çıkar.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Zarar faydanın kardeşidir.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Zararın neresinden dönülse kârdır.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Zelzeleyi gören yangına razı olur.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31457626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8549621B-B1A4-4C1E-8CF4-CA7FEC71F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93560181-0954-4056-A537-10C0A31CEC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12192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pPr marL="0" indent="0">
              <a:buNone/>
            </a:pPr>
            <a:r>
              <a:rPr lang="tr-TR" dirty="0"/>
              <a:t>    </a:t>
            </a:r>
            <a:r>
              <a:rPr lang="tr-TR" b="1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reflection blurRad="6350" stA="60000" endA="900" endPos="58000" dir="5400000" sy="-100000" algn="bl" rotWithShape="0"/>
                </a:effectLst>
              </a:rPr>
              <a:t>  Sunum burada bitti arkadaşlar :d</a:t>
            </a:r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pPr marL="0" indent="0">
              <a:buNone/>
            </a:pPr>
            <a:r>
              <a:rPr lang="tr-TR" dirty="0"/>
              <a:t>     </a:t>
            </a:r>
            <a:r>
              <a:rPr lang="tr-TR" b="1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eğer hata olduysa yorumlara belirtebilirsiniz.</a:t>
            </a:r>
          </a:p>
          <a:p>
            <a:pPr marL="0" indent="0">
              <a:buNone/>
            </a:pPr>
            <a:endParaRPr lang="tr-TR" b="1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  <a:p>
            <a:pPr marL="0" indent="0">
              <a:buNone/>
            </a:pPr>
            <a:endParaRPr lang="tr-TR" b="1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  <a:p>
            <a:pPr marL="0" indent="0">
              <a:buNone/>
            </a:pPr>
            <a:r>
              <a:rPr lang="tr-TR" b="1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                                                                                                    Başka sunumlarda görüşmek üzere bay bay!!!!</a:t>
            </a:r>
            <a:endParaRPr lang="tr-TR" dirty="0"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4" name="Yıldız: 5 Nokta 3">
            <a:extLst>
              <a:ext uri="{FF2B5EF4-FFF2-40B4-BE49-F238E27FC236}">
                <a16:creationId xmlns="" xmlns:a16="http://schemas.microsoft.com/office/drawing/2014/main" id="{202C447C-FF5D-4F0A-8322-8CAB095D79BC}"/>
              </a:ext>
            </a:extLst>
          </p:cNvPr>
          <p:cNvSpPr/>
          <p:nvPr/>
        </p:nvSpPr>
        <p:spPr>
          <a:xfrm>
            <a:off x="10922493" y="0"/>
            <a:ext cx="1269507" cy="1165727"/>
          </a:xfrm>
          <a:prstGeom prst="star5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C5A3311C-F0E7-4DB4-A46B-9B2A9AA4393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316850" cy="1207113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7B439E1E-1CAC-453A-9C47-7619BE0994A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619735"/>
            <a:ext cx="1316850" cy="1207113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="" xmlns:a16="http://schemas.microsoft.com/office/drawing/2014/main" id="{1F490796-A96C-4C52-A448-7329B341ABA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63313" y="5650886"/>
            <a:ext cx="1316850" cy="1207113"/>
          </a:xfrm>
          <a:prstGeom prst="rect">
            <a:avLst/>
          </a:prstGeom>
        </p:spPr>
      </p:pic>
      <p:sp>
        <p:nvSpPr>
          <p:cNvPr id="10" name="Şimşek İşareti 9">
            <a:extLst>
              <a:ext uri="{FF2B5EF4-FFF2-40B4-BE49-F238E27FC236}">
                <a16:creationId xmlns="" xmlns:a16="http://schemas.microsoft.com/office/drawing/2014/main" id="{30B212C4-94E3-47D2-B0B8-54552E301007}"/>
              </a:ext>
            </a:extLst>
          </p:cNvPr>
          <p:cNvSpPr/>
          <p:nvPr/>
        </p:nvSpPr>
        <p:spPr>
          <a:xfrm rot="1777085">
            <a:off x="6853561" y="1438183"/>
            <a:ext cx="1225119" cy="1491448"/>
          </a:xfrm>
          <a:prstGeom prst="lightningBol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0110341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E6144DA-ED16-49B9-857A-555C569E3C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B harfi ile başlayanlar: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C949CEF5-0207-4D0B-9EC7-DCE036FE79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3481" y="2254928"/>
            <a:ext cx="10520038" cy="4603072"/>
          </a:xfrm>
        </p:spPr>
        <p:txBody>
          <a:bodyPr>
            <a:normAutofit lnSpcReduction="10000"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Baba ekmeği zindan ekmeği, koca ekmeği meydan ekmeği.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Baba koruk yer, oğlunun dişi kamaşır.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Baba malı tez tükenir, evlat gerek kazana.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Baba oğluna bir bağ bağışlamış, oğul babaya bir salkım üzüm vermemiş.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Baba vergisi görümlük, koca vergisi doyumluk.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u="sng" strike="noStrike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tr-TR" b="0" i="0" u="sng" strike="noStrike" dirty="0">
                <a:solidFill>
                  <a:schemeClr val="tx1"/>
                </a:solidFill>
                <a:effectLst/>
                <a:latin typeface="Arial" panose="020B0604020202020204" pitchFamily="34" charset="0"/>
                <a:hlinkClick r:id="rId2" tooltip="Baba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Baba</a:t>
            </a:r>
            <a:r>
              <a:rPr lang="tr-TR" b="0" i="0" u="sng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borç yapar </a:t>
            </a:r>
            <a:r>
              <a:rPr lang="tr-TR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çol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çocuk aç yatar.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u="none" strike="noStrike" dirty="0">
                <a:solidFill>
                  <a:schemeClr val="tx1"/>
                </a:solidFill>
                <a:effectLst/>
                <a:latin typeface="Arial" panose="020B0604020202020204" pitchFamily="34" charset="0"/>
                <a:hlinkClick r:id="rId2" tooltip="Baba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Baba</a:t>
            </a:r>
            <a:r>
              <a:rPr lang="tr-TR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ekmeği zindan ekmeği, koca ekmeği meydan ekmeği.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tr-TR" b="0" i="0" u="none" strike="noStrike" dirty="0">
                <a:solidFill>
                  <a:schemeClr val="tx1"/>
                </a:solidFill>
                <a:effectLst/>
                <a:latin typeface="Arial" panose="020B0604020202020204" pitchFamily="34" charset="0"/>
                <a:hlinkClick r:id="rId2" tooltip="Baba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Baba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mirası yanan mum gibidir.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u="none" strike="noStrike" dirty="0">
                <a:solidFill>
                  <a:schemeClr val="tx1"/>
                </a:solidFill>
                <a:effectLst/>
                <a:latin typeface="Arial" panose="020B0604020202020204" pitchFamily="34" charset="0"/>
                <a:hlinkClick r:id="rId2" tooltip="Baba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Baba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oğula bağ bağışlamış, oğul babaya bir salkım üzüm vermemiş.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u="none" strike="noStrike" dirty="0">
                <a:solidFill>
                  <a:schemeClr val="tx1"/>
                </a:solidFill>
                <a:effectLst/>
                <a:latin typeface="Arial" panose="020B0604020202020204" pitchFamily="34" charset="0"/>
                <a:hlinkClick r:id="rId2" tooltip="Baba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Babadan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mal kalır, kemal kalmaz.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tr-TR" b="0" i="0" u="none" strike="noStrike" dirty="0">
                <a:solidFill>
                  <a:schemeClr val="tx1"/>
                </a:solidFill>
                <a:effectLst/>
                <a:latin typeface="Arial" panose="020B0604020202020204" pitchFamily="34" charset="0"/>
                <a:hlinkClick r:id="rId2" tooltip="Baba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Baban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bana öğüt verirken, ben inek gözünde kırk sinek saydım.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u="none" strike="noStrike" dirty="0">
                <a:solidFill>
                  <a:schemeClr val="tx1"/>
                </a:solidFill>
                <a:effectLst/>
                <a:latin typeface="Arial" panose="020B0604020202020204" pitchFamily="34" charset="0"/>
                <a:hlinkClick r:id="rId2" tooltip="Baba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Babası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ölen bey, anası ölen kadın olur.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u="none" strike="noStrike" dirty="0">
                <a:solidFill>
                  <a:schemeClr val="tx1"/>
                </a:solidFill>
                <a:effectLst/>
                <a:latin typeface="Arial" panose="020B0604020202020204" pitchFamily="34" charset="0"/>
                <a:hlinkClick r:id="rId2" tooltip="Baba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Babasına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hayır etmeyenin kimseye hayrı olmaz.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u="none" strike="noStrike" dirty="0">
                <a:solidFill>
                  <a:schemeClr val="tx1"/>
                </a:solidFill>
                <a:effectLst/>
                <a:latin typeface="Arial" panose="020B0604020202020204" pitchFamily="34" charset="0"/>
                <a:hlinkClick r:id="rId2" tooltip="Baba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Babaya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dayanma, karıya güvenme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4297521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442C4B82-293F-4A56-8825-5B9241175A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C harfi ile başlayanlar: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4F995363-CBD3-451F-9574-72E1F20CB7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Font typeface="Arial" panose="020B0604020202020204" pitchFamily="34" charset="0"/>
              <a:buChar char="•"/>
            </a:pPr>
            <a:r>
              <a:rPr lang="tr-TR" b="0" i="0" u="none" strike="noStrike" dirty="0">
                <a:solidFill>
                  <a:schemeClr val="tx1"/>
                </a:solidFill>
                <a:effectLst/>
                <a:latin typeface="Arial" panose="020B0604020202020204" pitchFamily="34" charset="0"/>
                <a:hlinkClick r:id="rId2" tooltip="Cahil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Cahil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adam meyve vermeyen ağaca benzer.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Cahile söz anlatmak, deveye hendek atlatmaktan güçtür.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tr-TR" b="0" i="0" u="none" strike="noStrike" dirty="0">
                <a:solidFill>
                  <a:schemeClr val="tx1"/>
                </a:solidFill>
                <a:effectLst/>
                <a:latin typeface="Arial" panose="020B0604020202020204" pitchFamily="34" charset="0"/>
                <a:hlinkClick r:id="rId2" tooltip="Cahil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Cahile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söz anlatmaktansa, deveye hendek atlatmak iyidir.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u="none" strike="noStrike" dirty="0">
                <a:solidFill>
                  <a:schemeClr val="tx1"/>
                </a:solidFill>
                <a:effectLst/>
                <a:latin typeface="Arial" panose="020B0604020202020204" pitchFamily="34" charset="0"/>
                <a:hlinkClick r:id="rId2" tooltip="Cahil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Cahille</a:t>
            </a:r>
            <a:r>
              <a:rPr lang="tr-TR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arkadaş olma küstürün, cam kırığıyla kıçını silme kestirirsin.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Çalıda gül bitmez, cahile söz yetmez.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Cahille bal yenmez! Alimle taş taşı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u="none" strike="noStrike" dirty="0">
                <a:solidFill>
                  <a:schemeClr val="tx1"/>
                </a:solidFill>
                <a:effectLst/>
                <a:latin typeface="Arial" panose="020B0604020202020204" pitchFamily="34" charset="0"/>
                <a:hlinkClick r:id="rId2" tooltip="Cahil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Cahilin</a:t>
            </a:r>
            <a:r>
              <a:rPr lang="tr-TR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dostluğundan alimin düşmanlığı yeğdir.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Cambaz ipte, balık dipte gerek.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9117668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C7595C01-D473-4CB5-840A-2157C57356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Ç harfi ile başlayanlar: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90CFFBBF-4632-47BA-AA40-1F7AABDB42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Çabalama ile çarık yırtılır.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Çalma elin kapısını, çalarlar kapını.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Çalıda gül </a:t>
            </a:r>
            <a:r>
              <a:rPr lang="tr-TR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bitmez,cahile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söz yetmez.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Çalışan, kazanır!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Çalışanın yatanda hakkı vardır.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Çalışmak ibadetin yarısıdır.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Çalıştığın ele ise, öğrendiğin kendine.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Çam ağacından ağıl olmaz, el çocuğundan oğul olmaz.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0583735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442D7C65-3AF3-407D-9ECE-8C2E14DCC1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D harfi ile başlayanlar: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A0BB37BA-B1DB-4ED5-9F59-D40E7952C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>
              <a:buNone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Dadandırma kara gelin, dadanırsa yine gelir.</a:t>
            </a:r>
          </a:p>
          <a:p>
            <a:pPr marL="0" indent="0" algn="l">
              <a:buNone/>
            </a:pP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Dağ dumansız insan hatasız olmaz.</a:t>
            </a:r>
          </a:p>
          <a:p>
            <a:pPr marL="0" indent="0" algn="l">
              <a:buNone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Damdaki iti avluya </a:t>
            </a:r>
            <a:r>
              <a:rPr lang="tr-TR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sıçırtma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marL="0" indent="0" algn="l">
              <a:buNone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Damdan düşen, damdan düşenin halini bilir.</a:t>
            </a:r>
          </a:p>
          <a:p>
            <a:pPr marL="0" indent="0" algn="l">
              <a:buNone/>
            </a:pP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  <a:hlinkClick r:id="rId2" tooltip="wikt:Damdan düşen, damdan düşenin halini bilir"/>
              </a:rPr>
              <a:t> 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Damlaya damlaya göl olur.</a:t>
            </a:r>
          </a:p>
          <a:p>
            <a:pPr marL="0" indent="0" algn="l">
              <a:buNone/>
            </a:pP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Danışan dağı aşmış, danışmayan yolu şaşmış.</a:t>
            </a:r>
          </a:p>
          <a:p>
            <a:pPr marL="0" indent="0" algn="l">
              <a:buNone/>
            </a:pP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Darı unundan baklava, incir ağacından oklava olmaz.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2242641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1D0DD13B-70E9-47BE-827C-A5B0881562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E harfi ile başlayanlar: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10B917F0-9E63-48B1-A8E6-F31A0C0007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59140" y="2494625"/>
            <a:ext cx="8825659" cy="3578441"/>
          </a:xfrm>
        </p:spPr>
        <p:txBody>
          <a:bodyPr>
            <a:norm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Ecel geldi </a:t>
            </a:r>
            <a:r>
              <a:rPr lang="tr-TR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cihane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 baş ağrısı bahane.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Ecele çare olmaz.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Eceli gelen fare kedi taşağı kaşır.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Eceli gelen it cami duvarına siyer.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Eceli gelen köpek cami duvarına işer.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Eceli gelen sıçan kedinin taşaklarını kaşır.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Edebi, edepsizden öğren.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Eden bulur, inleyen ölür.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Ek tohumun hasını, çekme yiyecek yasını.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2560843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33599825-2548-41C6-89F2-6FB89D77D7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F harfi ile başlayanlar: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C36882EF-435F-4643-9B18-27CAA34010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Fakirlik ayıp değil, </a:t>
            </a:r>
            <a:r>
              <a:rPr lang="tr-TR" b="0" i="0" u="none" strike="noStrike" dirty="0">
                <a:solidFill>
                  <a:schemeClr val="tx1"/>
                </a:solidFill>
                <a:effectLst/>
                <a:latin typeface="Arial" panose="020B0604020202020204" pitchFamily="34" charset="0"/>
                <a:hlinkClick r:id="rId2" tooltip="Tembel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tembellik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ayıp.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Fala inanma, falsız kalma.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Fare, çıktığı deliği bilir.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Farz sünneti bastırır.</a:t>
            </a:r>
            <a:endParaRPr lang="tr-TR" b="0" i="0" u="none" strike="noStrike" baseline="30000" dirty="0">
              <a:solidFill>
                <a:srgbClr val="663366"/>
              </a:solidFill>
              <a:effectLst/>
              <a:latin typeface="Arial" panose="020B0604020202020204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Faydasız baş, mezara yaraşır.</a:t>
            </a:r>
            <a:endParaRPr lang="tr-TR" b="0" i="0" u="none" strike="noStrike" baseline="30000" dirty="0">
              <a:solidFill>
                <a:srgbClr val="663366"/>
              </a:solidFill>
              <a:effectLst/>
              <a:latin typeface="Arial" panose="020B0604020202020204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Fazla aş, ya karın ağrıtır ya baş.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Fazla mal göz çıkarmaz.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Fazla naz aşık usandırır.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5423247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14F356D5-038B-4621-B741-2AAA6DCDB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G harfi ile başlayanlar: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16C493BF-E439-4F23-AD77-82CE0F328D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Gafile kelam, nafile kelam.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Gammaz olmasa tilki pazarda gezer.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Garibe bir selam bin altın değer.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Garibin yardımcısı </a:t>
            </a:r>
            <a:r>
              <a:rPr lang="tr-TR" b="0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Allah'dır</a:t>
            </a: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Garip itin kuyruğu bacağı arasında gerek.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Garip kim, kör o.</a:t>
            </a:r>
            <a:r>
              <a:rPr lang="tr-TR" b="0" i="0" u="none" strike="noStrike" baseline="30000" dirty="0">
                <a:solidFill>
                  <a:srgbClr val="663366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Garip kuşun yuvasını Allah yapar.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Gavura kızıp oruç yenmez.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Gavurun ekmeğini yiyen gavurun kılıcını çalar.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37756843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İyon Toplantı Odası">
  <a:themeElements>
    <a:clrScheme name="İyon Toplantı Odası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İyon Toplantı Odası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İyon Toplantı Odası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64</TotalTime>
  <Words>1610</Words>
  <PresentationFormat>Özel</PresentationFormat>
  <Paragraphs>298</Paragraphs>
  <Slides>29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29</vt:i4>
      </vt:variant>
    </vt:vector>
  </HeadingPairs>
  <TitlesOfParts>
    <vt:vector size="30" baseType="lpstr">
      <vt:lpstr>İyon Toplantı Odası</vt:lpstr>
      <vt:lpstr>4. Sınıf Türkçe Konu: Atasözleri (Alfabetik Sıralama)</vt:lpstr>
      <vt:lpstr>A harfi ile başlayanlar:</vt:lpstr>
      <vt:lpstr>B harfi ile başlayanlar:</vt:lpstr>
      <vt:lpstr>C harfi ile başlayanlar:</vt:lpstr>
      <vt:lpstr>Ç harfi ile başlayanlar:</vt:lpstr>
      <vt:lpstr>D harfi ile başlayanlar:</vt:lpstr>
      <vt:lpstr>E harfi ile başlayanlar:</vt:lpstr>
      <vt:lpstr>F harfi ile başlayanlar:</vt:lpstr>
      <vt:lpstr>G harfi ile başlayanlar:</vt:lpstr>
      <vt:lpstr>H harfi ile başlayanlar:</vt:lpstr>
      <vt:lpstr>I harfi ile başlayanlar:</vt:lpstr>
      <vt:lpstr>İ harfi ile başlayanlar:</vt:lpstr>
      <vt:lpstr>K harfi ile başlayanlar:</vt:lpstr>
      <vt:lpstr>L harfi ile başlayanlar:</vt:lpstr>
      <vt:lpstr>M harfi ile başlayanlar:</vt:lpstr>
      <vt:lpstr>N harfi ile başlayanlar:</vt:lpstr>
      <vt:lpstr>O harfi ile başlayanlar:</vt:lpstr>
      <vt:lpstr>Ö harfi ile başlayanlar:</vt:lpstr>
      <vt:lpstr>P harfi ile başlayanlar:</vt:lpstr>
      <vt:lpstr>R harfi ile başlayanlar:</vt:lpstr>
      <vt:lpstr>S harfi ile başlayanlar:</vt:lpstr>
      <vt:lpstr>Ş harfi ile başlayanlar:</vt:lpstr>
      <vt:lpstr>T harfi ile başlayanlar:</vt:lpstr>
      <vt:lpstr>U harfi ile başlayanlar:</vt:lpstr>
      <vt:lpstr>Ü harfi ile başlayanlar:</vt:lpstr>
      <vt:lpstr>V harfi ile başlayanlar:</vt:lpstr>
      <vt:lpstr>Y harfi ile başlayanlar:</vt:lpstr>
      <vt:lpstr>Z harfi ile başlayanlar:</vt:lpstr>
      <vt:lpstr>Slayt 29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2020-12-05T11:40:03Z</dcterms:created>
  <dcterms:modified xsi:type="dcterms:W3CDTF">2020-12-07T06:54:12Z</dcterms:modified>
  <cp:category>https://www.sorubak.com</cp:category>
</cp:coreProperties>
</file>