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72" r:id="rId8"/>
    <p:sldId id="273" r:id="rId9"/>
    <p:sldId id="262" r:id="rId10"/>
    <p:sldId id="263" r:id="rId11"/>
    <p:sldId id="264" r:id="rId12"/>
    <p:sldId id="265" r:id="rId13"/>
    <p:sldId id="268" r:id="rId14"/>
    <p:sldId id="269" r:id="rId15"/>
    <p:sldId id="267" r:id="rId16"/>
    <p:sldId id="266" r:id="rId17"/>
    <p:sldId id="271" r:id="rId18"/>
    <p:sldId id="274" r:id="rId19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18" d="100"/>
          <a:sy n="118" d="100"/>
        </p:scale>
        <p:origin x="1068" y="-7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732986-70A9-4C68-9E4B-3D7299B45BBA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B49E1-3E37-4B40-B617-D6971212B4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541993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49E1-3E37-4B40-B617-D6971212B45A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15203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04284" y="2514601"/>
            <a:ext cx="715048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04284" y="4777381"/>
            <a:ext cx="715048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8"/>
          <p:cNvSpPr/>
          <p:nvPr/>
        </p:nvSpPr>
        <p:spPr bwMode="auto">
          <a:xfrm>
            <a:off x="-34362" y="4321159"/>
            <a:ext cx="1511762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8612" y="4529542"/>
            <a:ext cx="633726" cy="365125"/>
          </a:xfrm>
        </p:spPr>
        <p:txBody>
          <a:bodyPr/>
          <a:lstStyle/>
          <a:p>
            <a:fld id="{BD66F4B2-00B2-47E6-8320-8AE37BA932D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38779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284" y="609600"/>
            <a:ext cx="7141317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04284" y="4354046"/>
            <a:ext cx="7141317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63" y="3166528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53830" y="3244141"/>
            <a:ext cx="633726" cy="365125"/>
          </a:xfrm>
        </p:spPr>
        <p:txBody>
          <a:bodyPr/>
          <a:lstStyle/>
          <a:p>
            <a:fld id="{BD66F4B2-00B2-47E6-8320-8AE37BA932D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24048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0467" y="609600"/>
            <a:ext cx="6618719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617303" y="3505200"/>
            <a:ext cx="6125045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04284" y="4354046"/>
            <a:ext cx="7141317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63" y="3166528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53830" y="3244141"/>
            <a:ext cx="633726" cy="365125"/>
          </a:xfrm>
        </p:spPr>
        <p:txBody>
          <a:bodyPr/>
          <a:lstStyle/>
          <a:p>
            <a:fld id="{BD66F4B2-00B2-47E6-8320-8AE37BA932D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1959010" y="648005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850328" y="2905306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100586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284" y="2438402"/>
            <a:ext cx="7141317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04284" y="5181600"/>
            <a:ext cx="7141317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63" y="4910661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53830" y="4983089"/>
            <a:ext cx="633726" cy="365125"/>
          </a:xfrm>
        </p:spPr>
        <p:txBody>
          <a:bodyPr/>
          <a:lstStyle/>
          <a:p>
            <a:fld id="{BD66F4B2-00B2-47E6-8320-8AE37BA932D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951958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370467" y="609600"/>
            <a:ext cx="6618719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04283" y="4343400"/>
            <a:ext cx="72456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04283" y="5181600"/>
            <a:ext cx="72456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63" y="4910661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53830" y="4983089"/>
            <a:ext cx="633726" cy="365125"/>
          </a:xfrm>
        </p:spPr>
        <p:txBody>
          <a:bodyPr/>
          <a:lstStyle/>
          <a:p>
            <a:fld id="{BD66F4B2-00B2-47E6-8320-8AE37BA932D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1959010" y="648005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50328" y="2905306"/>
            <a:ext cx="49542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7078473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284" y="627407"/>
            <a:ext cx="7141316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04284" y="4343400"/>
            <a:ext cx="7141317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04284" y="5181600"/>
            <a:ext cx="7141317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63" y="4910661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53830" y="4983089"/>
            <a:ext cx="633726" cy="365125"/>
          </a:xfrm>
        </p:spPr>
        <p:txBody>
          <a:bodyPr/>
          <a:lstStyle/>
          <a:p>
            <a:fld id="{BD66F4B2-00B2-47E6-8320-8AE37BA932D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759833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63" y="711194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6F4B2-00B2-47E6-8320-8AE37BA932D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5616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51746" y="627407"/>
            <a:ext cx="1794143" cy="5283817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04284" y="627407"/>
            <a:ext cx="5109377" cy="528381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63" y="711194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6F4B2-00B2-47E6-8320-8AE37BA932D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76043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7302" y="624110"/>
            <a:ext cx="7138299" cy="128089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04284" y="2133600"/>
            <a:ext cx="7141317" cy="3777622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63" y="711194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6F4B2-00B2-47E6-8320-8AE37BA932D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26214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284" y="2074562"/>
            <a:ext cx="7141317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04284" y="3581400"/>
            <a:ext cx="7141317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63" y="3166528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53830" y="3244141"/>
            <a:ext cx="633726" cy="365125"/>
          </a:xfrm>
        </p:spPr>
        <p:txBody>
          <a:bodyPr/>
          <a:lstStyle/>
          <a:p>
            <a:fld id="{BD66F4B2-00B2-47E6-8320-8AE37BA932D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92606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04285" y="2136707"/>
            <a:ext cx="3463992" cy="376739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82083" y="2136707"/>
            <a:ext cx="3463517" cy="376739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63" y="711194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53830" y="787784"/>
            <a:ext cx="633726" cy="365125"/>
          </a:xfrm>
        </p:spPr>
        <p:txBody>
          <a:bodyPr/>
          <a:lstStyle/>
          <a:p>
            <a:fld id="{BD66F4B2-00B2-47E6-8320-8AE37BA932D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83150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54131" y="2226626"/>
            <a:ext cx="311414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04283" y="2802889"/>
            <a:ext cx="3463993" cy="3105703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7501" y="2223398"/>
            <a:ext cx="31126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78191" y="2799661"/>
            <a:ext cx="3461987" cy="3105703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63" y="711194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53830" y="787784"/>
            <a:ext cx="633726" cy="365125"/>
          </a:xfrm>
        </p:spPr>
        <p:txBody>
          <a:bodyPr/>
          <a:lstStyle/>
          <a:p>
            <a:fld id="{BD66F4B2-00B2-47E6-8320-8AE37BA932D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0221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7300" y="624110"/>
            <a:ext cx="7138300" cy="128089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63" y="711194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6F4B2-00B2-47E6-8320-8AE37BA932D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69019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63" y="711194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6F4B2-00B2-47E6-8320-8AE37BA932D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92728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283" y="446088"/>
            <a:ext cx="2848716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8785" y="446090"/>
            <a:ext cx="4106815" cy="5414963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04283" y="1598613"/>
            <a:ext cx="2848716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63" y="711194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6F4B2-00B2-47E6-8320-8AE37BA932D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19430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284" y="4800600"/>
            <a:ext cx="714131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04284" y="634965"/>
            <a:ext cx="7141317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04284" y="5367338"/>
            <a:ext cx="7141317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19425-AE8D-4787-BBB3-A03DFCAA7F21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63" y="4910661"/>
            <a:ext cx="1471552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53830" y="4983089"/>
            <a:ext cx="633726" cy="365125"/>
          </a:xfrm>
        </p:spPr>
        <p:txBody>
          <a:bodyPr/>
          <a:lstStyle/>
          <a:p>
            <a:fld id="{BD66F4B2-00B2-47E6-8320-8AE37BA932D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7281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21463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2123" y="285"/>
            <a:ext cx="2114961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9812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07300" y="624110"/>
            <a:ext cx="71383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04284" y="2133600"/>
            <a:ext cx="7141317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20100" y="6135090"/>
            <a:ext cx="830245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19425-AE8D-4787-BBB3-A03DFCAA7F21}" type="datetimeFigureOut">
              <a:rPr lang="tr-TR" smtClean="0"/>
              <a:pPr/>
              <a:t>14/10/2020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04283" y="6135810"/>
            <a:ext cx="61928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53830" y="787784"/>
            <a:ext cx="6337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D66F4B2-00B2-47E6-8320-8AE37BA932D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20636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744066" y="616528"/>
            <a:ext cx="7150489" cy="2262781"/>
          </a:xfrm>
        </p:spPr>
        <p:txBody>
          <a:bodyPr>
            <a:normAutofit fontScale="90000"/>
          </a:bodyPr>
          <a:lstStyle/>
          <a:p>
            <a:r>
              <a:rPr lang="tr-TR" sz="7200" dirty="0" smtClean="0">
                <a:latin typeface="Algerian" panose="04020705040A02060702" pitchFamily="82" charset="0"/>
              </a:rPr>
              <a:t>TRAFİK GÜVENLİĞİ DERSİ</a:t>
            </a:r>
            <a:endParaRPr lang="tr-TR" sz="7200" dirty="0">
              <a:latin typeface="Algerian" panose="04020705040A02060702" pitchFamily="82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942359" y="4211638"/>
            <a:ext cx="7429500" cy="1655762"/>
          </a:xfrm>
        </p:spPr>
        <p:txBody>
          <a:bodyPr>
            <a:normAutofit/>
          </a:bodyPr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TRAFİKTE TEMEL KAVRAMLAR</a:t>
            </a:r>
            <a:endParaRPr lang="tr-TR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73332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YAYA KALDIRIMI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418772" y="2217959"/>
            <a:ext cx="7141317" cy="3777622"/>
          </a:xfrm>
        </p:spPr>
        <p:txBody>
          <a:bodyPr>
            <a:norm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YOLUN KENARINDA,YALNIZ YAYALARIN KULLANMASI İÇİN AYRILMIŞ ALAN.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sp>
        <p:nvSpPr>
          <p:cNvPr id="4" name="AutoShape 2" descr="Yaya Kaldırımının Özelliklerini Açıklayınız. - e Okul MEB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4" descr="Yaya Kaldırımının Özelliklerini Açıklayınız. - e Okul MEB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102" name="Picture 6" descr="Yaya kaldırımı - Vikiped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3865" y="3415722"/>
            <a:ext cx="2578389" cy="32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728128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ALT GEÇİT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pic>
        <p:nvPicPr>
          <p:cNvPr id="5122" name="Picture 2" descr="İBB'den İstanbulluya paralı alt geçit şoku! - Kartal 2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4430" y="4071012"/>
            <a:ext cx="3985097" cy="2202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107302" y="2008909"/>
            <a:ext cx="727222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BİR KARAYOLUNUN YA DA DEMİR YOLUNUN ALTINDAN GEÇEN, YAYALARIN KULLANMASI İÇİN YAPILMIŞ YOLLARDIR.</a:t>
            </a:r>
            <a:endParaRPr lang="tr-T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0698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ÜST GEÇİT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>
                <a:latin typeface="Comic Sans MS" panose="030F0702030302020204" pitchFamily="66" charset="0"/>
              </a:rPr>
              <a:t>BİR KARAYOLUNUN YA DA DEMİR YOLUNUN </a:t>
            </a:r>
            <a:r>
              <a:rPr lang="tr-TR" sz="3200" dirty="0" smtClean="0">
                <a:latin typeface="Comic Sans MS" panose="030F0702030302020204" pitchFamily="66" charset="0"/>
              </a:rPr>
              <a:t>ÜSTÜNDEN GEÇEN  </a:t>
            </a:r>
            <a:r>
              <a:rPr lang="tr-TR" sz="3200" dirty="0">
                <a:latin typeface="Comic Sans MS" panose="030F0702030302020204" pitchFamily="66" charset="0"/>
              </a:rPr>
              <a:t>YAYALARIN KULLANMASI İÇİN YAPILMIŞ YOLLARDIR.</a:t>
            </a:r>
          </a:p>
          <a:p>
            <a:endParaRPr lang="tr-TR" sz="3200" dirty="0"/>
          </a:p>
        </p:txBody>
      </p:sp>
      <p:pic>
        <p:nvPicPr>
          <p:cNvPr id="6146" name="Picture 2" descr="ELBİSTAN YOLU ÜST GEÇİT PROJESİ / Göksun Belediyes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5782" y="4267201"/>
            <a:ext cx="3856183" cy="217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92761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BANKET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pic>
        <p:nvPicPr>
          <p:cNvPr id="7170" name="Picture 2" descr="Kampanya · Manisa-Saruhanlı arası emniyet şeridindeki tırtıklı yolu  kaldırın · Change.or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39553" y="3330275"/>
            <a:ext cx="5566447" cy="3131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432571" y="1760615"/>
            <a:ext cx="94765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   KALDIRIMIN OLMADIĞI YERLERDE, YOLUN KENARINDAKİ ÇİZGİNİN DIŞINDA YAYANIN KULLANABİLECEĞİ ALANDIR.</a:t>
            </a:r>
            <a:endParaRPr lang="tr-T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42779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TOPLU TAŞIMA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METRO</a:t>
            </a:r>
          </a:p>
          <a:p>
            <a:r>
              <a:rPr lang="tr-TR" sz="3200" dirty="0" smtClean="0">
                <a:latin typeface="Comic Sans MS" panose="030F0702030302020204" pitchFamily="66" charset="0"/>
              </a:rPr>
              <a:t>OTOBÜS</a:t>
            </a:r>
          </a:p>
          <a:p>
            <a:r>
              <a:rPr lang="tr-TR" sz="3200" dirty="0" smtClean="0">
                <a:latin typeface="Comic Sans MS" panose="030F0702030302020204" pitchFamily="66" charset="0"/>
              </a:rPr>
              <a:t>TRAMVAY</a:t>
            </a:r>
          </a:p>
          <a:p>
            <a:r>
              <a:rPr lang="tr-TR" sz="3200" dirty="0" smtClean="0">
                <a:latin typeface="Comic Sans MS" panose="030F0702030302020204" pitchFamily="66" charset="0"/>
              </a:rPr>
              <a:t>VAPUR</a:t>
            </a:r>
          </a:p>
          <a:p>
            <a:r>
              <a:rPr lang="tr-TR" sz="3200" dirty="0" smtClean="0">
                <a:latin typeface="Comic Sans MS" panose="030F0702030302020204" pitchFamily="66" charset="0"/>
              </a:rPr>
              <a:t>MİNİBÜS</a:t>
            </a:r>
            <a:endParaRPr lang="tr-T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63587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IŞIKLI TRAFİK İŞARET CİHAZI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pic>
        <p:nvPicPr>
          <p:cNvPr id="9222" name="Picture 6" descr="Trafik lambası(ışıkları)|Traffıc Lights|Çocuklar İçin Trafik Eğitimi -  YouTub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0931" y="3081771"/>
            <a:ext cx="5991832" cy="3370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61267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TRAFİK İŞARET LEVHASI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pic>
        <p:nvPicPr>
          <p:cNvPr id="8194" name="Picture 2" descr="Trafik Levhası - ürününü globalpiyasa.com da satın alı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53734" y="3129973"/>
            <a:ext cx="62865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27611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972665" y="172998"/>
            <a:ext cx="2162916" cy="1995054"/>
          </a:xfrm>
          <a:prstGeom prst="ellipse">
            <a:avLst/>
          </a:prstGeom>
          <a:solidFill>
            <a:srgbClr val="FF0000"/>
          </a:solidFill>
          <a:ln w="762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spc="5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4" name="Oval 3"/>
          <p:cNvSpPr/>
          <p:nvPr/>
        </p:nvSpPr>
        <p:spPr>
          <a:xfrm>
            <a:off x="2250158" y="429306"/>
            <a:ext cx="1607931" cy="1482437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4678998" y="413726"/>
            <a:ext cx="439415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 smtClean="0"/>
              <a:t>TRAFİK </a:t>
            </a:r>
            <a:r>
              <a:rPr lang="tr-TR" sz="3600" b="1" dirty="0" smtClean="0">
                <a:solidFill>
                  <a:srgbClr val="00B050"/>
                </a:solidFill>
              </a:rPr>
              <a:t>DÜZENLEME,</a:t>
            </a:r>
          </a:p>
          <a:p>
            <a:r>
              <a:rPr lang="tr-TR" sz="3600" b="1" dirty="0" smtClean="0">
                <a:solidFill>
                  <a:srgbClr val="00B050"/>
                </a:solidFill>
              </a:rPr>
              <a:t>YASAKLAMA</a:t>
            </a:r>
          </a:p>
          <a:p>
            <a:r>
              <a:rPr lang="tr-TR" sz="3600" dirty="0" smtClean="0"/>
              <a:t> İŞARETLERİ</a:t>
            </a:r>
          </a:p>
          <a:p>
            <a:endParaRPr lang="tr-TR" sz="3600" dirty="0"/>
          </a:p>
        </p:txBody>
      </p:sp>
      <p:sp>
        <p:nvSpPr>
          <p:cNvPr id="7" name="İkizkenar Üçgen 6"/>
          <p:cNvSpPr/>
          <p:nvPr/>
        </p:nvSpPr>
        <p:spPr>
          <a:xfrm>
            <a:off x="1845313" y="2553238"/>
            <a:ext cx="2231386" cy="1898073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İkizkenar Üçgen 7"/>
          <p:cNvSpPr/>
          <p:nvPr/>
        </p:nvSpPr>
        <p:spPr>
          <a:xfrm>
            <a:off x="2215922" y="3017829"/>
            <a:ext cx="1490168" cy="1219200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4135581" y="3052824"/>
            <a:ext cx="54072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 smtClean="0"/>
              <a:t>TRAFİK </a:t>
            </a:r>
            <a:r>
              <a:rPr lang="tr-TR" sz="3600" b="1" dirty="0" smtClean="0">
                <a:solidFill>
                  <a:srgbClr val="00B050"/>
                </a:solidFill>
              </a:rPr>
              <a:t>UYARI</a:t>
            </a:r>
            <a:r>
              <a:rPr lang="tr-TR" sz="3600" dirty="0" smtClean="0"/>
              <a:t> İŞARETLERİ</a:t>
            </a:r>
          </a:p>
          <a:p>
            <a:endParaRPr lang="tr-TR" sz="3600" dirty="0"/>
          </a:p>
        </p:txBody>
      </p:sp>
      <p:sp>
        <p:nvSpPr>
          <p:cNvPr id="10" name="Dikdörtgen 9"/>
          <p:cNvSpPr/>
          <p:nvPr/>
        </p:nvSpPr>
        <p:spPr>
          <a:xfrm>
            <a:off x="1886274" y="4915902"/>
            <a:ext cx="2335697" cy="176198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2123733" y="5152660"/>
            <a:ext cx="1860777" cy="12884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Metin kutusu 11"/>
          <p:cNvSpPr txBox="1"/>
          <p:nvPr/>
        </p:nvSpPr>
        <p:spPr>
          <a:xfrm>
            <a:off x="4357686" y="5473730"/>
            <a:ext cx="5548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solidFill>
                  <a:srgbClr val="00B050"/>
                </a:solidFill>
              </a:rPr>
              <a:t>BİLGİ </a:t>
            </a:r>
            <a:r>
              <a:rPr lang="tr-TR" sz="3600" dirty="0" smtClean="0"/>
              <a:t>İŞARETLERİ LEVHASI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18105287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 txBox="1">
            <a:spLocks/>
          </p:cNvSpPr>
          <p:nvPr/>
        </p:nvSpPr>
        <p:spPr>
          <a:xfrm>
            <a:off x="2537720" y="5195730"/>
            <a:ext cx="7141317" cy="831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tr-TR" sz="3200" dirty="0" smtClean="0"/>
              <a:t>TEŞEKKÜRLER…</a:t>
            </a:r>
            <a:endParaRPr lang="tr-TR" sz="3200" dirty="0"/>
          </a:p>
        </p:txBody>
      </p:sp>
      <p:sp>
        <p:nvSpPr>
          <p:cNvPr id="2" name="Metin kutusu 1"/>
          <p:cNvSpPr txBox="1"/>
          <p:nvPr/>
        </p:nvSpPr>
        <p:spPr>
          <a:xfrm>
            <a:off x="9005455" y="6027003"/>
            <a:ext cx="6735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latin typeface="RastyKing" panose="00000500000000000000" pitchFamily="50" charset="-94"/>
              </a:rPr>
              <a:t>Özge</a:t>
            </a:r>
          </a:p>
          <a:p>
            <a:r>
              <a:rPr lang="tr-TR" sz="2400" dirty="0" smtClean="0">
                <a:latin typeface="RastyKing" panose="00000500000000000000" pitchFamily="50" charset="-94"/>
              </a:rPr>
              <a:t>Öğretmen</a:t>
            </a:r>
            <a:endParaRPr lang="tr-TR" sz="2400" dirty="0">
              <a:latin typeface="RastyKing" panose="00000500000000000000" pitchFamily="50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5595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39637" y="883516"/>
            <a:ext cx="9143999" cy="4351338"/>
          </a:xfrm>
        </p:spPr>
        <p:txBody>
          <a:bodyPr>
            <a:normAutofit/>
          </a:bodyPr>
          <a:lstStyle/>
          <a:p>
            <a:r>
              <a:rPr lang="tr-TR" sz="7200" dirty="0" smtClean="0">
                <a:solidFill>
                  <a:srgbClr val="00B050"/>
                </a:solidFill>
                <a:latin typeface="Tag Hand Graffiti Trash" panose="02000503000000020003" pitchFamily="50" charset="-18"/>
              </a:rPr>
              <a:t>TRAFİK: </a:t>
            </a:r>
          </a:p>
          <a:p>
            <a:pPr marL="0" indent="0">
              <a:buNone/>
            </a:pPr>
            <a:r>
              <a:rPr lang="tr-TR" sz="4000" dirty="0" smtClean="0">
                <a:latin typeface="Comic Sans MS" panose="030F0702030302020204" pitchFamily="66" charset="0"/>
              </a:rPr>
              <a:t>Kara yolu üzerindeki yayaların, araçların, hayvanların hal ve hareketlerine </a:t>
            </a:r>
            <a:r>
              <a:rPr lang="tr-TR" sz="40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trafik</a:t>
            </a:r>
            <a:r>
              <a:rPr lang="tr-TR" sz="4000" dirty="0" smtClean="0">
                <a:latin typeface="Comic Sans MS" panose="030F0702030302020204" pitchFamily="66" charset="0"/>
              </a:rPr>
              <a:t> denir.</a:t>
            </a:r>
            <a:endParaRPr lang="tr-TR" sz="4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586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381375" y="1191491"/>
            <a:ext cx="7141317" cy="3777622"/>
          </a:xfrm>
        </p:spPr>
        <p:txBody>
          <a:bodyPr>
            <a:normAutofit/>
          </a:bodyPr>
          <a:lstStyle/>
          <a:p>
            <a:r>
              <a:rPr lang="tr-TR" sz="4000" dirty="0" smtClean="0">
                <a:latin typeface="Comic Sans MS" panose="030F0702030302020204" pitchFamily="66" charset="0"/>
              </a:rPr>
              <a:t>İnsanlar trafikte;</a:t>
            </a:r>
          </a:p>
          <a:p>
            <a:r>
              <a:rPr lang="tr-TR" sz="4000" dirty="0" smtClean="0">
                <a:latin typeface="Comic Sans MS" panose="030F0702030302020204" pitchFamily="66" charset="0"/>
              </a:rPr>
              <a:t>Yaya</a:t>
            </a:r>
          </a:p>
          <a:p>
            <a:r>
              <a:rPr lang="tr-TR" sz="4000" dirty="0" smtClean="0">
                <a:latin typeface="Comic Sans MS" panose="030F0702030302020204" pitchFamily="66" charset="0"/>
              </a:rPr>
              <a:t>Yolcu</a:t>
            </a:r>
          </a:p>
          <a:p>
            <a:r>
              <a:rPr lang="tr-TR" sz="4000" dirty="0" smtClean="0">
                <a:latin typeface="Comic Sans MS" panose="030F0702030302020204" pitchFamily="66" charset="0"/>
              </a:rPr>
              <a:t>Sürücü   olarak bulunurlar.</a:t>
            </a:r>
            <a:endParaRPr lang="tr-TR" sz="4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8037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latin typeface="Comic Sans MS" panose="030F0702030302020204" pitchFamily="66" charset="0"/>
              </a:rPr>
              <a:t>Trafikteki en önemli unsur </a:t>
            </a:r>
            <a:r>
              <a:rPr lang="tr-TR" sz="28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insan</a:t>
            </a:r>
            <a:r>
              <a:rPr lang="tr-TR" sz="2800" dirty="0" smtClean="0">
                <a:latin typeface="Comic Sans MS" panose="030F0702030302020204" pitchFamily="66" charset="0"/>
              </a:rPr>
              <a:t>dır. Ve insanların yaşama hakkı da en önemli hakları olduğu için,</a:t>
            </a:r>
          </a:p>
          <a:p>
            <a:pPr marL="0" indent="0">
              <a:buNone/>
            </a:pPr>
            <a:r>
              <a:rPr lang="tr-TR" sz="2800" dirty="0" smtClean="0">
                <a:latin typeface="Comic Sans MS" panose="030F0702030302020204" pitchFamily="66" charset="0"/>
              </a:rPr>
              <a:t> herkesin </a:t>
            </a:r>
            <a:r>
              <a:rPr lang="tr-TR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TRAFİK KURALLARI </a:t>
            </a:r>
            <a:r>
              <a:rPr lang="tr-TR" sz="2800" dirty="0" err="1" smtClean="0">
                <a:latin typeface="Comic Sans MS" panose="030F0702030302020204" pitchFamily="66" charset="0"/>
              </a:rPr>
              <a:t>na</a:t>
            </a:r>
            <a:r>
              <a:rPr lang="tr-TR" sz="2800" dirty="0" smtClean="0">
                <a:latin typeface="Comic Sans MS" panose="030F0702030302020204" pitchFamily="66" charset="0"/>
              </a:rPr>
              <a:t> uyması gerekir.</a:t>
            </a:r>
            <a:endParaRPr lang="tr-TR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9097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YAYA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KARA YOLUNDA HAREKETSİZ DURAN, YA DA HAREKET EDEN İNSANLAR YAYADIR.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Trafikte yaya önceliği kuralını ihlal edenlere ceza yağd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5915" y="3811248"/>
            <a:ext cx="4139686" cy="2328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47596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TAŞIT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56156" y="1905000"/>
            <a:ext cx="7141317" cy="3777622"/>
          </a:xfrm>
        </p:spPr>
        <p:txBody>
          <a:bodyPr>
            <a:normAutofit/>
          </a:bodyPr>
          <a:lstStyle/>
          <a:p>
            <a:r>
              <a:rPr lang="tr-TR" sz="3200" dirty="0" smtClean="0"/>
              <a:t>İNSAN, HAYVAN YA DA YÜK TAŞIYAN ARAÇLARDIR.</a:t>
            </a:r>
            <a:endParaRPr lang="tr-TR" sz="3200" dirty="0"/>
          </a:p>
        </p:txBody>
      </p:sp>
      <p:pic>
        <p:nvPicPr>
          <p:cNvPr id="2050" name="Picture 2" descr="Taşıt kartları | Transportation activities, Transportation theme,  Transportat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4102" y="2854035"/>
            <a:ext cx="27336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69848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YOLCU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TRAFİKTE HERHANGİ BİR TAŞITIN İÇİN DE BULUNAN İNSANLARDIR.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pic>
        <p:nvPicPr>
          <p:cNvPr id="10242" name="Picture 2" descr="Toplu taşımada ayakta yolcu yasağı mı geldi? Otobüs, metro, minibüs,  metrobüs ve vapura ayakta binmek yasaklandı mı?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20145" y="3681412"/>
            <a:ext cx="3824587" cy="2733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22067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Sürücü 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Trafikte taşıt kullanan insanlara sürücü denir.</a:t>
            </a:r>
          </a:p>
          <a:p>
            <a:pPr marL="0" indent="0">
              <a:buNone/>
            </a:pPr>
            <a:endParaRPr lang="tr-TR" sz="3200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Stajyer Sürücü Hakkında | B, A1, A2 Sınıfı Ehliyet ve Özel Direksiyon  Dersleri Balçova İzmi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50849" y="3173700"/>
            <a:ext cx="4194752" cy="2862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26554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YAYA GEÇİTİ</a:t>
            </a:r>
            <a:endParaRPr lang="tr-TR" sz="6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95359" y="2389909"/>
            <a:ext cx="7756459" cy="2362632"/>
          </a:xfrm>
        </p:spPr>
        <p:txBody>
          <a:bodyPr>
            <a:norm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TAŞIT YOLUNDA, YAYALARIN KARŞIYA KOLAYCA GEÇMESİ İÇİN AYRILMIŞ ALANLAR.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pic>
        <p:nvPicPr>
          <p:cNvPr id="3074" name="Picture 2" descr="2020 | Yayaya Yol Vermeme ve Yaya Geçidi Cezası - Yolcu36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0361" y="4350327"/>
            <a:ext cx="3571457" cy="2327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4315580"/>
      </p:ext>
    </p:extLst>
  </p:cSld>
  <p:clrMapOvr>
    <a:masterClrMapping/>
  </p:clrMapOvr>
</p:sld>
</file>

<file path=ppt/theme/theme1.xml><?xml version="1.0" encoding="utf-8"?>
<a:theme xmlns:a="http://schemas.openxmlformats.org/drawingml/2006/main" name="Duman">
  <a:themeElements>
    <a:clrScheme name="Duman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Duman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uma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72</TotalTime>
  <Words>198</Words>
  <PresentationFormat>A4 Kağıt (210x297 mm)</PresentationFormat>
  <Paragraphs>45</Paragraphs>
  <Slides>18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Duman</vt:lpstr>
      <vt:lpstr>TRAFİK GÜVENLİĞİ DERSİ</vt:lpstr>
      <vt:lpstr>Slayt 2</vt:lpstr>
      <vt:lpstr>Slayt 3</vt:lpstr>
      <vt:lpstr>Slayt 4</vt:lpstr>
      <vt:lpstr>YAYA</vt:lpstr>
      <vt:lpstr>TAŞIT</vt:lpstr>
      <vt:lpstr>YOLCU</vt:lpstr>
      <vt:lpstr>Sürücü </vt:lpstr>
      <vt:lpstr>YAYA GEÇİTİ</vt:lpstr>
      <vt:lpstr>YAYA KALDIRIMI</vt:lpstr>
      <vt:lpstr>ALT GEÇİT</vt:lpstr>
      <vt:lpstr>ÜST GEÇİT</vt:lpstr>
      <vt:lpstr>BANKET</vt:lpstr>
      <vt:lpstr>TOPLU TAŞIMA</vt:lpstr>
      <vt:lpstr>IŞIKLI TRAFİK İŞARET CİHAZI</vt:lpstr>
      <vt:lpstr>TRAFİK İŞARET LEVHASI</vt:lpstr>
      <vt:lpstr>Slayt 17</vt:lpstr>
      <vt:lpstr>Slayt 18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2020-10-13T22:03:10Z</dcterms:created>
  <dcterms:modified xsi:type="dcterms:W3CDTF">2020-10-14T11:32:00Z</dcterms:modified>
  <cp:category>https://www.sorubak.com</cp:category>
</cp:coreProperties>
</file>