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8DF"/>
    <a:srgbClr val="D4F785"/>
    <a:srgbClr val="EE9CE2"/>
    <a:srgbClr val="C6E6A2"/>
    <a:srgbClr val="FA667F"/>
    <a:srgbClr val="F57D4D"/>
    <a:srgbClr val="007CA8"/>
    <a:srgbClr val="FF7D7D"/>
    <a:srgbClr val="D1F3FF"/>
    <a:srgbClr val="DBD3E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Başlık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Veri Yer Tutucus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İçerik Yer Tutucus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Altbilgi Yer Tutucusu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İçerik Yer Tutucus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İçerik Yer Tutucus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Düz Bağlayıcı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İçerik Yer Tutucus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Başlık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Yer Tutucus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Veri Yer Tutucus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Başlık Yer Tutucu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2276872"/>
            <a:ext cx="7776864" cy="3937992"/>
          </a:xfrm>
        </p:spPr>
        <p:txBody>
          <a:bodyPr/>
          <a:lstStyle/>
          <a:p>
            <a:r>
              <a:rPr lang="tr-TR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SİGARANIN </a:t>
            </a:r>
            <a:r>
              <a:rPr lang="tr-TR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ZARARLARI</a:t>
            </a:r>
          </a:p>
          <a:p>
            <a:endParaRPr lang="tr-TR" sz="36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Kullanımını Azaltmak İçin Ne Gibi Önlemler Alınabilir</a:t>
            </a:r>
            <a:r>
              <a:rPr lang="tr-TR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ALKOLÜN </a:t>
            </a:r>
            <a:r>
              <a:rPr lang="tr-TR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ZARARLARI</a:t>
            </a: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  <a:noFill/>
        </p:spPr>
        <p:txBody>
          <a:bodyPr>
            <a:normAutofit fontScale="90000"/>
          </a:bodyPr>
          <a:lstStyle/>
          <a:p>
            <a:r>
              <a:rPr lang="tr-TR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SİGARA VE ALKOLÜN ZARARLARI</a:t>
            </a:r>
          </a:p>
        </p:txBody>
      </p:sp>
    </p:spTree>
    <p:extLst>
      <p:ext uri="{BB962C8B-B14F-4D97-AF65-F5344CB8AC3E}">
        <p14:creationId xmlns="" xmlns:p14="http://schemas.microsoft.com/office/powerpoint/2010/main" val="1379752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C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Clr>
                <a:srgbClr val="00B050"/>
              </a:buClr>
              <a:buSzPct val="90000"/>
              <a:buFont typeface="Wingdings" panose="05000000000000000000" pitchFamily="2" charset="2"/>
              <a:buChar char="ü"/>
            </a:pPr>
            <a:r>
              <a:rPr lang="tr-T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Sigaranın zararları konusunda bilinçli olmalısınız. Çevrenizdeki insanları da bu konuda bilinçlendirmelisiniz</a:t>
            </a:r>
            <a:r>
              <a:rPr lang="tr-T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rgbClr val="00B050"/>
              </a:buClr>
              <a:buSzPct val="90000"/>
              <a:buFont typeface="Wingdings" panose="05000000000000000000" pitchFamily="2" charset="2"/>
              <a:buChar char="ü"/>
            </a:pPr>
            <a:endParaRPr lang="tr-TR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00B050"/>
              </a:buClr>
              <a:buSzPct val="90000"/>
              <a:buFont typeface="Wingdings" panose="05000000000000000000" pitchFamily="2" charset="2"/>
              <a:buChar char="ü"/>
            </a:pPr>
            <a:r>
              <a:rPr lang="tr-T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Sigara içen bireylerin çevreye verdikleri zararlara dikkat çekmek için organizasyonlar, etkinlikler düzenlemelisiniz</a:t>
            </a:r>
            <a:r>
              <a:rPr lang="tr-TR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rgbClr val="00B050"/>
              </a:buClr>
              <a:buSzPct val="90000"/>
              <a:buFont typeface="Wingdings" panose="05000000000000000000" pitchFamily="2" charset="2"/>
              <a:buChar char="ü"/>
            </a:pPr>
            <a:endParaRPr lang="tr-TR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00B050"/>
              </a:buClr>
              <a:buSzPct val="90000"/>
              <a:buFont typeface="Wingdings" panose="05000000000000000000" pitchFamily="2" charset="2"/>
              <a:buChar char="ü"/>
            </a:pPr>
            <a:r>
              <a:rPr lang="tr-T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Çocukların yanında sigara içilmemesi ile ilgili ev ya da okul kurallarını hatırlatmalısınız.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algn="ctr"/>
            <a:r>
              <a:rPr lang="tr-TR" dirty="0">
                <a:ln w="3175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Bireysel Olarak Yapabileceklerimiz</a:t>
            </a:r>
          </a:p>
        </p:txBody>
      </p:sp>
    </p:spTree>
    <p:extLst>
      <p:ext uri="{BB962C8B-B14F-4D97-AF65-F5344CB8AC3E}">
        <p14:creationId xmlns="" xmlns:p14="http://schemas.microsoft.com/office/powerpoint/2010/main" val="1983754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Alkol tüketimi, hem insan sağlığına hem çevreye ciddi anlamda zararlar </a:t>
            </a:r>
            <a:r>
              <a:rPr lang="tr-T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verir.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Alkol vücudumuza kalıcı hasarlar </a:t>
            </a:r>
            <a:r>
              <a:rPr lang="tr-T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bırakır hatta </a:t>
            </a: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erken yaşta ölümlere neden olabilir</a:t>
            </a:r>
            <a:r>
              <a:rPr lang="tr-T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Beynin işlevlerini olumsuz olarak </a:t>
            </a:r>
            <a:r>
              <a:rPr lang="tr-TR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etkiler  ve </a:t>
            </a:r>
            <a:r>
              <a:rPr lang="tr-TR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kişilerin bilincini devre dışı bırakır. </a:t>
            </a:r>
          </a:p>
          <a:p>
            <a:pPr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ALKOLÜN ZARARLARI</a:t>
            </a:r>
          </a:p>
        </p:txBody>
      </p:sp>
    </p:spTree>
    <p:extLst>
      <p:ext uri="{BB962C8B-B14F-4D97-AF65-F5344CB8AC3E}">
        <p14:creationId xmlns="" xmlns:p14="http://schemas.microsoft.com/office/powerpoint/2010/main" val="1170400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9C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72000"/>
          </a:xfrm>
        </p:spPr>
        <p:txBody>
          <a:bodyPr>
            <a:normAutofit/>
          </a:bodyPr>
          <a:lstStyle/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Aşırı alkol kullanan kişilerin görme,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algılama, konuşma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gibi yetenekleri yavaşlar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Alkol </a:t>
            </a:r>
            <a:r>
              <a:rPr lang="tr-TR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karaciğer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beyin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sinirlere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zarar verir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Anne karnındaki bebeğin gelişimini olumsuz yönde etkiler.</a:t>
            </a:r>
          </a:p>
          <a:p>
            <a:pPr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ALKOLÜN ZARARLARI</a:t>
            </a:r>
          </a:p>
        </p:txBody>
      </p:sp>
    </p:spTree>
    <p:extLst>
      <p:ext uri="{BB962C8B-B14F-4D97-AF65-F5344CB8AC3E}">
        <p14:creationId xmlns="" xmlns:p14="http://schemas.microsoft.com/office/powerpoint/2010/main" val="25498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589240"/>
          </a:xfrm>
        </p:spPr>
        <p:txBody>
          <a:bodyPr>
            <a:noAutofit/>
          </a:bodyPr>
          <a:lstStyle/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Midenin iç yüzeyini kaplayan tabakayı tahriş ederek buna bağlı olarak mide yaralarına yol açar</a:t>
            </a:r>
            <a:r>
              <a:rPr lang="tr-T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Alkol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yemek borusu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gırtlak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mide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pankreas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kanserine neden olur. Diğer kanser türlerine yakalanma riskini de yüksek oranda arttırır</a:t>
            </a:r>
            <a:r>
              <a:rPr lang="tr-T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tr-TR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ve alkolü bırakmak isteyen kişilere yardım eden birçok kurum ve kuruluş vardır.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YEŞİLAY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AMATEM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bunlardan bazılarıdır. Ayrıca </a:t>
            </a:r>
            <a:r>
              <a:rPr lang="tr-T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171 Sigarayı Bırakma Danışma Hattı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sigarayı bırakmak isteyenlere yardımcı olmaktadır.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ALKOLÜN ZARARLARI</a:t>
            </a:r>
          </a:p>
        </p:txBody>
      </p:sp>
    </p:spTree>
    <p:extLst>
      <p:ext uri="{BB962C8B-B14F-4D97-AF65-F5344CB8AC3E}">
        <p14:creationId xmlns="" xmlns:p14="http://schemas.microsoft.com/office/powerpoint/2010/main" val="533107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5D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908720"/>
            <a:ext cx="864096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NOT:</a:t>
            </a:r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Ülkemizde alkol ve sigaranın zararlarına dair kampanyalar yürüten öncü kuruluşumuz </a:t>
            </a:r>
            <a:r>
              <a:rPr lang="tr-TR" sz="5400" b="1" i="1" u="sng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YEŞİLAY </a:t>
            </a:r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tr-TR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dır</a:t>
            </a:r>
            <a:r>
              <a:rPr lang="tr-T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9637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908720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83000">
                      <a:srgbClr val="7030A0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  <a:endParaRPr lang="tr-TR" sz="5400" b="1" cap="none" spc="0" dirty="0">
              <a:ln w="11430"/>
              <a:gradFill>
                <a:gsLst>
                  <a:gs pos="83000">
                    <a:srgbClr val="7030A0"/>
                  </a:gs>
                  <a:gs pos="96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chemeClr val="tx2">
                    <a:lumMod val="75000"/>
                  </a:schemeClr>
                </a:glow>
                <a:outerShdw blurRad="50800" dist="39000" dir="5460000" algn="tl">
                  <a:schemeClr val="tx2">
                    <a:lumMod val="75000"/>
                    <a:alpha val="38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4255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AD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24000"/>
            <a:ext cx="8579296" cy="4572000"/>
          </a:xfrm>
        </p:spPr>
        <p:txBody>
          <a:bodyPr>
            <a:noAutofit/>
          </a:bodyPr>
          <a:lstStyle/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ülkemizde ve dünyada önemli bir halk sağlığı sorunudur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tr-TR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dumanının solunması zamanla kişide psikolojik ve fiziksel bağımlılık oluşturur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Tütün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ürünlerinde </a:t>
            </a:r>
            <a:r>
              <a:rPr lang="tr-TR" sz="4000" b="1" u="sng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’den fazla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kimyasal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madde bulunmaktadır.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/>
          <a:lstStyle/>
          <a:p>
            <a:pPr algn="ctr"/>
            <a:r>
              <a:rPr lang="tr-TR" b="1" dirty="0">
                <a:solidFill>
                  <a:schemeClr val="tx2"/>
                </a:solidFill>
              </a:rPr>
              <a:t>SİGARANIN ZARARLARI</a:t>
            </a:r>
          </a:p>
        </p:txBody>
      </p:sp>
    </p:spTree>
    <p:extLst>
      <p:ext uri="{BB962C8B-B14F-4D97-AF65-F5344CB8AC3E}">
        <p14:creationId xmlns="" xmlns:p14="http://schemas.microsoft.com/office/powerpoint/2010/main" val="139777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D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nl-NL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Bağımlılığa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neden </a:t>
            </a:r>
            <a:r>
              <a:rPr lang="nl-NL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olan madde “</a:t>
            </a:r>
            <a:r>
              <a:rPr lang="nl-NL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nikotin</a:t>
            </a:r>
            <a:r>
              <a:rPr lang="nl-NL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”dir</a:t>
            </a:r>
            <a:r>
              <a:rPr lang="nl-NL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kullanan insanların 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ağız kanserine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yakalanma riski yüksektir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Tütün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dumanı,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diş eti hastalıklarına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diş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çürümelerine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neden olabilir.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tr-TR" dirty="0" smtClean="0">
                <a:ln w="3200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SİGARANIN ZARARLARI</a:t>
            </a:r>
            <a:endParaRPr lang="tr-TR" dirty="0">
              <a:ln w="3200">
                <a:noFill/>
                <a:prstDash val="solid"/>
                <a:round/>
              </a:ln>
              <a:solidFill>
                <a:schemeClr val="bg1"/>
              </a:solidFill>
              <a:effectLst>
                <a:glow rad="1270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777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D3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524000"/>
            <a:ext cx="8507288" cy="4572000"/>
          </a:xfrm>
        </p:spPr>
        <p:txBody>
          <a:bodyPr>
            <a:noAutofit/>
          </a:bodyPr>
          <a:lstStyle/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beyne giden oksijeni azalttığı için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beyne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beyin damarlarına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hasar verebilir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 </a:t>
            </a:r>
            <a:r>
              <a:rPr lang="tr-TR" sz="3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akciğerlere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zarar verip, kronik öksürüklere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neden 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olabilir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Sigaranın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neden olduğu hastalıklara yakalanma oranı sigara içenlerde daha fazladır.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dirty="0" smtClean="0">
                <a:ln w="3200">
                  <a:solidFill>
                    <a:schemeClr val="bg2">
                      <a:shade val="7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SİGARANIN ZARARLARI</a:t>
            </a:r>
            <a:endParaRPr lang="tr-TR" dirty="0">
              <a:ln w="3200">
                <a:solidFill>
                  <a:schemeClr val="bg2">
                    <a:shade val="7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5604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C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dumanında bulunan </a:t>
            </a:r>
            <a:r>
              <a:rPr lang="tr-TR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karbon monoksit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kandaki oksijeni azaltır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v-SE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</a:t>
            </a:r>
            <a:r>
              <a:rPr lang="sv-SE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v-SE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kalp krizi </a:t>
            </a:r>
            <a:r>
              <a:rPr lang="sv-SE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riskini artırır</a:t>
            </a:r>
            <a:r>
              <a:rPr lang="sv-SE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dolaşımı bozukluklarına yol açar. Buna bağlı olarak 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felç, kangren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gibi sık görülen  hastalıklar ortaya çıkabilir.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dirty="0" smtClean="0">
                <a:ln w="3200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SİGARANIN ZARARLARI</a:t>
            </a:r>
            <a:endParaRPr lang="tr-TR" dirty="0">
              <a:ln w="3200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719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kullanımı sonucu midede asit salgılanması artabilir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Mide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yanmaları ve ülser başlayabilir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kullanmayan ancak sigara içilen ortamda bulunup  sigara dumanını soluyan kişilere “</a:t>
            </a:r>
            <a:r>
              <a:rPr lang="tr-TR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pasif içici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denir.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SİGARANIN ZARARLARI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7666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D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9248"/>
          </a:xfrm>
        </p:spPr>
        <p:txBody>
          <a:bodyPr>
            <a:noAutofit/>
          </a:bodyPr>
          <a:lstStyle/>
          <a:p>
            <a:pPr algn="just"/>
            <a:r>
              <a:rPr lang="tr-TR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Pasif 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içiciler de sigara içenler gibi sigaranın zararlarıyla karşı karşıya kalırlar</a:t>
            </a:r>
            <a:r>
              <a:rPr lang="tr-TR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Tütün 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dumanını solumak; </a:t>
            </a:r>
            <a:r>
              <a:rPr lang="tr-T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kanser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kalp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hastalıkları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KOAH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gibi birçok hastalığa neden olmaktadır</a:t>
            </a:r>
            <a:r>
              <a:rPr lang="tr-TR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tr-TR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tr-TR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Tütün 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dumanına sadece </a:t>
            </a:r>
            <a:r>
              <a:rPr lang="tr-TR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dakika </a:t>
            </a:r>
            <a:r>
              <a:rPr lang="tr-TR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maruz kalmak bile, uzun süre sigara kullanmış insanlarda görülen sağlık sorunlarının ortaya çıkmasına neden olmaktadır.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SİGARANIN ZARARLARI</a:t>
            </a:r>
            <a:endParaRPr lang="tr-T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6926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F7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fi-FI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Dumansız </a:t>
            </a:r>
            <a:r>
              <a:rPr lang="fi-FI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hava sahası uygulaması</a:t>
            </a:r>
            <a:r>
              <a:rPr lang="fi-FI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paketlerinin üzerine sigaranın zararlarını 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anlatan görsellerin  </a:t>
            </a: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konulması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yaş altındaki bireylere sigara satılmaması</a:t>
            </a:r>
            <a:r>
              <a:rPr lang="tr-TR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tr-TR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Televizyonlarda sigaranın zararlarını anlatan kamu spotu filmlerinin yayımlanması.</a:t>
            </a:r>
          </a:p>
          <a:p>
            <a:pPr>
              <a:buFont typeface="Wingdings" panose="05000000000000000000" pitchFamily="2" charset="2"/>
              <a:buChar char="v"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Sigara Kullanımını Azaltmak İçin Ne Gibi Önlemler Alınabilir?</a:t>
            </a:r>
          </a:p>
        </p:txBody>
      </p:sp>
    </p:spTree>
    <p:extLst>
      <p:ext uri="{BB962C8B-B14F-4D97-AF65-F5344CB8AC3E}">
        <p14:creationId xmlns="" xmlns:p14="http://schemas.microsoft.com/office/powerpoint/2010/main" val="1964066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Öncelikle kendinizi korumalısınız, sigara içilen ortamda asla durmamalısınız</a:t>
            </a:r>
            <a:r>
              <a:rPr lang="tr-T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tr-TR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Haklarınızı bilmelisiniz. Sigara içerek başkalarına zarar vermenin bir hak ihlali olduğunu bilmeli, bu konuda yakın çevrenizi de bilgilendirmelisiniz</a:t>
            </a:r>
            <a:r>
              <a:rPr lang="tr-TR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tr-TR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Sigara bağımlılığı ile mücadele eden kurumları bilmelisiniz. </a:t>
            </a:r>
            <a:r>
              <a:rPr lang="tr-T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Sağlık Bakanlığı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 Eğitim Bakanlığı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Yeşilay</a:t>
            </a:r>
            <a:r>
              <a:rPr lang="tr-TR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gibi kurumlar sigara bağımlılığı ile mücadele etmektedir.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tr-TR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Bireysel </a:t>
            </a:r>
            <a:r>
              <a:rPr lang="tr-TR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Olarak Yapabileceklerimiz</a:t>
            </a:r>
            <a:endParaRPr lang="tr-TR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12792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105</TotalTime>
  <Words>548</Words>
  <PresentationFormat>Ekran Gösterisi (4:3)</PresentationFormat>
  <Paragraphs>85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Kağıt</vt:lpstr>
      <vt:lpstr>SİGARA VE ALKOLÜN ZARARLARI</vt:lpstr>
      <vt:lpstr>SİGARANIN ZARARLARI</vt:lpstr>
      <vt:lpstr>       SİGARANIN ZARARLARI</vt:lpstr>
      <vt:lpstr>SİGARANIN ZARARLARI</vt:lpstr>
      <vt:lpstr>SİGARANIN ZARARLARI</vt:lpstr>
      <vt:lpstr>SİGARANIN ZARARLARI</vt:lpstr>
      <vt:lpstr>SİGARANIN ZARARLARI</vt:lpstr>
      <vt:lpstr>Sigara Kullanımını Azaltmak İçin Ne Gibi Önlemler Alınabilir?</vt:lpstr>
      <vt:lpstr>Bireysel Olarak Yapabileceklerimiz</vt:lpstr>
      <vt:lpstr>Bireysel Olarak Yapabileceklerimiz</vt:lpstr>
      <vt:lpstr>ALKOLÜN ZARARLARI</vt:lpstr>
      <vt:lpstr>ALKOLÜN ZARARLARI</vt:lpstr>
      <vt:lpstr>ALKOLÜN ZARARLARI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2020-12-13T00:06:50Z</dcterms:created>
  <dcterms:modified xsi:type="dcterms:W3CDTF">2020-12-14T07:55:28Z</dcterms:modified>
  <cp:category>https://www.sorubak.com</cp:category>
</cp:coreProperties>
</file>