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33" autoAdjust="0"/>
  </p:normalViewPr>
  <p:slideViewPr>
    <p:cSldViewPr>
      <p:cViewPr varScale="1">
        <p:scale>
          <a:sx n="94" d="100"/>
          <a:sy n="94" d="100"/>
        </p:scale>
        <p:origin x="-4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7AB72-08A1-4EDB-9763-5724D54B9B54}" type="datetimeFigureOut">
              <a:rPr lang="tr-TR" smtClean="0"/>
              <a:pPr/>
              <a:t>02/10/2020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3016C-ACE2-4142-884C-BECDFEC2D8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7AB72-08A1-4EDB-9763-5724D54B9B54}" type="datetimeFigureOut">
              <a:rPr lang="tr-TR" smtClean="0"/>
              <a:pPr/>
              <a:t>02/10/2020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3016C-ACE2-4142-884C-BECDFEC2D8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7AB72-08A1-4EDB-9763-5724D54B9B54}" type="datetimeFigureOut">
              <a:rPr lang="tr-TR" smtClean="0"/>
              <a:pPr/>
              <a:t>02/10/2020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3016C-ACE2-4142-884C-BECDFEC2D8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7AB72-08A1-4EDB-9763-5724D54B9B54}" type="datetimeFigureOut">
              <a:rPr lang="tr-TR" smtClean="0"/>
              <a:pPr/>
              <a:t>02/10/2020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3016C-ACE2-4142-884C-BECDFEC2D8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7AB72-08A1-4EDB-9763-5724D54B9B54}" type="datetimeFigureOut">
              <a:rPr lang="tr-TR" smtClean="0"/>
              <a:pPr/>
              <a:t>02/10/2020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3016C-ACE2-4142-884C-BECDFEC2D8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7AB72-08A1-4EDB-9763-5724D54B9B54}" type="datetimeFigureOut">
              <a:rPr lang="tr-TR" smtClean="0"/>
              <a:pPr/>
              <a:t>02/10/2020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3016C-ACE2-4142-884C-BECDFEC2D8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7AB72-08A1-4EDB-9763-5724D54B9B54}" type="datetimeFigureOut">
              <a:rPr lang="tr-TR" smtClean="0"/>
              <a:pPr/>
              <a:t>02/10/2020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3016C-ACE2-4142-884C-BECDFEC2D8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7AB72-08A1-4EDB-9763-5724D54B9B54}" type="datetimeFigureOut">
              <a:rPr lang="tr-TR" smtClean="0"/>
              <a:pPr/>
              <a:t>02/10/2020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3016C-ACE2-4142-884C-BECDFEC2D8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7AB72-08A1-4EDB-9763-5724D54B9B54}" type="datetimeFigureOut">
              <a:rPr lang="tr-TR" smtClean="0"/>
              <a:pPr/>
              <a:t>02/10/2020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3016C-ACE2-4142-884C-BECDFEC2D8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7AB72-08A1-4EDB-9763-5724D54B9B54}" type="datetimeFigureOut">
              <a:rPr lang="tr-TR" smtClean="0"/>
              <a:pPr/>
              <a:t>02/10/2020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3016C-ACE2-4142-884C-BECDFEC2D8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7AB72-08A1-4EDB-9763-5724D54B9B54}" type="datetimeFigureOut">
              <a:rPr lang="tr-TR" smtClean="0"/>
              <a:pPr/>
              <a:t>02/10/2020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3016C-ACE2-4142-884C-BECDFEC2D8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0">
              <a:schemeClr val="accent3">
                <a:lumMod val="60000"/>
                <a:lumOff val="40000"/>
              </a:schemeClr>
            </a:gs>
            <a:gs pos="0">
              <a:schemeClr val="accent3">
                <a:lumMod val="60000"/>
                <a:lumOff val="40000"/>
              </a:schemeClr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47AB72-08A1-4EDB-9763-5724D54B9B54}" type="datetimeFigureOut">
              <a:rPr lang="tr-TR" smtClean="0"/>
              <a:pPr/>
              <a:t>02/10/2020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3016C-ACE2-4142-884C-BECDFEC2D84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971600" y="1412776"/>
            <a:ext cx="6912768" cy="3312368"/>
          </a:xfrm>
        </p:spPr>
        <p:txBody>
          <a:bodyPr>
            <a:noAutofit/>
          </a:bodyPr>
          <a:lstStyle/>
          <a:p>
            <a:r>
              <a:rPr lang="tr-TR" sz="8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SAYI ÖRÜNTÜLERİ</a:t>
            </a:r>
            <a:endParaRPr lang="tr-TR" sz="8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282154"/>
          </a:xfrm>
        </p:spPr>
        <p:txBody>
          <a:bodyPr>
            <a:normAutofit/>
          </a:bodyPr>
          <a:lstStyle/>
          <a:p>
            <a:r>
              <a:rPr lang="tr-TR" sz="3100" b="1" dirty="0">
                <a:solidFill>
                  <a:srgbClr val="FF0000"/>
                </a:solidFill>
              </a:rPr>
              <a:t>Aşağıdaki örüntülerin kuralını bulup, eksik yerleri uygun sayılarla doldurunuz.  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251520" y="2276872"/>
          <a:ext cx="8640962" cy="3190720"/>
        </p:xfrm>
        <a:graphic>
          <a:graphicData uri="http://schemas.openxmlformats.org/drawingml/2006/table">
            <a:tbl>
              <a:tblPr/>
              <a:tblGrid>
                <a:gridCol w="8122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214304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089850"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1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FF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KURAL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00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8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16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15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30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29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FF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?</a:t>
                      </a: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57</a:t>
                      </a: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FF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?</a:t>
                      </a: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00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20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15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12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7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FF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?</a:t>
                      </a:r>
                      <a:endParaRPr lang="tr-TR" sz="24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endParaRPr lang="tr-TR" sz="2400">
                        <a:solidFill>
                          <a:srgbClr val="000000"/>
                        </a:solidFill>
                        <a:latin typeface="Segoe Prin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endParaRPr lang="tr-TR" sz="2400">
                        <a:solidFill>
                          <a:srgbClr val="000000"/>
                        </a:solidFill>
                        <a:latin typeface="Segoe Prin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endParaRPr lang="tr-TR" sz="2400">
                        <a:solidFill>
                          <a:srgbClr val="000000"/>
                        </a:solidFill>
                        <a:latin typeface="Segoe Prin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00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75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70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85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80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FF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?</a:t>
                      </a:r>
                      <a:endParaRPr lang="tr-TR" sz="24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90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FF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?</a:t>
                      </a:r>
                      <a:endParaRPr lang="tr-TR" sz="24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100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endParaRPr lang="tr-TR" sz="24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282154"/>
          </a:xfrm>
        </p:spPr>
        <p:txBody>
          <a:bodyPr>
            <a:normAutofit/>
          </a:bodyPr>
          <a:lstStyle/>
          <a:p>
            <a:r>
              <a:rPr lang="tr-TR" sz="3100" b="1" dirty="0">
                <a:solidFill>
                  <a:srgbClr val="FF0000"/>
                </a:solidFill>
              </a:rPr>
              <a:t>Aşağıdaki örüntülerin kuralını bulup, eksik yerleri uygun sayılarla doldurunuz.  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251520" y="2276872"/>
          <a:ext cx="8640962" cy="3190720"/>
        </p:xfrm>
        <a:graphic>
          <a:graphicData uri="http://schemas.openxmlformats.org/drawingml/2006/table">
            <a:tbl>
              <a:tblPr/>
              <a:tblGrid>
                <a:gridCol w="8122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214304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089850"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1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FF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KURAL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00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8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16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15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30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29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58</a:t>
                      </a: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57</a:t>
                      </a: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56</a:t>
                      </a: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16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X</a:t>
                      </a: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 2     -1  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00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20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15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12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7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4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endParaRPr lang="tr-TR" sz="2400">
                        <a:solidFill>
                          <a:srgbClr val="000000"/>
                        </a:solidFill>
                        <a:latin typeface="Segoe Prin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endParaRPr lang="tr-TR" sz="2400">
                        <a:solidFill>
                          <a:srgbClr val="000000"/>
                        </a:solidFill>
                        <a:latin typeface="Segoe Prin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endParaRPr lang="tr-TR" sz="2400">
                        <a:solidFill>
                          <a:srgbClr val="000000"/>
                        </a:solidFill>
                        <a:latin typeface="Segoe Prin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-5      -3  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00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75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70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85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80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95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90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105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100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b="1" dirty="0">
                          <a:latin typeface="Segoe Print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tr-TR" sz="2400" b="0" dirty="0">
                          <a:latin typeface="Segoe Print"/>
                          <a:ea typeface="Times New Roman"/>
                          <a:cs typeface="Times New Roman"/>
                        </a:rPr>
                        <a:t>-5   +15</a:t>
                      </a:r>
                      <a:endParaRPr lang="tr-TR" sz="24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1. Soru 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12, 15, 14, 17, 16, 19, 18, ... örüntüsünün kuralı nedir?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3 artar, 1 eksilir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3 eksilir, 1 artar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1 eksilir, 3 artar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3 artar, 3 eksilir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4000" dirty="0"/>
              <a:t>12,  15,  14,  17,  16,  19,  18, ... </a:t>
            </a:r>
          </a:p>
          <a:p>
            <a:pPr>
              <a:buNone/>
            </a:pPr>
            <a:r>
              <a:rPr lang="tr-TR" sz="3600" b="1" dirty="0">
                <a:solidFill>
                  <a:srgbClr val="FF0000"/>
                </a:solidFill>
              </a:rPr>
              <a:t>      +3    -1    +3    -1</a:t>
            </a:r>
          </a:p>
          <a:p>
            <a:r>
              <a:rPr lang="tr-TR" sz="5400" b="1" dirty="0"/>
              <a:t>Doğru Cevap A</a:t>
            </a:r>
            <a:endParaRPr lang="tr-TR" sz="5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Soru 2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145, 141, 137, 133, 129, ... örüntüsünün kuralı nedir? </a:t>
            </a:r>
          </a:p>
          <a:p>
            <a:pPr>
              <a:buNone/>
            </a:pPr>
            <a:r>
              <a:rPr lang="tr-TR" b="1" dirty="0"/>
              <a:t>    A)</a:t>
            </a:r>
            <a:r>
              <a:rPr lang="tr-TR" dirty="0"/>
              <a:t> 4’er eksiliyor.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2 ile çarpılıp sonra 4 eksiliyor.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4 artırılıyor.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4 ile çarpılıp sonra 2 eksiliyor. </a:t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27584" y="1556792"/>
            <a:ext cx="757118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/>
              <a:t>145, 141, 137, 133, 129, ...</a:t>
            </a:r>
          </a:p>
          <a:p>
            <a:pPr>
              <a:buNone/>
            </a:pPr>
            <a:r>
              <a:rPr lang="tr-TR" sz="3600" dirty="0">
                <a:solidFill>
                  <a:srgbClr val="FF0000"/>
                </a:solidFill>
              </a:rPr>
              <a:t>     -4        -4       -4</a:t>
            </a:r>
          </a:p>
          <a:p>
            <a:pPr>
              <a:buNone/>
            </a:pPr>
            <a:r>
              <a:rPr lang="tr-TR" sz="3600" b="1" dirty="0"/>
              <a:t>DOĞRU CEVAP: A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980728"/>
            <a:ext cx="8229600" cy="4525963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Soru 3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3, 6, 12, 24, ..... , ...... , ...... sayı örüntüsünü tamamlayan sayılar aşağıdaki seçeneklerin hangisinde doğru olarak verilmiştir?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48, 92, 196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48, 96, 192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40, 96, 196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36, 48, 96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000" dirty="0"/>
              <a:t>3,    6,    12,    24, ..... , ...... , ......</a:t>
            </a:r>
          </a:p>
          <a:p>
            <a:pPr>
              <a:buNone/>
            </a:pPr>
            <a:r>
              <a:rPr lang="tr-TR" sz="2800" dirty="0">
                <a:solidFill>
                  <a:srgbClr val="FF0000"/>
                </a:solidFill>
              </a:rPr>
              <a:t>X 2       X2         X2        X2</a:t>
            </a:r>
          </a:p>
          <a:p>
            <a:pPr>
              <a:buNone/>
            </a:pPr>
            <a:r>
              <a:rPr lang="tr-TR" sz="2800" dirty="0"/>
              <a:t>     </a:t>
            </a:r>
          </a:p>
          <a:p>
            <a:pPr>
              <a:buNone/>
            </a:pPr>
            <a:r>
              <a:rPr lang="tr-TR" sz="2800" dirty="0"/>
              <a:t>    24 x 2 = 48</a:t>
            </a:r>
            <a:br>
              <a:rPr lang="tr-TR" sz="2800" dirty="0"/>
            </a:br>
            <a:r>
              <a:rPr lang="tr-TR" sz="2800" dirty="0"/>
              <a:t>48 x 2 = 96</a:t>
            </a:r>
            <a:br>
              <a:rPr lang="tr-TR" sz="2800" dirty="0"/>
            </a:br>
            <a:r>
              <a:rPr lang="tr-TR" sz="2800" dirty="0"/>
              <a:t>96 x 2 = 192</a:t>
            </a:r>
            <a:endParaRPr lang="tr-TR" sz="2800" dirty="0">
              <a:solidFill>
                <a:srgbClr val="FF0000"/>
              </a:solidFill>
            </a:endParaRPr>
          </a:p>
          <a:p>
            <a:pPr>
              <a:buNone/>
            </a:pPr>
            <a:endParaRPr lang="tr-TR" sz="2800" dirty="0">
              <a:solidFill>
                <a:srgbClr val="FF0000"/>
              </a:solidFill>
            </a:endParaRPr>
          </a:p>
          <a:p>
            <a:pPr>
              <a:buNone/>
            </a:pPr>
            <a:endParaRPr lang="tr-TR" sz="2800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sz="3600" b="1" dirty="0"/>
              <a:t>DOĞRU CEVAP: </a:t>
            </a:r>
          </a:p>
          <a:p>
            <a:pPr>
              <a:buNone/>
            </a:pPr>
            <a:r>
              <a:rPr lang="tr-TR" sz="3600" b="1" dirty="0"/>
              <a:t>B)</a:t>
            </a:r>
            <a:r>
              <a:rPr lang="tr-TR" sz="3600" dirty="0"/>
              <a:t> 48, 96, 192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174035"/>
          </a:xfrm>
        </p:spPr>
        <p:txBody>
          <a:bodyPr>
            <a:normAutofit fontScale="92500" lnSpcReduction="1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Soru 4</a:t>
            </a:r>
          </a:p>
          <a:p>
            <a:pPr>
              <a:buNone/>
            </a:pPr>
            <a:r>
              <a:rPr lang="tr-TR" dirty="0"/>
              <a:t/>
            </a:r>
            <a:br>
              <a:rPr lang="tr-TR" dirty="0"/>
            </a:br>
            <a:r>
              <a:rPr lang="tr-TR" sz="3600" dirty="0"/>
              <a:t>500 000, 50 000, 5 000, ..... , ...... , ...... sayı örüntüsünü tamamlayan sayılar aşağıdaki seçeneklerin hangisinde doğru olarak verilmiştir? </a:t>
            </a:r>
            <a:br>
              <a:rPr lang="tr-TR" sz="3600" dirty="0"/>
            </a:br>
            <a:r>
              <a:rPr lang="tr-TR" sz="3600" dirty="0"/>
              <a:t/>
            </a:r>
            <a:br>
              <a:rPr lang="tr-TR" sz="3600" dirty="0"/>
            </a:br>
            <a:r>
              <a:rPr lang="tr-TR" sz="3600" b="1" dirty="0"/>
              <a:t>A)</a:t>
            </a:r>
            <a:r>
              <a:rPr lang="tr-TR" sz="3600" dirty="0"/>
              <a:t> 5000, 500, 50 </a:t>
            </a:r>
            <a:br>
              <a:rPr lang="tr-TR" sz="3600" dirty="0"/>
            </a:br>
            <a:r>
              <a:rPr lang="tr-TR" sz="3600" b="1" dirty="0"/>
              <a:t>B)</a:t>
            </a:r>
            <a:r>
              <a:rPr lang="tr-TR" sz="3600" dirty="0"/>
              <a:t> 500, 500, 50 </a:t>
            </a:r>
            <a:br>
              <a:rPr lang="tr-TR" sz="3600" dirty="0"/>
            </a:br>
            <a:r>
              <a:rPr lang="tr-TR" sz="3600" b="1" dirty="0"/>
              <a:t>C)</a:t>
            </a:r>
            <a:r>
              <a:rPr lang="tr-TR" sz="3600" dirty="0"/>
              <a:t> 500, 50, 5 </a:t>
            </a:r>
            <a:br>
              <a:rPr lang="tr-TR" sz="3600" dirty="0"/>
            </a:br>
            <a:r>
              <a:rPr lang="tr-TR" sz="3600" b="1" dirty="0"/>
              <a:t>D)</a:t>
            </a:r>
            <a:r>
              <a:rPr lang="tr-TR" sz="3600" dirty="0"/>
              <a:t> 50, 500, 5000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tr-TR" sz="3200" dirty="0"/>
              <a:t>500 000,    50 000,    5 000, ..... , ...... , ......</a:t>
            </a:r>
            <a:br>
              <a:rPr lang="tr-TR" sz="3200" dirty="0"/>
            </a:br>
            <a:r>
              <a:rPr lang="tr-TR" sz="3200" dirty="0"/>
              <a:t>         </a:t>
            </a:r>
            <a:r>
              <a:rPr lang="tr-TR" sz="3200" dirty="0">
                <a:solidFill>
                  <a:srgbClr val="FF0000"/>
                </a:solidFill>
              </a:rPr>
              <a:t>÷</a:t>
            </a:r>
            <a:r>
              <a:rPr lang="tr-TR" sz="3200" dirty="0"/>
              <a:t> </a:t>
            </a:r>
            <a:r>
              <a:rPr lang="tr-TR" sz="2800" dirty="0">
                <a:solidFill>
                  <a:srgbClr val="FF0000"/>
                </a:solidFill>
              </a:rPr>
              <a:t>10            ÷</a:t>
            </a:r>
            <a:r>
              <a:rPr lang="tr-TR" sz="2800" dirty="0"/>
              <a:t> </a:t>
            </a:r>
            <a:r>
              <a:rPr lang="tr-TR" sz="2800" dirty="0">
                <a:solidFill>
                  <a:srgbClr val="FF0000"/>
                </a:solidFill>
              </a:rPr>
              <a:t>10         ÷</a:t>
            </a:r>
            <a:r>
              <a:rPr lang="tr-TR" sz="2800" dirty="0"/>
              <a:t> </a:t>
            </a:r>
            <a:r>
              <a:rPr lang="tr-TR" sz="2800" dirty="0">
                <a:solidFill>
                  <a:srgbClr val="FF0000"/>
                </a:solidFill>
              </a:rPr>
              <a:t>10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Örüntüdeki her sayı 10’a bölünerek bir sonraki sayı elde edilmiştir.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dirty="0"/>
              <a:t>5000 ÷ 10 = 500</a:t>
            </a:r>
            <a:br>
              <a:rPr lang="tr-TR" dirty="0"/>
            </a:br>
            <a:r>
              <a:rPr lang="tr-TR" dirty="0"/>
              <a:t>500 ÷ 10 = 50</a:t>
            </a:r>
            <a:br>
              <a:rPr lang="tr-TR" dirty="0"/>
            </a:br>
            <a:r>
              <a:rPr lang="tr-TR" dirty="0"/>
              <a:t>50 ÷ 10 = 5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DOĞRU CEVAP:  C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/>
          <a:lstStyle/>
          <a:p>
            <a:r>
              <a:rPr lang="tr-TR" dirty="0"/>
              <a:t>Sayılardan oluşan örüntülere </a:t>
            </a:r>
            <a:r>
              <a:rPr lang="tr-TR" b="1" dirty="0"/>
              <a:t>sayı örüntüsü</a:t>
            </a:r>
            <a:r>
              <a:rPr lang="tr-TR" dirty="0"/>
              <a:t> denir.</a:t>
            </a:r>
          </a:p>
          <a:p>
            <a:r>
              <a:rPr lang="tr-TR" dirty="0"/>
              <a:t>Bu örüntülerdeki </a:t>
            </a:r>
            <a:r>
              <a:rPr lang="tr-TR" b="1" dirty="0"/>
              <a:t>sayılar </a:t>
            </a:r>
            <a:r>
              <a:rPr lang="tr-TR" dirty="0"/>
              <a:t>belli bir kurala göre sıralanır. </a:t>
            </a:r>
          </a:p>
          <a:p>
            <a:pPr>
              <a:buNone/>
            </a:pPr>
            <a:endParaRPr lang="tr-TR" dirty="0"/>
          </a:p>
          <a:p>
            <a:r>
              <a:rPr lang="tr-TR" dirty="0"/>
              <a:t> Aşağıdaki diziler birer </a:t>
            </a:r>
            <a:r>
              <a:rPr lang="tr-TR" b="1" dirty="0"/>
              <a:t>sayı</a:t>
            </a:r>
            <a:r>
              <a:rPr lang="tr-TR" dirty="0"/>
              <a:t> örüntüsüdür.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861048"/>
            <a:ext cx="8322675" cy="1222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02" y="5413878"/>
            <a:ext cx="8270470" cy="1039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1"/>
          <p:cNvSpPr>
            <a:spLocks noGrp="1"/>
          </p:cNvSpPr>
          <p:nvPr>
            <p:ph type="subTitle" idx="1"/>
          </p:nvPr>
        </p:nvSpPr>
        <p:spPr>
          <a:xfrm>
            <a:off x="1403648" y="836712"/>
            <a:ext cx="64008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tr-TR" sz="280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19, 16, 13, 10, 7 </a:t>
            </a:r>
          </a:p>
        </p:txBody>
      </p:sp>
      <p:sp>
        <p:nvSpPr>
          <p:cNvPr id="5" name="Dikdörtgen 20"/>
          <p:cNvSpPr/>
          <p:nvPr/>
        </p:nvSpPr>
        <p:spPr>
          <a:xfrm>
            <a:off x="1331640" y="1988840"/>
            <a:ext cx="638247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 algn="just"/>
            <a:r>
              <a:rPr lang="tr-TR" sz="280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Örüntüsündeki kuralı açıklayınız.</a:t>
            </a:r>
          </a:p>
        </p:txBody>
      </p:sp>
      <p:sp>
        <p:nvSpPr>
          <p:cNvPr id="6" name="Dikdörtgen 26"/>
          <p:cNvSpPr/>
          <p:nvPr/>
        </p:nvSpPr>
        <p:spPr>
          <a:xfrm>
            <a:off x="1475656" y="3861048"/>
            <a:ext cx="554786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tr-TR" sz="2800" b="1" dirty="0">
                <a:ln w="0"/>
                <a:solidFill>
                  <a:srgbClr val="FF0000"/>
                </a:solidFill>
              </a:rPr>
              <a:t>Kural :</a:t>
            </a:r>
            <a:r>
              <a:rPr lang="tr-TR" sz="280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 19’dan başlayıp 2’şer azalan sayılar.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indefinite" autoRev="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1"/>
          <p:cNvSpPr>
            <a:spLocks noGrp="1"/>
          </p:cNvSpPr>
          <p:nvPr>
            <p:ph idx="1"/>
          </p:nvPr>
        </p:nvSpPr>
        <p:spPr>
          <a:xfrm>
            <a:off x="1979712" y="1124744"/>
            <a:ext cx="640871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tr-TR" sz="360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45, 48, ?, 54, 57, 60</a:t>
            </a:r>
          </a:p>
        </p:txBody>
      </p:sp>
      <p:sp>
        <p:nvSpPr>
          <p:cNvPr id="5" name="Dikdörtgen 20"/>
          <p:cNvSpPr/>
          <p:nvPr/>
        </p:nvSpPr>
        <p:spPr>
          <a:xfrm>
            <a:off x="1187624" y="2132856"/>
            <a:ext cx="676875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 algn="ctr"/>
            <a:r>
              <a:rPr lang="tr-TR" sz="320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Örüntüsünde verilmeyen sayıyı bulunuz.</a:t>
            </a:r>
          </a:p>
        </p:txBody>
      </p:sp>
      <p:sp>
        <p:nvSpPr>
          <p:cNvPr id="7" name="Dikdörtgen 20"/>
          <p:cNvSpPr/>
          <p:nvPr/>
        </p:nvSpPr>
        <p:spPr>
          <a:xfrm>
            <a:off x="1187624" y="3645024"/>
            <a:ext cx="67687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 algn="ctr"/>
            <a:r>
              <a:rPr lang="tr-TR" sz="360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45, 48, </a:t>
            </a:r>
            <a:r>
              <a:rPr lang="tr-TR" sz="36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51</a:t>
            </a:r>
            <a:r>
              <a:rPr lang="tr-TR" sz="360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, 54, 57, 60</a:t>
            </a:r>
          </a:p>
          <a:p>
            <a:pPr marL="457200" indent="-457200"/>
            <a:r>
              <a:rPr lang="tr-TR" sz="360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</a:t>
            </a:r>
            <a:r>
              <a:rPr lang="tr-TR" sz="36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+3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indefinite" autoRev="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052736"/>
          </a:xfrm>
        </p:spPr>
        <p:txBody>
          <a:bodyPr>
            <a:normAutofit fontScale="9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Aşağıdaki sayı örüntüsünün kuralını belirleyip , yazalım 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2060848"/>
            <a:ext cx="8229600" cy="4525963"/>
          </a:xfrm>
        </p:spPr>
        <p:txBody>
          <a:bodyPr>
            <a:normAutofit/>
          </a:bodyPr>
          <a:lstStyle/>
          <a:p>
            <a:r>
              <a:rPr lang="tr-TR" sz="4000" dirty="0"/>
              <a:t>15 – 21 – 27 – 33 – 39 – 45</a:t>
            </a:r>
          </a:p>
          <a:p>
            <a:endParaRPr lang="tr-TR" sz="4000" dirty="0"/>
          </a:p>
          <a:p>
            <a:r>
              <a:rPr lang="tr-TR" sz="4000" dirty="0"/>
              <a:t>Sayılar ileriye doğru 6’şar artıyor.</a:t>
            </a:r>
          </a:p>
          <a:p>
            <a:endParaRPr lang="tr-TR" sz="4000" dirty="0"/>
          </a:p>
          <a:p>
            <a:r>
              <a:rPr lang="tr-TR" sz="4000" dirty="0"/>
              <a:t>15   –   21   –   27   –  33  –  39  –  45</a:t>
            </a:r>
          </a:p>
          <a:p>
            <a:pPr>
              <a:buNone/>
            </a:pPr>
            <a:r>
              <a:rPr lang="tr-TR" sz="4000" dirty="0">
                <a:solidFill>
                  <a:srgbClr val="FF0000"/>
                </a:solidFill>
              </a:rPr>
              <a:t>    +6         +6        +6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Aşağıdaki sayı örüntüsünün kuralını belirleyip , yazalım 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625 – 525 – 425 – 325 – 225 – 125</a:t>
            </a:r>
          </a:p>
          <a:p>
            <a:endParaRPr lang="tr-TR" dirty="0"/>
          </a:p>
          <a:p>
            <a:r>
              <a:rPr lang="tr-TR" dirty="0"/>
              <a:t>Sayılar geriye doğru 100’er eksiliyor.</a:t>
            </a:r>
          </a:p>
          <a:p>
            <a:endParaRPr lang="tr-TR" dirty="0"/>
          </a:p>
          <a:p>
            <a:r>
              <a:rPr lang="tr-TR" dirty="0"/>
              <a:t>625   –   525   –   425   –  325  –  225  –  125</a:t>
            </a:r>
          </a:p>
          <a:p>
            <a:pPr>
              <a:buNone/>
            </a:pPr>
            <a:r>
              <a:rPr lang="tr-TR" dirty="0">
                <a:solidFill>
                  <a:srgbClr val="FF0000"/>
                </a:solidFill>
              </a:rPr>
              <a:t>     -100       -100      -100</a:t>
            </a:r>
          </a:p>
          <a:p>
            <a:endParaRPr lang="tr-TR" dirty="0"/>
          </a:p>
          <a:p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052736"/>
          </a:xfrm>
        </p:spPr>
        <p:txBody>
          <a:bodyPr>
            <a:normAutofit fontScale="9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Aşağıdaki sayı örüntüsünün kuralını belirleyip , yazalım 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2060848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tr-TR" sz="4000" dirty="0"/>
              <a:t>257 – 264 – 262 – 269 – 267 – 274</a:t>
            </a:r>
          </a:p>
          <a:p>
            <a:endParaRPr lang="tr-TR" sz="4000" dirty="0"/>
          </a:p>
          <a:p>
            <a:r>
              <a:rPr lang="tr-TR" sz="4000" dirty="0"/>
              <a:t>Sayılar 7 artıp 2 eksiliyor.</a:t>
            </a:r>
          </a:p>
          <a:p>
            <a:endParaRPr lang="tr-TR" sz="4000" dirty="0"/>
          </a:p>
          <a:p>
            <a:r>
              <a:rPr lang="tr-TR" sz="4000" dirty="0"/>
              <a:t>257  –  26   –  262  –  269  –  267 - 274  </a:t>
            </a:r>
          </a:p>
          <a:p>
            <a:pPr>
              <a:buNone/>
            </a:pPr>
            <a:r>
              <a:rPr lang="tr-TR" sz="4000" dirty="0">
                <a:solidFill>
                  <a:srgbClr val="FF0000"/>
                </a:solidFill>
              </a:rPr>
              <a:t>      +7        -2         +7        -2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tr-TR" dirty="0"/>
              <a:t/>
            </a:r>
            <a:br>
              <a:rPr lang="tr-TR" dirty="0"/>
            </a:br>
            <a:r>
              <a:rPr lang="tr-TR" b="1" dirty="0">
                <a:solidFill>
                  <a:srgbClr val="FF0000"/>
                </a:solidFill>
              </a:rPr>
              <a:t>Aşağıda örüntüleri verilen kurallara uygun olarak, beş adım ilerletiniz 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83568" y="1772816"/>
            <a:ext cx="8229600" cy="4525963"/>
          </a:xfrm>
        </p:spPr>
        <p:txBody>
          <a:bodyPr>
            <a:normAutofit/>
          </a:bodyPr>
          <a:lstStyle/>
          <a:p>
            <a:r>
              <a:rPr lang="tr-TR" sz="3600" b="1" dirty="0"/>
              <a:t>KURAL:       + 8 , - 3</a:t>
            </a:r>
            <a:endParaRPr lang="tr-TR" sz="3600" dirty="0"/>
          </a:p>
          <a:p>
            <a:pPr>
              <a:buNone/>
            </a:pPr>
            <a:r>
              <a:rPr lang="tr-TR" sz="3600" b="1" dirty="0"/>
              <a:t> </a:t>
            </a:r>
            <a:r>
              <a:rPr lang="tr-TR" sz="3600" b="1" dirty="0">
                <a:solidFill>
                  <a:srgbClr val="FF0000"/>
                </a:solidFill>
              </a:rPr>
              <a:t>ÖRÜNTÜ:  </a:t>
            </a:r>
            <a:r>
              <a:rPr lang="tr-TR" sz="3600" b="1" dirty="0"/>
              <a:t>71 - ... - ... - ... - ... - ...</a:t>
            </a:r>
          </a:p>
          <a:p>
            <a:pPr>
              <a:buNone/>
            </a:pPr>
            <a:endParaRPr lang="tr-TR" sz="3600" b="1" dirty="0"/>
          </a:p>
          <a:p>
            <a:pPr>
              <a:buNone/>
            </a:pPr>
            <a:endParaRPr lang="tr-TR" sz="3600" dirty="0"/>
          </a:p>
          <a:p>
            <a:r>
              <a:rPr lang="tr-TR" sz="3600" b="1" dirty="0"/>
              <a:t>KURAL:       - 100 , + 50</a:t>
            </a:r>
            <a:endParaRPr lang="tr-TR" sz="3600" dirty="0"/>
          </a:p>
          <a:p>
            <a:pPr>
              <a:buNone/>
            </a:pPr>
            <a:r>
              <a:rPr lang="tr-TR" sz="3600" b="1" dirty="0"/>
              <a:t> </a:t>
            </a:r>
            <a:r>
              <a:rPr lang="tr-TR" sz="3600" b="1" dirty="0">
                <a:solidFill>
                  <a:srgbClr val="FF0000"/>
                </a:solidFill>
              </a:rPr>
              <a:t>ÖRÜNTÜ:  </a:t>
            </a:r>
            <a:r>
              <a:rPr lang="tr-TR" sz="3600" b="1" dirty="0"/>
              <a:t>900 - ... - ... - ... - ... - ...</a:t>
            </a:r>
            <a:endParaRPr lang="tr-TR" sz="3600" dirty="0"/>
          </a:p>
          <a:p>
            <a:endParaRPr lang="tr-TR" sz="3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tr-TR" dirty="0"/>
              <a:t/>
            </a:r>
            <a:br>
              <a:rPr lang="tr-TR" dirty="0"/>
            </a:br>
            <a:r>
              <a:rPr lang="tr-TR" b="1" dirty="0">
                <a:solidFill>
                  <a:srgbClr val="FF0000"/>
                </a:solidFill>
              </a:rPr>
              <a:t>Aşağıda örüntüleri verilen kurallara uygun olarak, beş adım ilerletiniz 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83568" y="1772816"/>
            <a:ext cx="8229600" cy="4525963"/>
          </a:xfrm>
        </p:spPr>
        <p:txBody>
          <a:bodyPr>
            <a:normAutofit/>
          </a:bodyPr>
          <a:lstStyle/>
          <a:p>
            <a:r>
              <a:rPr lang="tr-TR" sz="3600" b="1" dirty="0"/>
              <a:t>KURAL:       + 8 , - 3</a:t>
            </a:r>
            <a:endParaRPr lang="tr-TR" sz="3600" dirty="0"/>
          </a:p>
          <a:p>
            <a:pPr>
              <a:buNone/>
            </a:pPr>
            <a:r>
              <a:rPr lang="tr-TR" sz="3600" b="1" dirty="0"/>
              <a:t> </a:t>
            </a:r>
            <a:r>
              <a:rPr lang="tr-TR" sz="3600" b="1" dirty="0">
                <a:solidFill>
                  <a:srgbClr val="FF0000"/>
                </a:solidFill>
              </a:rPr>
              <a:t>ÖRÜNTÜ:  </a:t>
            </a:r>
            <a:r>
              <a:rPr lang="tr-TR" sz="3600" b="1" dirty="0"/>
              <a:t>71 - </a:t>
            </a:r>
            <a:r>
              <a:rPr lang="tr-TR" sz="3600" b="1" dirty="0">
                <a:solidFill>
                  <a:srgbClr val="FF0000"/>
                </a:solidFill>
              </a:rPr>
              <a:t>79</a:t>
            </a:r>
            <a:r>
              <a:rPr lang="tr-TR" sz="3600" b="1" dirty="0"/>
              <a:t> - </a:t>
            </a:r>
            <a:r>
              <a:rPr lang="tr-TR" sz="3600" b="1" dirty="0">
                <a:solidFill>
                  <a:srgbClr val="FF0000"/>
                </a:solidFill>
              </a:rPr>
              <a:t>76</a:t>
            </a:r>
            <a:r>
              <a:rPr lang="tr-TR" sz="3600" b="1" dirty="0"/>
              <a:t> - </a:t>
            </a:r>
            <a:r>
              <a:rPr lang="tr-TR" sz="3600" b="1" dirty="0">
                <a:solidFill>
                  <a:srgbClr val="FF0000"/>
                </a:solidFill>
              </a:rPr>
              <a:t>84</a:t>
            </a:r>
            <a:r>
              <a:rPr lang="tr-TR" sz="3600" b="1" dirty="0"/>
              <a:t> - </a:t>
            </a:r>
            <a:r>
              <a:rPr lang="tr-TR" sz="3600" b="1" dirty="0">
                <a:solidFill>
                  <a:srgbClr val="FF0000"/>
                </a:solidFill>
              </a:rPr>
              <a:t>81</a:t>
            </a:r>
            <a:r>
              <a:rPr lang="tr-TR" sz="3600" b="1" dirty="0"/>
              <a:t> - </a:t>
            </a:r>
            <a:r>
              <a:rPr lang="tr-TR" sz="3600" b="1" dirty="0">
                <a:solidFill>
                  <a:srgbClr val="FF0000"/>
                </a:solidFill>
              </a:rPr>
              <a:t>89</a:t>
            </a:r>
          </a:p>
          <a:p>
            <a:pPr>
              <a:buNone/>
            </a:pPr>
            <a:endParaRPr lang="tr-TR" sz="3600" b="1" dirty="0"/>
          </a:p>
          <a:p>
            <a:pPr>
              <a:buNone/>
            </a:pPr>
            <a:endParaRPr lang="tr-TR" sz="3600" dirty="0"/>
          </a:p>
          <a:p>
            <a:r>
              <a:rPr lang="tr-TR" sz="3600" b="1" dirty="0"/>
              <a:t>KURAL:       - 100 , + 50</a:t>
            </a:r>
            <a:endParaRPr lang="tr-TR" sz="3600" dirty="0"/>
          </a:p>
          <a:p>
            <a:pPr>
              <a:buNone/>
            </a:pPr>
            <a:r>
              <a:rPr lang="tr-TR" sz="3600" b="1" dirty="0"/>
              <a:t> </a:t>
            </a:r>
            <a:r>
              <a:rPr lang="tr-TR" sz="3600" b="1" dirty="0">
                <a:solidFill>
                  <a:srgbClr val="FF0000"/>
                </a:solidFill>
              </a:rPr>
              <a:t>ÖRÜNTÜ:  </a:t>
            </a:r>
            <a:r>
              <a:rPr lang="tr-TR" sz="3600" b="1" dirty="0"/>
              <a:t>900 - </a:t>
            </a:r>
            <a:r>
              <a:rPr lang="tr-TR" sz="3600" b="1" dirty="0">
                <a:solidFill>
                  <a:srgbClr val="FF0000"/>
                </a:solidFill>
              </a:rPr>
              <a:t>800</a:t>
            </a:r>
            <a:r>
              <a:rPr lang="tr-TR" sz="3600" b="1" dirty="0"/>
              <a:t> - </a:t>
            </a:r>
            <a:r>
              <a:rPr lang="tr-TR" sz="3600" b="1" dirty="0">
                <a:solidFill>
                  <a:srgbClr val="FF0000"/>
                </a:solidFill>
              </a:rPr>
              <a:t>850</a:t>
            </a:r>
            <a:r>
              <a:rPr lang="tr-TR" sz="3600" b="1" dirty="0"/>
              <a:t> - </a:t>
            </a:r>
            <a:r>
              <a:rPr lang="tr-TR" sz="3600" b="1" dirty="0">
                <a:solidFill>
                  <a:srgbClr val="FF0000"/>
                </a:solidFill>
              </a:rPr>
              <a:t>750 </a:t>
            </a:r>
            <a:r>
              <a:rPr lang="tr-TR" sz="3600" b="1" dirty="0"/>
              <a:t>- </a:t>
            </a:r>
            <a:r>
              <a:rPr lang="tr-TR" sz="3600" b="1" dirty="0">
                <a:solidFill>
                  <a:srgbClr val="FF0000"/>
                </a:solidFill>
              </a:rPr>
              <a:t>800</a:t>
            </a:r>
            <a:r>
              <a:rPr lang="tr-TR" sz="3600" b="1" dirty="0"/>
              <a:t> - </a:t>
            </a:r>
            <a:r>
              <a:rPr lang="tr-TR" sz="3600" b="1" dirty="0">
                <a:solidFill>
                  <a:srgbClr val="FF0000"/>
                </a:solidFill>
              </a:rPr>
              <a:t>700</a:t>
            </a:r>
            <a:endParaRPr lang="tr-TR" sz="3600" dirty="0">
              <a:solidFill>
                <a:srgbClr val="FF0000"/>
              </a:solidFill>
            </a:endParaRPr>
          </a:p>
          <a:p>
            <a:endParaRPr lang="tr-TR" sz="3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459</Words>
  <PresentationFormat>Ekran Gösterisi (4:3)</PresentationFormat>
  <Paragraphs>120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Slayt 1</vt:lpstr>
      <vt:lpstr>Slayt 2</vt:lpstr>
      <vt:lpstr>Slayt 3</vt:lpstr>
      <vt:lpstr>Slayt 4</vt:lpstr>
      <vt:lpstr>Aşağıdaki sayı örüntüsünün kuralını belirleyip , yazalım .</vt:lpstr>
      <vt:lpstr>Aşağıdaki sayı örüntüsünün kuralını belirleyip , yazalım .</vt:lpstr>
      <vt:lpstr>Aşağıdaki sayı örüntüsünün kuralını belirleyip , yazalım .</vt:lpstr>
      <vt:lpstr> Aşağıda örüntüleri verilen kurallara uygun olarak, beş adım ilerletiniz .</vt:lpstr>
      <vt:lpstr> Aşağıda örüntüleri verilen kurallara uygun olarak, beş adım ilerletiniz .</vt:lpstr>
      <vt:lpstr>Aşağıdaki örüntülerin kuralını bulup, eksik yerleri uygun sayılarla doldurunuz.  </vt:lpstr>
      <vt:lpstr>Aşağıdaki örüntülerin kuralını bulup, eksik yerleri uygun sayılarla doldurunuz.  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500 000,    50 000,    5 000, ..... , ...... , ......          ÷ 10            ÷ 10         ÷ 10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2020-10-02T04:37:13Z</dcterms:created>
  <dcterms:modified xsi:type="dcterms:W3CDTF">2020-10-02T09:42:16Z</dcterms:modified>
  <cp:category>https://www.sorubak.com</cp:category>
</cp:coreProperties>
</file>