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B5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920" autoAdjust="0"/>
  </p:normalViewPr>
  <p:slideViewPr>
    <p:cSldViewPr snapToGrid="0">
      <p:cViewPr varScale="1">
        <p:scale>
          <a:sx n="86" d="100"/>
          <a:sy n="86" d="100"/>
        </p:scale>
        <p:origin x="126" y="5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AF719484-DC68-4B31-AF48-438B00CB5147}" type="datetimeFigureOut">
              <a:rPr lang="tr-TR" smtClean="0"/>
              <a:pPr/>
              <a:t>11.03.2021</a:t>
            </a:fld>
            <a:endParaRPr lang="tr-TR"/>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tr-T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44949E14-011D-4A3D-993A-E4107C8BCCBD}" type="slidenum">
              <a:rPr lang="tr-TR" smtClean="0"/>
              <a:pPr/>
              <a:t>‹#›</a:t>
            </a:fld>
            <a:endParaRPr lang="tr-TR"/>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64426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716389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110785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4372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AF719484-DC68-4B31-AF48-438B00CB5147}" type="datetimeFigureOut">
              <a:rPr lang="tr-TR" smtClean="0"/>
              <a:pPr/>
              <a:t>11.03.2021</a:t>
            </a:fld>
            <a:endParaRPr lang="tr-TR"/>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tr-T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44949E14-011D-4A3D-993A-E4107C8BCCBD}" type="slidenum">
              <a:rPr lang="tr-TR" smtClean="0"/>
              <a:pPr/>
              <a:t>‹#›</a:t>
            </a:fld>
            <a:endParaRPr lang="tr-TR"/>
          </a:p>
        </p:txBody>
      </p:sp>
      <p:sp>
        <p:nvSpPr>
          <p:cNvPr id="7" name="Freeform 6"/>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72843612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tr-TR"/>
              <a:t>Asıl başlık stilini düzenlemek için tıklayın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438616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1315789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1238441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719484-DC68-4B31-AF48-438B00CB5147}" type="datetimeFigureOut">
              <a:rPr lang="tr-TR" smtClean="0"/>
              <a:pPr/>
              <a:t>11.03.2021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44949E14-011D-4A3D-993A-E4107C8BCCBD}" type="slidenum">
              <a:rPr lang="tr-TR" smtClean="0"/>
              <a:pPr/>
              <a:t>‹#›</a:t>
            </a:fld>
            <a:endParaRPr lang="tr-TR"/>
          </a:p>
        </p:txBody>
      </p:sp>
    </p:spTree>
    <p:extLst>
      <p:ext uri="{BB962C8B-B14F-4D97-AF65-F5344CB8AC3E}">
        <p14:creationId xmlns:p14="http://schemas.microsoft.com/office/powerpoint/2010/main" val="1451101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Rectangle 7"/>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AF719484-DC68-4B31-AF48-438B00CB5147}" type="datetimeFigureOut">
              <a:rPr lang="tr-TR" smtClean="0"/>
              <a:pPr/>
              <a:t>11.03.2021</a:t>
            </a:fld>
            <a:endParaRPr lang="tr-T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44949E14-011D-4A3D-993A-E4107C8BCCBD}" type="slidenum">
              <a:rPr lang="tr-TR" smtClean="0"/>
              <a:pPr/>
              <a:t>‹#›</a:t>
            </a:fld>
            <a:endParaRPr lang="tr-TR"/>
          </a:p>
        </p:txBody>
      </p:sp>
      <p:sp>
        <p:nvSpPr>
          <p:cNvPr id="9" name="Rectangle 8"/>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93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AF719484-DC68-4B31-AF48-438B00CB5147}" type="datetimeFigureOut">
              <a:rPr lang="tr-TR" smtClean="0"/>
              <a:pPr/>
              <a:t>11.03.2021</a:t>
            </a:fld>
            <a:endParaRPr lang="tr-T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44949E14-011D-4A3D-993A-E4107C8BCCBD}" type="slidenum">
              <a:rPr lang="tr-TR" smtClean="0"/>
              <a:pPr/>
              <a:t>‹#›</a:t>
            </a:fld>
            <a:endParaRPr lang="tr-TR"/>
          </a:p>
        </p:txBody>
      </p:sp>
      <p:sp>
        <p:nvSpPr>
          <p:cNvPr id="9" name="Rectangle 8"/>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2806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AF719484-DC68-4B31-AF48-438B00CB5147}" type="datetimeFigureOut">
              <a:rPr lang="tr-TR" smtClean="0"/>
              <a:pPr/>
              <a:t>11.03.2021</a:t>
            </a:fld>
            <a:endParaRPr lang="tr-TR"/>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tr-T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44949E14-011D-4A3D-993A-E4107C8BCCBD}" type="slidenum">
              <a:rPr lang="tr-TR" smtClean="0"/>
              <a:pPr/>
              <a:t>‹#›</a:t>
            </a:fld>
            <a:endParaRPr lang="tr-TR"/>
          </a:p>
        </p:txBody>
      </p:sp>
      <p:sp>
        <p:nvSpPr>
          <p:cNvPr id="9" name="Rectangle 8"/>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1353084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horzBrick">
          <a:fgClr>
            <a:schemeClr val="bg2"/>
          </a:fgClr>
          <a:bgClr>
            <a:schemeClr val="bg1"/>
          </a:bgClr>
        </a:patt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2411583-8D0F-4EB5-A3F8-51422F86F07D}"/>
              </a:ext>
            </a:extLst>
          </p:cNvPr>
          <p:cNvSpPr>
            <a:spLocks noGrp="1"/>
          </p:cNvSpPr>
          <p:nvPr>
            <p:ph type="ctrTitle"/>
          </p:nvPr>
        </p:nvSpPr>
        <p:spPr/>
        <p:txBody>
          <a:bodyPr/>
          <a:lstStyle/>
          <a:p>
            <a:r>
              <a:rPr lang="tr-TR" dirty="0">
                <a:solidFill>
                  <a:srgbClr val="C2B5E3"/>
                </a:solidFill>
              </a:rPr>
              <a:t>Saf Madde Ve Karışım</a:t>
            </a:r>
          </a:p>
        </p:txBody>
      </p:sp>
      <p:sp>
        <p:nvSpPr>
          <p:cNvPr id="3" name="Alt Başlık 2">
            <a:extLst>
              <a:ext uri="{FF2B5EF4-FFF2-40B4-BE49-F238E27FC236}">
                <a16:creationId xmlns:a16="http://schemas.microsoft.com/office/drawing/2014/main" id="{38BADCBD-D062-4692-857D-C0D63680C6BE}"/>
              </a:ext>
            </a:extLst>
          </p:cNvPr>
          <p:cNvSpPr>
            <a:spLocks noGrp="1"/>
          </p:cNvSpPr>
          <p:nvPr>
            <p:ph type="subTitle" idx="1"/>
          </p:nvPr>
        </p:nvSpPr>
        <p:spPr bwMode="ltGray"/>
        <p:txBody>
          <a:bodyPr>
            <a:normAutofit/>
          </a:bodyPr>
          <a:lstStyle/>
          <a:p>
            <a:r>
              <a:rPr lang="tr-TR" i="1" dirty="0"/>
              <a:t>Hazırlayan:</a:t>
            </a:r>
            <a:r>
              <a:rPr lang="tr-TR" b="1" i="1" dirty="0"/>
              <a:t> Yağmur Bozoğlu</a:t>
            </a:r>
            <a:endParaRPr lang="tr-TR" i="1" dirty="0"/>
          </a:p>
        </p:txBody>
      </p:sp>
    </p:spTree>
    <p:extLst>
      <p:ext uri="{BB962C8B-B14F-4D97-AF65-F5344CB8AC3E}">
        <p14:creationId xmlns:p14="http://schemas.microsoft.com/office/powerpoint/2010/main" val="11643890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3DD246-F9FC-40EB-AD9B-831A97E702FC}"/>
              </a:ext>
            </a:extLst>
          </p:cNvPr>
          <p:cNvSpPr>
            <a:spLocks noGrp="1"/>
          </p:cNvSpPr>
          <p:nvPr>
            <p:ph type="title"/>
          </p:nvPr>
        </p:nvSpPr>
        <p:spPr>
          <a:xfrm>
            <a:off x="7860667" y="685800"/>
            <a:ext cx="3656419" cy="1485900"/>
          </a:xfrm>
        </p:spPr>
        <p:txBody>
          <a:bodyPr>
            <a:normAutofit/>
          </a:bodyPr>
          <a:lstStyle/>
          <a:p>
            <a:r>
              <a:rPr lang="tr-TR" sz="3400" dirty="0"/>
              <a:t>Kaynatma  (buharlaşma ) Yöntemi</a:t>
            </a:r>
          </a:p>
        </p:txBody>
      </p:sp>
      <p:sp>
        <p:nvSpPr>
          <p:cNvPr id="12" name="Rectangle 11">
            <a:extLst>
              <a:ext uri="{FF2B5EF4-FFF2-40B4-BE49-F238E27FC236}">
                <a16:creationId xmlns:a16="http://schemas.microsoft.com/office/drawing/2014/main" id="{BEC9E7FA-3295-45ED-8253-D23F9E44E1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İçerik Yer Tutucusu 4">
            <a:extLst>
              <a:ext uri="{FF2B5EF4-FFF2-40B4-BE49-F238E27FC236}">
                <a16:creationId xmlns:a16="http://schemas.microsoft.com/office/drawing/2014/main" id="{82504890-83E2-43A9-BD8F-ADA954BBB3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0848" y="645106"/>
            <a:ext cx="5142491" cy="5247747"/>
          </a:xfrm>
          <a:prstGeom prst="rect">
            <a:avLst/>
          </a:prstGeom>
        </p:spPr>
      </p:pic>
      <p:sp>
        <p:nvSpPr>
          <p:cNvPr id="9" name="Content Placeholder 8">
            <a:extLst>
              <a:ext uri="{FF2B5EF4-FFF2-40B4-BE49-F238E27FC236}">
                <a16:creationId xmlns:a16="http://schemas.microsoft.com/office/drawing/2014/main" id="{8F05235D-EA69-4701-8367-9470CF5560B5}"/>
              </a:ext>
            </a:extLst>
          </p:cNvPr>
          <p:cNvSpPr>
            <a:spLocks noGrp="1"/>
          </p:cNvSpPr>
          <p:nvPr>
            <p:ph idx="1"/>
          </p:nvPr>
        </p:nvSpPr>
        <p:spPr>
          <a:xfrm>
            <a:off x="7860667" y="2286000"/>
            <a:ext cx="3656419" cy="3581400"/>
          </a:xfrm>
        </p:spPr>
        <p:txBody>
          <a:bodyPr>
            <a:normAutofit/>
          </a:bodyPr>
          <a:lstStyle/>
          <a:p>
            <a:pPr marL="0" indent="0">
              <a:buNone/>
            </a:pPr>
            <a:r>
              <a:rPr lang="tr-TR" dirty="0"/>
              <a:t>Bir sıvı maddenin içinde çözünen maddeyi ortaya çıkarmak için sıvı maddeyi buharlaştırmaya Kaynatma yöntemi denir.</a:t>
            </a:r>
            <a:endParaRPr lang="en-US" dirty="0"/>
          </a:p>
        </p:txBody>
      </p:sp>
    </p:spTree>
    <p:extLst>
      <p:ext uri="{BB962C8B-B14F-4D97-AF65-F5344CB8AC3E}">
        <p14:creationId xmlns:p14="http://schemas.microsoft.com/office/powerpoint/2010/main" val="10332291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C24518-5BAE-417D-8836-8F37FF8CE169}"/>
              </a:ext>
            </a:extLst>
          </p:cNvPr>
          <p:cNvSpPr>
            <a:spLocks noGrp="1"/>
          </p:cNvSpPr>
          <p:nvPr>
            <p:ph type="title"/>
          </p:nvPr>
        </p:nvSpPr>
        <p:spPr/>
        <p:txBody>
          <a:bodyPr/>
          <a:lstStyle/>
          <a:p>
            <a:r>
              <a:rPr lang="tr-TR" dirty="0"/>
              <a:t>Kavram haritası</a:t>
            </a:r>
          </a:p>
        </p:txBody>
      </p:sp>
      <p:pic>
        <p:nvPicPr>
          <p:cNvPr id="4" name="İçerik Yer Tutucusu 3">
            <a:extLst>
              <a:ext uri="{FF2B5EF4-FFF2-40B4-BE49-F238E27FC236}">
                <a16:creationId xmlns:a16="http://schemas.microsoft.com/office/drawing/2014/main" id="{78B33E94-5DC9-4166-94DC-5C36FEAF488B}"/>
              </a:ext>
            </a:extLst>
          </p:cNvPr>
          <p:cNvPicPr>
            <a:picLocks noGrp="1" noChangeAspect="1"/>
          </p:cNvPicPr>
          <p:nvPr>
            <p:ph idx="1"/>
          </p:nvPr>
        </p:nvPicPr>
        <p:blipFill>
          <a:blip r:embed="rId2" cstate="print"/>
          <a:stretch>
            <a:fillRect/>
          </a:stretch>
        </p:blipFill>
        <p:spPr>
          <a:xfrm>
            <a:off x="1760808" y="1428750"/>
            <a:ext cx="6964092" cy="5295900"/>
          </a:xfrm>
          <a:prstGeom prst="rect">
            <a:avLst/>
          </a:prstGeom>
        </p:spPr>
      </p:pic>
    </p:spTree>
    <p:extLst>
      <p:ext uri="{BB962C8B-B14F-4D97-AF65-F5344CB8AC3E}">
        <p14:creationId xmlns:p14="http://schemas.microsoft.com/office/powerpoint/2010/main" val="3283545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F3C392F-BF9F-4263-9C9B-E51264028FA1}"/>
              </a:ext>
            </a:extLst>
          </p:cNvPr>
          <p:cNvSpPr>
            <a:spLocks noGrp="1"/>
          </p:cNvSpPr>
          <p:nvPr>
            <p:ph type="title"/>
          </p:nvPr>
        </p:nvSpPr>
        <p:spPr/>
        <p:txBody>
          <a:bodyPr/>
          <a:lstStyle/>
          <a:p>
            <a:r>
              <a:rPr lang="tr-TR" dirty="0"/>
              <a:t>Saf Madde:</a:t>
            </a:r>
          </a:p>
        </p:txBody>
      </p:sp>
      <p:sp>
        <p:nvSpPr>
          <p:cNvPr id="3" name="İçerik Yer Tutucusu 2">
            <a:extLst>
              <a:ext uri="{FF2B5EF4-FFF2-40B4-BE49-F238E27FC236}">
                <a16:creationId xmlns:a16="http://schemas.microsoft.com/office/drawing/2014/main" id="{FC02ED7B-C556-4378-9E65-49BA9F733688}"/>
              </a:ext>
            </a:extLst>
          </p:cNvPr>
          <p:cNvSpPr>
            <a:spLocks noGrp="1"/>
          </p:cNvSpPr>
          <p:nvPr>
            <p:ph idx="1"/>
          </p:nvPr>
        </p:nvSpPr>
        <p:spPr/>
        <p:txBody>
          <a:bodyPr/>
          <a:lstStyle/>
          <a:p>
            <a:pPr>
              <a:buFont typeface="Wingdings" panose="05000000000000000000" pitchFamily="2" charset="2"/>
              <a:buChar char="Ø"/>
            </a:pPr>
            <a:r>
              <a:rPr lang="tr-TR" dirty="0"/>
              <a:t>Tek maddeden oluşan varlık ve eşyalara </a:t>
            </a:r>
            <a:r>
              <a:rPr lang="tr-TR" dirty="0">
                <a:solidFill>
                  <a:srgbClr val="FF0000"/>
                </a:solidFill>
              </a:rPr>
              <a:t>saf madde </a:t>
            </a:r>
            <a:r>
              <a:rPr lang="tr-TR" dirty="0">
                <a:solidFill>
                  <a:schemeClr val="tx1"/>
                </a:solidFill>
              </a:rPr>
              <a:t>denir.</a:t>
            </a:r>
          </a:p>
          <a:p>
            <a:pPr>
              <a:buFont typeface="Wingdings" panose="05000000000000000000" pitchFamily="2" charset="2"/>
              <a:buChar char="Ø"/>
            </a:pPr>
            <a:r>
              <a:rPr lang="tr-TR" dirty="0">
                <a:solidFill>
                  <a:schemeClr val="tx1"/>
                </a:solidFill>
              </a:rPr>
              <a:t> Altın, Gümüş, Bakır, Alüminyum, Şeker saf maddelere birer örnektir.</a:t>
            </a:r>
          </a:p>
          <a:p>
            <a:pPr marL="0" indent="0">
              <a:buNone/>
            </a:pPr>
            <a:endParaRPr lang="tr-TR" dirty="0">
              <a:solidFill>
                <a:schemeClr val="tx1"/>
              </a:solidFill>
            </a:endParaRPr>
          </a:p>
          <a:p>
            <a:pPr marL="0" indent="0">
              <a:buNone/>
            </a:pPr>
            <a:endParaRPr lang="tr-TR" dirty="0">
              <a:solidFill>
                <a:schemeClr val="tx1"/>
              </a:solidFill>
            </a:endParaRPr>
          </a:p>
          <a:p>
            <a:pPr marL="0" indent="0">
              <a:buNone/>
            </a:pPr>
            <a:r>
              <a:rPr lang="tr-TR" dirty="0"/>
              <a:t>                                                                               </a:t>
            </a:r>
          </a:p>
        </p:txBody>
      </p:sp>
      <p:pic>
        <p:nvPicPr>
          <p:cNvPr id="5" name="Resim 4" descr="Altın madalya">
            <a:extLst>
              <a:ext uri="{FF2B5EF4-FFF2-40B4-BE49-F238E27FC236}">
                <a16:creationId xmlns:a16="http://schemas.microsoft.com/office/drawing/2014/main" id="{FBCE032A-B335-4236-BD3B-0F2B0D2EB2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1244" y="3286125"/>
            <a:ext cx="4458956" cy="3162300"/>
          </a:xfrm>
          <a:prstGeom prst="rect">
            <a:avLst/>
          </a:prstGeom>
        </p:spPr>
      </p:pic>
      <p:pic>
        <p:nvPicPr>
          <p:cNvPr id="7" name="Resim 6" descr="Şeker mama kapları için assıralandı">
            <a:extLst>
              <a:ext uri="{FF2B5EF4-FFF2-40B4-BE49-F238E27FC236}">
                <a16:creationId xmlns:a16="http://schemas.microsoft.com/office/drawing/2014/main" id="{C2954844-0F46-4EA2-9FD4-30288A6C97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4431" y="3643312"/>
            <a:ext cx="3113419" cy="2447925"/>
          </a:xfrm>
          <a:prstGeom prst="rect">
            <a:avLst/>
          </a:prstGeom>
        </p:spPr>
      </p:pic>
    </p:spTree>
    <p:extLst>
      <p:ext uri="{BB962C8B-B14F-4D97-AF65-F5344CB8AC3E}">
        <p14:creationId xmlns:p14="http://schemas.microsoft.com/office/powerpoint/2010/main" val="334566625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80">
                                          <p:stCondLst>
                                            <p:cond delay="0"/>
                                          </p:stCondLst>
                                        </p:cTn>
                                        <p:tgtEl>
                                          <p:spTgt spid="3">
                                            <p:txEl>
                                              <p:pRg st="1" end="1"/>
                                            </p:txEl>
                                          </p:spTgt>
                                        </p:tgtEl>
                                      </p:cBhvr>
                                    </p:animEffect>
                                    <p:anim calcmode="lin" valueType="num">
                                      <p:cBhvr>
                                        <p:cTn id="2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1" end="1"/>
                                            </p:txEl>
                                          </p:spTgt>
                                        </p:tgtEl>
                                      </p:cBhvr>
                                      <p:to x="100000" y="60000"/>
                                    </p:animScale>
                                    <p:animScale>
                                      <p:cBhvr>
                                        <p:cTn id="30" dur="166" decel="50000">
                                          <p:stCondLst>
                                            <p:cond delay="676"/>
                                          </p:stCondLst>
                                        </p:cTn>
                                        <p:tgtEl>
                                          <p:spTgt spid="3">
                                            <p:txEl>
                                              <p:pRg st="1" end="1"/>
                                            </p:txEl>
                                          </p:spTgt>
                                        </p:tgtEl>
                                      </p:cBhvr>
                                      <p:to x="100000" y="100000"/>
                                    </p:animScale>
                                    <p:animScale>
                                      <p:cBhvr>
                                        <p:cTn id="31" dur="26">
                                          <p:stCondLst>
                                            <p:cond delay="1312"/>
                                          </p:stCondLst>
                                        </p:cTn>
                                        <p:tgtEl>
                                          <p:spTgt spid="3">
                                            <p:txEl>
                                              <p:pRg st="1" end="1"/>
                                            </p:txEl>
                                          </p:spTgt>
                                        </p:tgtEl>
                                      </p:cBhvr>
                                      <p:to x="100000" y="80000"/>
                                    </p:animScale>
                                    <p:animScale>
                                      <p:cBhvr>
                                        <p:cTn id="32" dur="166" decel="50000">
                                          <p:stCondLst>
                                            <p:cond delay="1338"/>
                                          </p:stCondLst>
                                        </p:cTn>
                                        <p:tgtEl>
                                          <p:spTgt spid="3">
                                            <p:txEl>
                                              <p:pRg st="1" end="1"/>
                                            </p:txEl>
                                          </p:spTgt>
                                        </p:tgtEl>
                                      </p:cBhvr>
                                      <p:to x="100000" y="100000"/>
                                    </p:animScale>
                                    <p:animScale>
                                      <p:cBhvr>
                                        <p:cTn id="33" dur="26">
                                          <p:stCondLst>
                                            <p:cond delay="1642"/>
                                          </p:stCondLst>
                                        </p:cTn>
                                        <p:tgtEl>
                                          <p:spTgt spid="3">
                                            <p:txEl>
                                              <p:pRg st="1" end="1"/>
                                            </p:txEl>
                                          </p:spTgt>
                                        </p:tgtEl>
                                      </p:cBhvr>
                                      <p:to x="100000" y="90000"/>
                                    </p:animScale>
                                    <p:animScale>
                                      <p:cBhvr>
                                        <p:cTn id="34" dur="166" decel="50000">
                                          <p:stCondLst>
                                            <p:cond delay="1668"/>
                                          </p:stCondLst>
                                        </p:cTn>
                                        <p:tgtEl>
                                          <p:spTgt spid="3">
                                            <p:txEl>
                                              <p:pRg st="1" end="1"/>
                                            </p:txEl>
                                          </p:spTgt>
                                        </p:tgtEl>
                                      </p:cBhvr>
                                      <p:to x="100000" y="100000"/>
                                    </p:animScale>
                                    <p:animScale>
                                      <p:cBhvr>
                                        <p:cTn id="35" dur="26">
                                          <p:stCondLst>
                                            <p:cond delay="1808"/>
                                          </p:stCondLst>
                                        </p:cTn>
                                        <p:tgtEl>
                                          <p:spTgt spid="3">
                                            <p:txEl>
                                              <p:pRg st="1" end="1"/>
                                            </p:txEl>
                                          </p:spTgt>
                                        </p:tgtEl>
                                      </p:cBhvr>
                                      <p:to x="100000" y="95000"/>
                                    </p:animScale>
                                    <p:animScale>
                                      <p:cBhvr>
                                        <p:cTn id="36"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CC2BD3B-F1D0-4B25-8C9A-BDE45CAF90EA}"/>
              </a:ext>
            </a:extLst>
          </p:cNvPr>
          <p:cNvSpPr>
            <a:spLocks noGrp="1"/>
          </p:cNvSpPr>
          <p:nvPr>
            <p:ph type="title"/>
          </p:nvPr>
        </p:nvSpPr>
        <p:spPr>
          <a:xfrm>
            <a:off x="857250" y="685799"/>
            <a:ext cx="10115550" cy="5857875"/>
          </a:xfrm>
        </p:spPr>
        <p:txBody>
          <a:bodyPr/>
          <a:lstStyle/>
          <a:p>
            <a:r>
              <a:rPr lang="tr-TR" dirty="0"/>
              <a:t>Karışım</a:t>
            </a:r>
          </a:p>
        </p:txBody>
      </p:sp>
      <p:pic>
        <p:nvPicPr>
          <p:cNvPr id="5" name="İçerik Yer Tutucusu 4" descr="salata, yiyecek, yemek, taze içeren bir resim&#10;&#10;Açıklama otomatik olarak oluşturuldu">
            <a:extLst>
              <a:ext uri="{FF2B5EF4-FFF2-40B4-BE49-F238E27FC236}">
                <a16:creationId xmlns:a16="http://schemas.microsoft.com/office/drawing/2014/main" id="{DEEB4E3B-F9D3-41EC-A7A2-EBC56AF06BDF}"/>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24041" y="2619376"/>
            <a:ext cx="4309959" cy="2152650"/>
          </a:xfrm>
        </p:spPr>
      </p:pic>
      <p:pic>
        <p:nvPicPr>
          <p:cNvPr id="7" name="Resim 6">
            <a:extLst>
              <a:ext uri="{FF2B5EF4-FFF2-40B4-BE49-F238E27FC236}">
                <a16:creationId xmlns:a16="http://schemas.microsoft.com/office/drawing/2014/main" id="{C1130395-81F5-4B51-B458-70DE9819FA14}"/>
              </a:ext>
            </a:extLst>
          </p:cNvPr>
          <p:cNvPicPr>
            <a:picLocks noChangeAspect="1"/>
          </p:cNvPicPr>
          <p:nvPr/>
        </p:nvPicPr>
        <p:blipFill>
          <a:blip r:embed="rId3" cstate="print"/>
          <a:stretch>
            <a:fillRect/>
          </a:stretch>
        </p:blipFill>
        <p:spPr>
          <a:xfrm flipV="1">
            <a:off x="13592173" y="-7836490"/>
            <a:ext cx="45719" cy="25331327"/>
          </a:xfrm>
          <a:prstGeom prst="rect">
            <a:avLst/>
          </a:prstGeom>
        </p:spPr>
      </p:pic>
    </p:spTree>
    <p:extLst>
      <p:ext uri="{BB962C8B-B14F-4D97-AF65-F5344CB8AC3E}">
        <p14:creationId xmlns:p14="http://schemas.microsoft.com/office/powerpoint/2010/main" val="8821333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7C058C0-682B-420C-9B21-9FC75F8D8B76}"/>
              </a:ext>
            </a:extLst>
          </p:cNvPr>
          <p:cNvSpPr>
            <a:spLocks noGrp="1"/>
          </p:cNvSpPr>
          <p:nvPr>
            <p:ph type="title"/>
          </p:nvPr>
        </p:nvSpPr>
        <p:spPr/>
        <p:txBody>
          <a:bodyPr/>
          <a:lstStyle/>
          <a:p>
            <a:r>
              <a:rPr lang="tr-TR" dirty="0"/>
              <a:t>Karışımlar:</a:t>
            </a:r>
          </a:p>
        </p:txBody>
      </p:sp>
      <p:sp>
        <p:nvSpPr>
          <p:cNvPr id="3" name="İçerik Yer Tutucusu 2">
            <a:extLst>
              <a:ext uri="{FF2B5EF4-FFF2-40B4-BE49-F238E27FC236}">
                <a16:creationId xmlns:a16="http://schemas.microsoft.com/office/drawing/2014/main" id="{8A8EE596-C029-41BC-878F-9920D62F3CBA}"/>
              </a:ext>
            </a:extLst>
          </p:cNvPr>
          <p:cNvSpPr>
            <a:spLocks noGrp="1"/>
          </p:cNvSpPr>
          <p:nvPr>
            <p:ph idx="1"/>
          </p:nvPr>
        </p:nvSpPr>
        <p:spPr/>
        <p:txBody>
          <a:bodyPr/>
          <a:lstStyle/>
          <a:p>
            <a:pPr>
              <a:buFont typeface="Wingdings" panose="05000000000000000000" pitchFamily="2" charset="2"/>
              <a:buChar char="ü"/>
            </a:pPr>
            <a:r>
              <a:rPr lang="tr-TR" dirty="0"/>
              <a:t> Birden fazla saf maddenin birleşmesiyle oluşan varlıklara </a:t>
            </a:r>
            <a:r>
              <a:rPr lang="tr-TR" dirty="0">
                <a:solidFill>
                  <a:srgbClr val="FF0000"/>
                </a:solidFill>
              </a:rPr>
              <a:t>karışım </a:t>
            </a:r>
            <a:r>
              <a:rPr lang="tr-TR" dirty="0">
                <a:solidFill>
                  <a:schemeClr val="tx1"/>
                </a:solidFill>
              </a:rPr>
              <a:t>denir.</a:t>
            </a:r>
          </a:p>
          <a:p>
            <a:pPr>
              <a:buFont typeface="Wingdings" panose="05000000000000000000" pitchFamily="2" charset="2"/>
              <a:buChar char="ü"/>
            </a:pPr>
            <a:r>
              <a:rPr lang="tr-TR" dirty="0">
                <a:solidFill>
                  <a:schemeClr val="tx1"/>
                </a:solidFill>
              </a:rPr>
              <a:t> Salata, limonata ve çorba karımlara örnek olarak verilebilir.</a:t>
            </a:r>
          </a:p>
          <a:p>
            <a:pPr marL="0" indent="0">
              <a:buNone/>
            </a:pPr>
            <a:endParaRPr lang="tr-TR" dirty="0">
              <a:solidFill>
                <a:schemeClr val="tx1"/>
              </a:solidFill>
            </a:endParaRPr>
          </a:p>
          <a:p>
            <a:pPr marL="0" indent="0">
              <a:buNone/>
            </a:pPr>
            <a:endParaRPr lang="tr-TR" dirty="0"/>
          </a:p>
        </p:txBody>
      </p:sp>
      <p:pic>
        <p:nvPicPr>
          <p:cNvPr id="4" name="Resim 3">
            <a:extLst>
              <a:ext uri="{FF2B5EF4-FFF2-40B4-BE49-F238E27FC236}">
                <a16:creationId xmlns:a16="http://schemas.microsoft.com/office/drawing/2014/main" id="{84F507B9-5C08-4DC9-895C-D7C83B381163}"/>
              </a:ext>
            </a:extLst>
          </p:cNvPr>
          <p:cNvPicPr>
            <a:picLocks noChangeAspect="1"/>
          </p:cNvPicPr>
          <p:nvPr/>
        </p:nvPicPr>
        <p:blipFill>
          <a:blip r:embed="rId2" cstate="print"/>
          <a:stretch>
            <a:fillRect/>
          </a:stretch>
        </p:blipFill>
        <p:spPr>
          <a:xfrm>
            <a:off x="1219200" y="3362325"/>
            <a:ext cx="3152775" cy="2343150"/>
          </a:xfrm>
          <a:prstGeom prst="rect">
            <a:avLst/>
          </a:prstGeom>
        </p:spPr>
      </p:pic>
    </p:spTree>
    <p:extLst>
      <p:ext uri="{BB962C8B-B14F-4D97-AF65-F5344CB8AC3E}">
        <p14:creationId xmlns:p14="http://schemas.microsoft.com/office/powerpoint/2010/main" val="887369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3AC9E38-4D0A-4996-B6AD-572B12A29933}"/>
              </a:ext>
            </a:extLst>
          </p:cNvPr>
          <p:cNvSpPr>
            <a:spLocks noGrp="1"/>
          </p:cNvSpPr>
          <p:nvPr>
            <p:ph type="title"/>
          </p:nvPr>
        </p:nvSpPr>
        <p:spPr/>
        <p:txBody>
          <a:bodyPr/>
          <a:lstStyle/>
          <a:p>
            <a:r>
              <a:rPr lang="tr-TR" dirty="0"/>
              <a:t>Karışımların Birbirlerinden ayrılması</a:t>
            </a:r>
          </a:p>
        </p:txBody>
      </p:sp>
      <p:sp>
        <p:nvSpPr>
          <p:cNvPr id="3" name="İçerik Yer Tutucusu 2">
            <a:extLst>
              <a:ext uri="{FF2B5EF4-FFF2-40B4-BE49-F238E27FC236}">
                <a16:creationId xmlns:a16="http://schemas.microsoft.com/office/drawing/2014/main" id="{B7307200-0954-4C35-8510-E83402487C12}"/>
              </a:ext>
            </a:extLst>
          </p:cNvPr>
          <p:cNvSpPr>
            <a:spLocks noGrp="1"/>
          </p:cNvSpPr>
          <p:nvPr>
            <p:ph idx="1"/>
          </p:nvPr>
        </p:nvSpPr>
        <p:spPr>
          <a:xfrm>
            <a:off x="1371600" y="2286000"/>
            <a:ext cx="9601200" cy="4286250"/>
          </a:xfrm>
        </p:spPr>
        <p:txBody>
          <a:bodyPr/>
          <a:lstStyle/>
          <a:p>
            <a:pPr>
              <a:buFont typeface="Wingdings" panose="05000000000000000000" pitchFamily="2" charset="2"/>
              <a:buChar char="q"/>
            </a:pPr>
            <a:r>
              <a:rPr lang="tr-TR" dirty="0"/>
              <a:t> Bazı karışımları ayırabilirken; bazılarını ayıramayız. Şimdi bu karışımları nasıl ayırırız ona bakalım. Daha sonra bu maddelere örnek verelim.</a:t>
            </a:r>
          </a:p>
          <a:p>
            <a:pPr>
              <a:buFont typeface="Wingdings" panose="05000000000000000000" pitchFamily="2" charset="2"/>
              <a:buChar char="q"/>
            </a:pPr>
            <a:r>
              <a:rPr lang="tr-TR" dirty="0"/>
              <a:t> Eleme, süzme, mıknatısla ayırma temel ayırma yöntemleridir. Yüzdürme ve kaynatma ise arada kullanılan ayrıştırma yöntemidir.</a:t>
            </a:r>
          </a:p>
          <a:p>
            <a:pPr marL="0" indent="0">
              <a:buNone/>
            </a:pPr>
            <a:endParaRPr lang="tr-TR" dirty="0"/>
          </a:p>
          <a:p>
            <a:pPr marL="0" indent="0">
              <a:buNone/>
            </a:pPr>
            <a:r>
              <a:rPr lang="tr-TR" dirty="0"/>
              <a:t>	Örnekler:</a:t>
            </a:r>
          </a:p>
          <a:p>
            <a:pPr marL="0" indent="0">
              <a:buNone/>
            </a:pPr>
            <a:r>
              <a:rPr lang="tr-TR" dirty="0"/>
              <a:t>Tuzlu su  ( Kaynatma)  Arada</a:t>
            </a:r>
          </a:p>
          <a:p>
            <a:pPr marL="0" indent="0">
              <a:buNone/>
            </a:pPr>
            <a:r>
              <a:rPr lang="tr-TR" dirty="0"/>
              <a:t>Demir tozu-kum ( Mıknatısla Ayırma ) Temel</a:t>
            </a:r>
          </a:p>
          <a:p>
            <a:pPr marL="0" indent="0">
              <a:buNone/>
            </a:pPr>
            <a:endParaRPr lang="tr-TR" dirty="0"/>
          </a:p>
          <a:p>
            <a:pPr marL="0" indent="0">
              <a:buNone/>
            </a:pPr>
            <a:endParaRPr lang="tr-TR" dirty="0"/>
          </a:p>
          <a:p>
            <a:pPr marL="0" indent="0">
              <a:buNone/>
            </a:pPr>
            <a:endParaRPr lang="tr-TR" dirty="0"/>
          </a:p>
          <a:p>
            <a:pPr marL="0" indent="0">
              <a:buNone/>
            </a:pPr>
            <a:endParaRPr lang="tr-TR" dirty="0"/>
          </a:p>
        </p:txBody>
      </p:sp>
    </p:spTree>
    <p:extLst>
      <p:ext uri="{BB962C8B-B14F-4D97-AF65-F5344CB8AC3E}">
        <p14:creationId xmlns:p14="http://schemas.microsoft.com/office/powerpoint/2010/main" val="236357634"/>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9" name="Group 9">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1"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2"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 useBgFill="1">
        <p:nvSpPr>
          <p:cNvPr id="20" name="Rectangle 13">
            <a:extLst>
              <a:ext uri="{FF2B5EF4-FFF2-40B4-BE49-F238E27FC236}">
                <a16:creationId xmlns:a16="http://schemas.microsoft.com/office/drawing/2014/main" id="{1F9A0C1C-8ABC-401B-8FE9-AC9327C4C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E5702719-F92C-49DB-82EE-1910F400686F}"/>
              </a:ext>
            </a:extLst>
          </p:cNvPr>
          <p:cNvSpPr>
            <a:spLocks noGrp="1"/>
          </p:cNvSpPr>
          <p:nvPr>
            <p:ph type="title"/>
          </p:nvPr>
        </p:nvSpPr>
        <p:spPr>
          <a:xfrm>
            <a:off x="8154186" y="634028"/>
            <a:ext cx="3355942" cy="3732835"/>
          </a:xfrm>
        </p:spPr>
        <p:txBody>
          <a:bodyPr vert="horz" lIns="91440" tIns="45720" rIns="91440" bIns="45720" rtlCol="0" anchor="b">
            <a:normAutofit/>
          </a:bodyPr>
          <a:lstStyle/>
          <a:p>
            <a:pPr algn="ctr"/>
            <a:r>
              <a:rPr lang="en-US" sz="2000" cap="all" dirty="0"/>
              <a:t>Eleme                      </a:t>
            </a:r>
            <a:br>
              <a:rPr lang="en-US" sz="2000" cap="all" dirty="0"/>
            </a:br>
            <a:br>
              <a:rPr lang="en-US" sz="2000" cap="all" dirty="0"/>
            </a:br>
            <a:r>
              <a:rPr lang="en-US" sz="2000" cap="all" dirty="0"/>
              <a:t>                              </a:t>
            </a:r>
            <a:r>
              <a:rPr lang="en-US" sz="2000" cap="all" dirty="0" err="1"/>
              <a:t>Küçük</a:t>
            </a:r>
            <a:r>
              <a:rPr lang="en-US" sz="2000" cap="all" dirty="0"/>
              <a:t> </a:t>
            </a:r>
            <a:r>
              <a:rPr lang="en-US" sz="2000" cap="all" dirty="0" err="1"/>
              <a:t>ve</a:t>
            </a:r>
            <a:r>
              <a:rPr lang="en-US" sz="2000" cap="all" dirty="0"/>
              <a:t> </a:t>
            </a:r>
            <a:r>
              <a:rPr lang="en-US" sz="2000" cap="all" dirty="0" err="1"/>
              <a:t>büyük</a:t>
            </a:r>
            <a:r>
              <a:rPr lang="en-US" sz="2000" cap="all" dirty="0"/>
              <a:t> </a:t>
            </a:r>
            <a:r>
              <a:rPr lang="en-US" sz="2000" cap="all" dirty="0" err="1"/>
              <a:t>olmak</a:t>
            </a:r>
            <a:r>
              <a:rPr lang="en-US" sz="2000" cap="all" dirty="0"/>
              <a:t> </a:t>
            </a:r>
            <a:br>
              <a:rPr lang="en-US" sz="2000" cap="all" dirty="0"/>
            </a:br>
            <a:r>
              <a:rPr lang="en-US" sz="2000" cap="all" dirty="0"/>
              <a:t>                               </a:t>
            </a:r>
            <a:r>
              <a:rPr lang="en-US" sz="2000" cap="all" dirty="0" err="1"/>
              <a:t>üzere</a:t>
            </a:r>
            <a:r>
              <a:rPr lang="en-US" sz="2000" cap="all" dirty="0"/>
              <a:t> </a:t>
            </a:r>
            <a:r>
              <a:rPr lang="tr-TR" sz="2000" cap="all" dirty="0"/>
              <a:t>i</a:t>
            </a:r>
            <a:r>
              <a:rPr lang="en-US" sz="2000" cap="all" dirty="0"/>
              <a:t>k</a:t>
            </a:r>
            <a:r>
              <a:rPr lang="tr-TR" sz="2000" cap="all" dirty="0"/>
              <a:t>i</a:t>
            </a:r>
            <a:r>
              <a:rPr lang="en-US" sz="2000" cap="all" dirty="0"/>
              <a:t> </a:t>
            </a:r>
            <a:r>
              <a:rPr lang="en-US" sz="2000" cap="all" dirty="0" err="1"/>
              <a:t>katı</a:t>
            </a:r>
            <a:r>
              <a:rPr lang="en-US" sz="2000" cap="all" dirty="0"/>
              <a:t> </a:t>
            </a:r>
            <a:r>
              <a:rPr lang="en-US" sz="2000" cap="all" dirty="0" err="1"/>
              <a:t>maddeyi</a:t>
            </a:r>
            <a:r>
              <a:rPr lang="tr-TR" sz="2000" cap="all" dirty="0"/>
              <a:t>i</a:t>
            </a:r>
            <a:br>
              <a:rPr lang="en-US" sz="2000" cap="all" dirty="0"/>
            </a:br>
            <a:r>
              <a:rPr lang="en-US" sz="2000" cap="all" dirty="0"/>
              <a:t>                               </a:t>
            </a:r>
            <a:r>
              <a:rPr lang="en-US" sz="2000" cap="all" dirty="0" err="1"/>
              <a:t>ayırmaya</a:t>
            </a:r>
            <a:r>
              <a:rPr lang="en-US" sz="2000" cap="all" dirty="0"/>
              <a:t> </a:t>
            </a:r>
            <a:r>
              <a:rPr lang="en-US" sz="2000" b="1" cap="all" dirty="0" err="1"/>
              <a:t>eleme</a:t>
            </a:r>
            <a:r>
              <a:rPr lang="en-US" sz="2000" cap="all" dirty="0"/>
              <a:t> </a:t>
            </a:r>
            <a:r>
              <a:rPr lang="en-US" sz="2000" cap="all" dirty="0" err="1"/>
              <a:t>denir</a:t>
            </a:r>
            <a:r>
              <a:rPr lang="en-US" sz="2000" cap="all" dirty="0"/>
              <a:t>.</a:t>
            </a:r>
            <a:br>
              <a:rPr lang="en-US" sz="2000" cap="all" dirty="0"/>
            </a:br>
            <a:r>
              <a:rPr lang="en-US" sz="2000" cap="all" dirty="0"/>
              <a:t>                                 Eleme </a:t>
            </a:r>
            <a:r>
              <a:rPr lang="en-US" sz="2000" cap="all" dirty="0" err="1"/>
              <a:t>yöntem</a:t>
            </a:r>
            <a:r>
              <a:rPr lang="tr-TR" sz="2000" cap="all" dirty="0"/>
              <a:t>i</a:t>
            </a:r>
            <a:r>
              <a:rPr lang="en-US" sz="2000" cap="all" dirty="0"/>
              <a:t> </a:t>
            </a:r>
            <a:r>
              <a:rPr lang="tr-TR" sz="2000" cap="all" dirty="0"/>
              <a:t>i</a:t>
            </a:r>
            <a:r>
              <a:rPr lang="en-US" sz="2000" cap="all" dirty="0"/>
              <a:t>ç</a:t>
            </a:r>
            <a:r>
              <a:rPr lang="tr-TR" sz="2000" cap="all" dirty="0"/>
              <a:t>i</a:t>
            </a:r>
            <a:r>
              <a:rPr lang="en-US" sz="2000" cap="all" dirty="0"/>
              <a:t>n de</a:t>
            </a:r>
            <a:br>
              <a:rPr lang="en-US" sz="2000" cap="all" dirty="0"/>
            </a:br>
            <a:r>
              <a:rPr lang="en-US" sz="2000" cap="all" dirty="0"/>
              <a:t>                                     </a:t>
            </a:r>
            <a:r>
              <a:rPr lang="en-US" sz="2000" b="1" cap="all" dirty="0" err="1"/>
              <a:t>elek</a:t>
            </a:r>
            <a:r>
              <a:rPr lang="en-US" sz="2000" b="1" cap="all" dirty="0"/>
              <a:t> </a:t>
            </a:r>
            <a:r>
              <a:rPr lang="en-US" sz="2000" cap="all" dirty="0" err="1"/>
              <a:t>kullanılır</a:t>
            </a:r>
            <a:r>
              <a:rPr lang="en-US" sz="2000" cap="all" dirty="0"/>
              <a:t>.</a:t>
            </a:r>
          </a:p>
        </p:txBody>
      </p:sp>
      <p:sp>
        <p:nvSpPr>
          <p:cNvPr id="21" name="Freeform 6">
            <a:extLst>
              <a:ext uri="{FF2B5EF4-FFF2-40B4-BE49-F238E27FC236}">
                <a16:creationId xmlns:a16="http://schemas.microsoft.com/office/drawing/2014/main" id="{BA5783C3-2F96-40A7-A24F-30CB07AA3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sp>
        <p:nvSpPr>
          <p:cNvPr id="18" name="Freeform 6">
            <a:extLst>
              <a:ext uri="{FF2B5EF4-FFF2-40B4-BE49-F238E27FC236}">
                <a16:creationId xmlns:a16="http://schemas.microsoft.com/office/drawing/2014/main" id="{A9D08DBA-0326-4C4E-ACFB-576F3ABDD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94670"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pic>
        <p:nvPicPr>
          <p:cNvPr id="5" name="İçerik Yer Tutucusu 4" descr="iç mekan, kişi, tava, pişmiş içeren bir resim&#10;&#10;Açıklama otomatik olarak oluşturuldu">
            <a:extLst>
              <a:ext uri="{FF2B5EF4-FFF2-40B4-BE49-F238E27FC236}">
                <a16:creationId xmlns:a16="http://schemas.microsoft.com/office/drawing/2014/main" id="{678039CF-957F-4C5C-8056-0CFEE83A715F}"/>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79023" y="1645618"/>
            <a:ext cx="5659222" cy="3765955"/>
          </a:xfrm>
          <a:prstGeom prst="rect">
            <a:avLst/>
          </a:prstGeom>
        </p:spPr>
      </p:pic>
    </p:spTree>
    <p:extLst>
      <p:ext uri="{BB962C8B-B14F-4D97-AF65-F5344CB8AC3E}">
        <p14:creationId xmlns:p14="http://schemas.microsoft.com/office/powerpoint/2010/main" val="35386314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D868099-6145-4BC0-A5EA-74BEF1776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9E8001EC-31FE-4E2D-A4D5-8E978A998A65}"/>
              </a:ext>
            </a:extLst>
          </p:cNvPr>
          <p:cNvSpPr>
            <a:spLocks noGrp="1"/>
          </p:cNvSpPr>
          <p:nvPr>
            <p:ph type="title"/>
          </p:nvPr>
        </p:nvSpPr>
        <p:spPr>
          <a:xfrm>
            <a:off x="8471424" y="1110882"/>
            <a:ext cx="3053039" cy="1060817"/>
          </a:xfrm>
        </p:spPr>
        <p:txBody>
          <a:bodyPr anchor="b">
            <a:normAutofit/>
          </a:bodyPr>
          <a:lstStyle/>
          <a:p>
            <a:r>
              <a:rPr lang="tr-TR" sz="2800" dirty="0"/>
              <a:t>Mıknatısla ayırma</a:t>
            </a:r>
          </a:p>
        </p:txBody>
      </p:sp>
      <p:pic>
        <p:nvPicPr>
          <p:cNvPr id="5" name="İçerik Yer Tutucusu 4">
            <a:extLst>
              <a:ext uri="{FF2B5EF4-FFF2-40B4-BE49-F238E27FC236}">
                <a16:creationId xmlns:a16="http://schemas.microsoft.com/office/drawing/2014/main" id="{F7C33AC0-0CAC-4DE7-8F5B-949788B2C6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275" y="1153540"/>
            <a:ext cx="6900380" cy="4550920"/>
          </a:xfrm>
          <a:prstGeom prst="rect">
            <a:avLst/>
          </a:prstGeom>
        </p:spPr>
      </p:pic>
      <p:sp>
        <p:nvSpPr>
          <p:cNvPr id="9" name="Content Placeholder 8">
            <a:extLst>
              <a:ext uri="{FF2B5EF4-FFF2-40B4-BE49-F238E27FC236}">
                <a16:creationId xmlns:a16="http://schemas.microsoft.com/office/drawing/2014/main" id="{C4D5D77F-6F92-47E3-84C7-EA464C5CC66C}"/>
              </a:ext>
            </a:extLst>
          </p:cNvPr>
          <p:cNvSpPr>
            <a:spLocks noGrp="1"/>
          </p:cNvSpPr>
          <p:nvPr>
            <p:ph idx="1"/>
          </p:nvPr>
        </p:nvSpPr>
        <p:spPr>
          <a:xfrm>
            <a:off x="8471423" y="2285999"/>
            <a:ext cx="3720577" cy="4333875"/>
          </a:xfrm>
        </p:spPr>
        <p:txBody>
          <a:bodyPr>
            <a:normAutofit/>
          </a:bodyPr>
          <a:lstStyle/>
          <a:p>
            <a:pPr marL="0" indent="0">
              <a:buNone/>
            </a:pPr>
            <a:r>
              <a:rPr lang="tr-TR" sz="1600" dirty="0"/>
              <a:t>Demir, nikel ve kobalt gibi maddeler ile </a:t>
            </a:r>
          </a:p>
          <a:p>
            <a:pPr marL="0" indent="0">
              <a:buNone/>
            </a:pPr>
            <a:r>
              <a:rPr lang="tr-TR" sz="1600" dirty="0"/>
              <a:t>Mıknatısın çekmediği maddeleri ayırmak </a:t>
            </a:r>
          </a:p>
          <a:p>
            <a:pPr marL="0" indent="0">
              <a:buNone/>
            </a:pPr>
            <a:r>
              <a:rPr lang="tr-TR" sz="1600" dirty="0"/>
              <a:t>İçin mıknatısla ayırma yöntemi kullanılır.</a:t>
            </a:r>
            <a:endParaRPr lang="en-US" sz="1600" dirty="0"/>
          </a:p>
        </p:txBody>
      </p:sp>
      <p:sp>
        <p:nvSpPr>
          <p:cNvPr id="14" name="Freeform 6">
            <a:extLst>
              <a:ext uri="{FF2B5EF4-FFF2-40B4-BE49-F238E27FC236}">
                <a16:creationId xmlns:a16="http://schemas.microsoft.com/office/drawing/2014/main" id="{CC1026F7-DECB-49B4-A565-518BBA4454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983434" y="640080"/>
            <a:ext cx="2296028" cy="3674981"/>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2357016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1000"/>
                                        <p:tgtEl>
                                          <p:spTgt spid="9">
                                            <p:txEl>
                                              <p:pRg st="1" end="1"/>
                                            </p:txEl>
                                          </p:spTgt>
                                        </p:tgtEl>
                                      </p:cBhvr>
                                    </p:animEffect>
                                    <p:anim calcmode="lin" valueType="num">
                                      <p:cBhvr>
                                        <p:cTn id="1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9">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1000"/>
                                        <p:tgtEl>
                                          <p:spTgt spid="9">
                                            <p:txEl>
                                              <p:pRg st="2" end="2"/>
                                            </p:txEl>
                                          </p:spTgt>
                                        </p:tgtEl>
                                      </p:cBhvr>
                                    </p:animEffect>
                                    <p:anim calcmode="lin" valueType="num">
                                      <p:cBhvr>
                                        <p:cTn id="20"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9">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4D73A7A-7B13-4B79-B831-31ACF9FDA67B}"/>
              </a:ext>
            </a:extLst>
          </p:cNvPr>
          <p:cNvSpPr>
            <a:spLocks noGrp="1"/>
          </p:cNvSpPr>
          <p:nvPr>
            <p:ph type="title"/>
          </p:nvPr>
        </p:nvSpPr>
        <p:spPr>
          <a:xfrm>
            <a:off x="7412992" y="571500"/>
            <a:ext cx="3656419" cy="1485900"/>
          </a:xfrm>
        </p:spPr>
        <p:txBody>
          <a:bodyPr>
            <a:normAutofit/>
          </a:bodyPr>
          <a:lstStyle/>
          <a:p>
            <a:r>
              <a:rPr lang="tr-TR" dirty="0"/>
              <a:t>Süzme yöntemi</a:t>
            </a:r>
          </a:p>
        </p:txBody>
      </p:sp>
      <p:sp>
        <p:nvSpPr>
          <p:cNvPr id="12" name="Rectangle 11">
            <a:extLst>
              <a:ext uri="{FF2B5EF4-FFF2-40B4-BE49-F238E27FC236}">
                <a16:creationId xmlns:a16="http://schemas.microsoft.com/office/drawing/2014/main" id="{BEC9E7FA-3295-45ED-8253-D23F9E44E1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İçerik Yer Tutucusu 4" descr="mutfak eşyası, yemek, mutfak aleti içeren bir resim&#10;&#10;Açıklama otomatik olarak oluşturuldu">
            <a:extLst>
              <a:ext uri="{FF2B5EF4-FFF2-40B4-BE49-F238E27FC236}">
                <a16:creationId xmlns:a16="http://schemas.microsoft.com/office/drawing/2014/main" id="{18CE8D39-F476-45A6-9189-168B29C69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4000" y="645106"/>
            <a:ext cx="5176186" cy="5247747"/>
          </a:xfrm>
          <a:prstGeom prst="rect">
            <a:avLst/>
          </a:prstGeom>
        </p:spPr>
      </p:pic>
      <p:sp>
        <p:nvSpPr>
          <p:cNvPr id="9" name="Content Placeholder 8">
            <a:extLst>
              <a:ext uri="{FF2B5EF4-FFF2-40B4-BE49-F238E27FC236}">
                <a16:creationId xmlns:a16="http://schemas.microsoft.com/office/drawing/2014/main" id="{CB35B371-F782-4466-ABC3-E9E6CA9538B2}"/>
              </a:ext>
            </a:extLst>
          </p:cNvPr>
          <p:cNvSpPr>
            <a:spLocks noGrp="1"/>
          </p:cNvSpPr>
          <p:nvPr>
            <p:ph idx="1"/>
          </p:nvPr>
        </p:nvSpPr>
        <p:spPr>
          <a:xfrm>
            <a:off x="7860667" y="2286000"/>
            <a:ext cx="4159883" cy="4381500"/>
          </a:xfrm>
        </p:spPr>
        <p:txBody>
          <a:bodyPr>
            <a:normAutofit/>
          </a:bodyPr>
          <a:lstStyle/>
          <a:p>
            <a:pPr marL="0" indent="0">
              <a:buNone/>
            </a:pPr>
            <a:r>
              <a:rPr lang="tr-TR" dirty="0"/>
              <a:t>Bir katı ile bir sıvı maddeyi birbirinden ayırmak için </a:t>
            </a:r>
            <a:r>
              <a:rPr lang="tr-TR" b="1" dirty="0"/>
              <a:t>süzgeç </a:t>
            </a:r>
            <a:r>
              <a:rPr lang="tr-TR" dirty="0"/>
              <a:t>kullanılır</a:t>
            </a:r>
            <a:r>
              <a:rPr lang="tr-TR" b="1" dirty="0"/>
              <a:t>. </a:t>
            </a:r>
            <a:r>
              <a:rPr lang="tr-TR" dirty="0"/>
              <a:t>Bu</a:t>
            </a:r>
            <a:r>
              <a:rPr lang="tr-TR" b="1" dirty="0"/>
              <a:t> </a:t>
            </a:r>
            <a:r>
              <a:rPr lang="tr-TR" dirty="0"/>
              <a:t>yönteme</a:t>
            </a:r>
            <a:r>
              <a:rPr lang="tr-TR" b="1" dirty="0"/>
              <a:t> süzme yöntemi </a:t>
            </a:r>
            <a:r>
              <a:rPr lang="tr-TR" dirty="0"/>
              <a:t>denir.</a:t>
            </a:r>
          </a:p>
        </p:txBody>
      </p:sp>
    </p:spTree>
    <p:extLst>
      <p:ext uri="{BB962C8B-B14F-4D97-AF65-F5344CB8AC3E}">
        <p14:creationId xmlns:p14="http://schemas.microsoft.com/office/powerpoint/2010/main" val="38712670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A37E74-D74E-402F-BEEF-D91DB1918CBC}"/>
              </a:ext>
            </a:extLst>
          </p:cNvPr>
          <p:cNvSpPr>
            <a:spLocks noGrp="1"/>
          </p:cNvSpPr>
          <p:nvPr>
            <p:ph type="title"/>
          </p:nvPr>
        </p:nvSpPr>
        <p:spPr>
          <a:xfrm>
            <a:off x="706695" y="581025"/>
            <a:ext cx="10493524" cy="1485900"/>
          </a:xfrm>
        </p:spPr>
        <p:txBody>
          <a:bodyPr>
            <a:normAutofit/>
          </a:bodyPr>
          <a:lstStyle/>
          <a:p>
            <a:r>
              <a:rPr lang="tr-TR" dirty="0"/>
              <a:t>Yüzdürme yöntemi</a:t>
            </a:r>
          </a:p>
        </p:txBody>
      </p:sp>
      <p:sp>
        <p:nvSpPr>
          <p:cNvPr id="12" name="Rectangle 11">
            <a:extLst>
              <a:ext uri="{FF2B5EF4-FFF2-40B4-BE49-F238E27FC236}">
                <a16:creationId xmlns:a16="http://schemas.microsoft.com/office/drawing/2014/main" id="{B9F89C22-0475-4427-B7C8-0269AD40E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Content Placeholder 8">
            <a:extLst>
              <a:ext uri="{FF2B5EF4-FFF2-40B4-BE49-F238E27FC236}">
                <a16:creationId xmlns:a16="http://schemas.microsoft.com/office/drawing/2014/main" id="{A3C87991-C8BD-47D1-92DC-65D474F191D9}"/>
              </a:ext>
            </a:extLst>
          </p:cNvPr>
          <p:cNvSpPr>
            <a:spLocks noGrp="1"/>
          </p:cNvSpPr>
          <p:nvPr>
            <p:ph idx="1"/>
          </p:nvPr>
        </p:nvSpPr>
        <p:spPr>
          <a:xfrm>
            <a:off x="1023562" y="2286000"/>
            <a:ext cx="5072437" cy="3581400"/>
          </a:xfrm>
        </p:spPr>
        <p:txBody>
          <a:bodyPr>
            <a:normAutofit/>
          </a:bodyPr>
          <a:lstStyle/>
          <a:p>
            <a:pPr marL="0" indent="0">
              <a:buNone/>
            </a:pPr>
            <a:r>
              <a:rPr lang="tr-TR" sz="1800" dirty="0"/>
              <a:t>Yüzdürme yöntemi için yüzdürülecek bir maddenin kütlesinin fazla olması gerekir. Ağır madde ile hafif madde suya atılır. Hafif madde yukarıda kalır. Ağır madde ise batar.  Burada süzme yöntemi için kullanılan süzgeç araya girer. Yukarıdaki madde süzgeç ile alınır. Böylece maddeler ayrılmış olur. Yalnız batan maddeyi de süzgeç ile alıp ayrı bir kaba koymayı unutmamalıyız.</a:t>
            </a:r>
            <a:endParaRPr lang="en-US" sz="1800" dirty="0"/>
          </a:p>
        </p:txBody>
      </p:sp>
      <p:pic>
        <p:nvPicPr>
          <p:cNvPr id="5" name="İçerik Yer Tutucusu 4">
            <a:extLst>
              <a:ext uri="{FF2B5EF4-FFF2-40B4-BE49-F238E27FC236}">
                <a16:creationId xmlns:a16="http://schemas.microsoft.com/office/drawing/2014/main" id="{D27F4558-9BFA-4A3D-8ABF-9A7F1C62AB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1641" y="2555465"/>
            <a:ext cx="5105445" cy="2446358"/>
          </a:xfrm>
          <a:prstGeom prst="rect">
            <a:avLst/>
          </a:prstGeom>
        </p:spPr>
      </p:pic>
    </p:spTree>
    <p:extLst>
      <p:ext uri="{BB962C8B-B14F-4D97-AF65-F5344CB8AC3E}">
        <p14:creationId xmlns:p14="http://schemas.microsoft.com/office/powerpoint/2010/main" val="3908943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nodeType="clickEffect">
                                  <p:stCondLst>
                                    <p:cond delay="0"/>
                                  </p:stCondLst>
                                  <p:childTnLst>
                                    <p:animClr clrSpc="hsl" dir="cw">
                                      <p:cBhvr override="childStyle">
                                        <p:cTn id="6" dur="500" fill="hold"/>
                                        <p:tgtEl>
                                          <p:spTgt spid="9">
                                            <p:txEl>
                                              <p:pRg st="0" end="0"/>
                                            </p:txEl>
                                          </p:spTgt>
                                        </p:tgtEl>
                                        <p:attrNameLst>
                                          <p:attrName>style.color</p:attrName>
                                        </p:attrNameLst>
                                      </p:cBhvr>
                                      <p:by>
                                        <p:hsl h="7200000" s="0" l="0"/>
                                      </p:by>
                                    </p:animClr>
                                    <p:animClr clrSpc="hsl" dir="cw">
                                      <p:cBhvr>
                                        <p:cTn id="7" dur="500" fill="hold"/>
                                        <p:tgtEl>
                                          <p:spTgt spid="9">
                                            <p:txEl>
                                              <p:pRg st="0" end="0"/>
                                            </p:txEl>
                                          </p:spTgt>
                                        </p:tgtEl>
                                        <p:attrNameLst>
                                          <p:attrName>fillcolor</p:attrName>
                                        </p:attrNameLst>
                                      </p:cBhvr>
                                      <p:by>
                                        <p:hsl h="7200000" s="0" l="0"/>
                                      </p:by>
                                    </p:animClr>
                                    <p:animClr clrSpc="hsl" dir="cw">
                                      <p:cBhvr>
                                        <p:cTn id="8" dur="500" fill="hold"/>
                                        <p:tgtEl>
                                          <p:spTgt spid="9">
                                            <p:txEl>
                                              <p:pRg st="0" end="0"/>
                                            </p:txEl>
                                          </p:spTgt>
                                        </p:tgtEl>
                                        <p:attrNameLst>
                                          <p:attrName>stroke.color</p:attrName>
                                        </p:attrNameLst>
                                      </p:cBhvr>
                                      <p:by>
                                        <p:hsl h="7200000" s="0" l="0"/>
                                      </p:by>
                                    </p:animClr>
                                    <p:set>
                                      <p:cBhvr>
                                        <p:cTn id="9" dur="500" fill="hold"/>
                                        <p:tgtEl>
                                          <p:spTgt spid="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Kırpma">
  <a:themeElements>
    <a:clrScheme name="Kırpma">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Kırpma">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Kırpma">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TM10001105[[fn=Kırpma]]</Template>
  <TotalTime>2881</TotalTime>
  <Words>289</Words>
  <PresentationFormat>Geniş ekran</PresentationFormat>
  <Paragraphs>33</Paragraphs>
  <Slides>11</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11</vt:i4>
      </vt:variant>
    </vt:vector>
  </HeadingPairs>
  <TitlesOfParts>
    <vt:vector size="14" baseType="lpstr">
      <vt:lpstr>Franklin Gothic Book</vt:lpstr>
      <vt:lpstr>Wingdings</vt:lpstr>
      <vt:lpstr>Kırpma</vt:lpstr>
      <vt:lpstr>Saf Madde Ve Karışım</vt:lpstr>
      <vt:lpstr>Saf Madde:</vt:lpstr>
      <vt:lpstr>Karışım</vt:lpstr>
      <vt:lpstr>Karışımlar:</vt:lpstr>
      <vt:lpstr>Karışımların Birbirlerinden ayrılması</vt:lpstr>
      <vt:lpstr>Eleme                                                      Küçük ve büyük olmak                                 üzere iki katı maddeyii                                ayırmaya eleme denir.                                  Eleme yöntemi için de                                      elek kullanılır.</vt:lpstr>
      <vt:lpstr>Mıknatısla ayırma</vt:lpstr>
      <vt:lpstr>Süzme yöntemi</vt:lpstr>
      <vt:lpstr>Yüzdürme yöntemi</vt:lpstr>
      <vt:lpstr>Kaynatma  (buharlaşma ) Yöntemi</vt:lpstr>
      <vt:lpstr>Kavram haritası</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2021-03-05T17:10:34Z</dcterms:created>
  <dcterms:modified xsi:type="dcterms:W3CDTF">2021-03-11T07:27:00Z</dcterms:modified>
  <cp:category>https://www.sorubak.com</cp:category>
</cp:coreProperties>
</file>