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58" r:id="rId4"/>
    <p:sldId id="260" r:id="rId5"/>
    <p:sldId id="261" r:id="rId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13/12/2020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90780" y="4919008"/>
            <a:ext cx="8953220" cy="1938992"/>
          </a:xfrm>
          <a:prstGeom prst="rect">
            <a:avLst/>
          </a:prstGeom>
        </p:spPr>
        <p:txBody>
          <a:bodyPr wrap="square">
            <a:spAutoFit/>
          </a:bodyPr>
          <a:lstStyle/>
          <a:p>
            <a:pPr fontAlgn="base"/>
            <a:r>
              <a:rPr lang="tr-TR" sz="2400" dirty="0" smtClean="0"/>
              <a:t>   İhtiyacımız </a:t>
            </a:r>
            <a:r>
              <a:rPr lang="tr-TR" sz="2400" dirty="0"/>
              <a:t>olan değişik besin türlerinden gerektiği </a:t>
            </a:r>
            <a:r>
              <a:rPr lang="tr-TR" sz="2400" dirty="0" smtClean="0"/>
              <a:t>kadar tüketmeye</a:t>
            </a:r>
          </a:p>
          <a:p>
            <a:pPr fontAlgn="base"/>
            <a:r>
              <a:rPr lang="tr-TR" sz="2400" dirty="0" smtClean="0"/>
              <a:t>.</a:t>
            </a:r>
            <a:r>
              <a:rPr lang="tr-TR" sz="2400" b="1" dirty="0" smtClean="0"/>
              <a:t>………………………………</a:t>
            </a:r>
            <a:r>
              <a:rPr lang="tr-TR" sz="2400" dirty="0"/>
              <a:t> denir. </a:t>
            </a:r>
            <a:endParaRPr lang="tr-TR" sz="2400" dirty="0" smtClean="0"/>
          </a:p>
          <a:p>
            <a:pPr fontAlgn="base"/>
            <a:r>
              <a:rPr lang="tr-TR" sz="2400" dirty="0" smtClean="0"/>
              <a:t> </a:t>
            </a:r>
            <a:r>
              <a:rPr lang="tr-TR" sz="2400" dirty="0"/>
              <a:t>Yeterli ve dengeli beslenme et, süt, tahıl, sebze-meyve gurubu </a:t>
            </a:r>
            <a:endParaRPr lang="tr-TR" sz="2400" dirty="0" smtClean="0"/>
          </a:p>
          <a:p>
            <a:pPr fontAlgn="base"/>
            <a:r>
              <a:rPr lang="tr-TR" sz="2400" dirty="0" smtClean="0"/>
              <a:t>besinlerden </a:t>
            </a:r>
            <a:r>
              <a:rPr lang="tr-TR" sz="2400" dirty="0"/>
              <a:t>yeterli miktarda tüketilmesi ile olur. </a:t>
            </a:r>
            <a:br>
              <a:rPr lang="tr-TR" sz="2400" dirty="0"/>
            </a:br>
            <a:endParaRPr lang="tr-TR" sz="2400" dirty="0"/>
          </a:p>
        </p:txBody>
      </p:sp>
      <p:pic>
        <p:nvPicPr>
          <p:cNvPr id="5" name="Picture 2" descr="dengeli-beslenme"/>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979712" y="1124744"/>
            <a:ext cx="4935242" cy="3672408"/>
          </a:xfrm>
          <a:prstGeom prst="rect">
            <a:avLst/>
          </a:prstGeom>
          <a:noFill/>
          <a:extLst>
            <a:ext uri="{909E8E84-426E-40DD-AFC4-6F175D3DCCD1}">
              <a14:hiddenFill xmlns="" xmlns:a14="http://schemas.microsoft.com/office/drawing/2010/main">
                <a:solidFill>
                  <a:srgbClr val="FFFFFF"/>
                </a:solidFill>
              </a14:hiddenFill>
            </a:ext>
          </a:extLst>
        </p:spPr>
      </p:pic>
      <p:pic>
        <p:nvPicPr>
          <p:cNvPr id="4098" name="Picture 2" descr="Sağlıklı Beslenme Sağlıklı Yaşam profil... - Sağlıklı Beslenme Sağlıklı  Yaşam | Facebook"/>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72029" y="2276872"/>
            <a:ext cx="1788931" cy="1788931"/>
          </a:xfrm>
          <a:prstGeom prst="rect">
            <a:avLst/>
          </a:prstGeom>
          <a:noFill/>
          <a:extLst>
            <a:ext uri="{909E8E84-426E-40DD-AFC4-6F175D3DCCD1}">
              <a14:hiddenFill xmlns="" xmlns:a14="http://schemas.microsoft.com/office/drawing/2010/main">
                <a:solidFill>
                  <a:srgbClr val="FFFFFF"/>
                </a:solidFill>
              </a14:hiddenFill>
            </a:ext>
          </a:extLst>
        </p:spPr>
      </p:pic>
      <p:pic>
        <p:nvPicPr>
          <p:cNvPr id="4100" name="Picture 4" descr="Gaziosmanpaşa Hastanesi - Beslenme ve Diyet"/>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914954" y="1572777"/>
            <a:ext cx="1944216" cy="2776341"/>
          </a:xfrm>
          <a:prstGeom prst="rect">
            <a:avLst/>
          </a:prstGeom>
          <a:noFill/>
          <a:extLst>
            <a:ext uri="{909E8E84-426E-40DD-AFC4-6F175D3DCCD1}">
              <a14:hiddenFill xmlns="" xmlns:a14="http://schemas.microsoft.com/office/drawing/2010/main">
                <a:solidFill>
                  <a:srgbClr val="FFFFFF"/>
                </a:solidFill>
              </a14:hiddenFill>
            </a:ext>
          </a:extLst>
        </p:spPr>
      </p:pic>
      <p:sp>
        <p:nvSpPr>
          <p:cNvPr id="6" name="Metin kutusu 5"/>
          <p:cNvSpPr txBox="1"/>
          <p:nvPr/>
        </p:nvSpPr>
        <p:spPr>
          <a:xfrm>
            <a:off x="650333" y="116632"/>
            <a:ext cx="8481541" cy="646331"/>
          </a:xfrm>
          <a:prstGeom prst="rect">
            <a:avLst/>
          </a:prstGeom>
          <a:noFill/>
        </p:spPr>
        <p:txBody>
          <a:bodyPr wrap="square" rtlCol="0">
            <a:spAutoFit/>
          </a:bodyPr>
          <a:lstStyle/>
          <a:p>
            <a:r>
              <a:rPr lang="tr-TR" sz="3600" b="1" i="1" dirty="0" smtClean="0">
                <a:solidFill>
                  <a:srgbClr val="FF0000"/>
                </a:solidFill>
              </a:rPr>
              <a:t>İNSAN SAĞLIĞI VE DENGELİ BESLENME</a:t>
            </a:r>
            <a:endParaRPr lang="tr-TR" sz="3600" b="1" i="1" dirty="0">
              <a:solidFill>
                <a:srgbClr val="FF0000"/>
              </a:solidFill>
            </a:endParaRPr>
          </a:p>
        </p:txBody>
      </p:sp>
    </p:spTree>
    <p:extLst>
      <p:ext uri="{BB962C8B-B14F-4D97-AF65-F5344CB8AC3E}">
        <p14:creationId xmlns="" xmlns:p14="http://schemas.microsoft.com/office/powerpoint/2010/main" val="41345571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ilgi Köşesi | GOP Diyet"/>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166388" y="9826"/>
            <a:ext cx="3995237" cy="3995238"/>
          </a:xfrm>
          <a:prstGeom prst="rect">
            <a:avLst/>
          </a:prstGeom>
          <a:noFill/>
          <a:extLst>
            <a:ext uri="{909E8E84-426E-40DD-AFC4-6F175D3DCCD1}">
              <a14:hiddenFill xmlns="" xmlns:a14="http://schemas.microsoft.com/office/drawing/2010/main">
                <a:solidFill>
                  <a:srgbClr val="FFFFFF"/>
                </a:solidFill>
              </a14:hiddenFill>
            </a:ext>
          </a:extLst>
        </p:spPr>
      </p:pic>
      <p:sp>
        <p:nvSpPr>
          <p:cNvPr id="4" name="Dikdörtgen 3"/>
          <p:cNvSpPr/>
          <p:nvPr/>
        </p:nvSpPr>
        <p:spPr>
          <a:xfrm>
            <a:off x="4175448" y="5040176"/>
            <a:ext cx="5153147" cy="830997"/>
          </a:xfrm>
          <a:prstGeom prst="rect">
            <a:avLst/>
          </a:prstGeom>
        </p:spPr>
        <p:txBody>
          <a:bodyPr wrap="square">
            <a:spAutoFit/>
          </a:bodyPr>
          <a:lstStyle/>
          <a:p>
            <a:pPr fontAlgn="base"/>
            <a:r>
              <a:rPr lang="tr-TR" sz="2400" dirty="0" smtClean="0"/>
              <a:t>Besin </a:t>
            </a:r>
            <a:r>
              <a:rPr lang="tr-TR" sz="2400" dirty="0"/>
              <a:t>maddelerinden bazı gurupların </a:t>
            </a:r>
            <a:endParaRPr lang="tr-TR" sz="2400" dirty="0" smtClean="0"/>
          </a:p>
          <a:p>
            <a:pPr fontAlgn="base"/>
            <a:r>
              <a:rPr lang="tr-TR" sz="2400" dirty="0" smtClean="0"/>
              <a:t>az </a:t>
            </a:r>
            <a:r>
              <a:rPr lang="tr-TR" sz="2400" dirty="0"/>
              <a:t>ya da hiç alınmamasına  </a:t>
            </a:r>
            <a:r>
              <a:rPr lang="tr-TR" sz="2400" b="1" dirty="0"/>
              <a:t>perhiz</a:t>
            </a:r>
            <a:r>
              <a:rPr lang="tr-TR" sz="2400" dirty="0"/>
              <a:t> denir.</a:t>
            </a:r>
          </a:p>
        </p:txBody>
      </p:sp>
      <p:sp>
        <p:nvSpPr>
          <p:cNvPr id="5" name="Metin kutusu 4"/>
          <p:cNvSpPr txBox="1"/>
          <p:nvPr/>
        </p:nvSpPr>
        <p:spPr>
          <a:xfrm>
            <a:off x="2699791" y="36612"/>
            <a:ext cx="2584963" cy="707886"/>
          </a:xfrm>
          <a:prstGeom prst="rect">
            <a:avLst/>
          </a:prstGeom>
          <a:noFill/>
        </p:spPr>
        <p:txBody>
          <a:bodyPr wrap="square" rtlCol="0">
            <a:spAutoFit/>
          </a:bodyPr>
          <a:lstStyle/>
          <a:p>
            <a:r>
              <a:rPr lang="tr-TR" sz="4000" dirty="0" smtClean="0"/>
              <a:t>OBEZİTE</a:t>
            </a:r>
            <a:endParaRPr lang="tr-TR" sz="4000" dirty="0"/>
          </a:p>
        </p:txBody>
      </p:sp>
      <p:sp>
        <p:nvSpPr>
          <p:cNvPr id="6" name="Dikdörtgen 5"/>
          <p:cNvSpPr/>
          <p:nvPr/>
        </p:nvSpPr>
        <p:spPr>
          <a:xfrm>
            <a:off x="179512" y="824518"/>
            <a:ext cx="5256583" cy="1200329"/>
          </a:xfrm>
          <a:prstGeom prst="rect">
            <a:avLst/>
          </a:prstGeom>
        </p:spPr>
        <p:txBody>
          <a:bodyPr wrap="square">
            <a:spAutoFit/>
          </a:bodyPr>
          <a:lstStyle/>
          <a:p>
            <a:r>
              <a:rPr lang="tr-TR" sz="2400" dirty="0" smtClean="0"/>
              <a:t>  Dengesiz </a:t>
            </a:r>
            <a:r>
              <a:rPr lang="tr-TR" sz="2400" dirty="0"/>
              <a:t>ve aşırı beslenme, hareketsiz yaşam aşırı kilo almaya sebep olur. </a:t>
            </a:r>
            <a:r>
              <a:rPr lang="tr-TR" sz="2400" dirty="0" smtClean="0"/>
              <a:t>Aşırı kilo</a:t>
            </a:r>
            <a:r>
              <a:rPr lang="tr-TR" sz="2400" dirty="0"/>
              <a:t> </a:t>
            </a:r>
            <a:r>
              <a:rPr lang="tr-TR" sz="2400" b="1" dirty="0" smtClean="0"/>
              <a:t>…………………</a:t>
            </a:r>
            <a:r>
              <a:rPr lang="tr-TR" sz="2400" dirty="0" smtClean="0"/>
              <a:t>hastalığına </a:t>
            </a:r>
            <a:r>
              <a:rPr lang="tr-TR" sz="2400" dirty="0"/>
              <a:t>neden olur. </a:t>
            </a:r>
          </a:p>
        </p:txBody>
      </p:sp>
      <p:pic>
        <p:nvPicPr>
          <p:cNvPr id="3078" name="Picture 6" descr="Obezitede rekor! Türkiye Avrupa birincisi - Sağlık Haberleri"/>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55576" y="2024847"/>
            <a:ext cx="3419872" cy="1923678"/>
          </a:xfrm>
          <a:prstGeom prst="rect">
            <a:avLst/>
          </a:prstGeom>
          <a:noFill/>
          <a:extLst>
            <a:ext uri="{909E8E84-426E-40DD-AFC4-6F175D3DCCD1}">
              <a14:hiddenFill xmlns="" xmlns:a14="http://schemas.microsoft.com/office/drawing/2010/main">
                <a:solidFill>
                  <a:srgbClr val="FFFFFF"/>
                </a:solidFill>
              </a14:hiddenFill>
            </a:ext>
          </a:extLst>
        </p:spPr>
      </p:pic>
      <p:pic>
        <p:nvPicPr>
          <p:cNvPr id="3082" name="Picture 10" descr="Perhiz yapmak tedavinin başı - YENİ ASYA"/>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77528" y="4169982"/>
            <a:ext cx="3788383" cy="257138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142029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Windows 10\Desktop\5P18CXteLww9CU7fzaqTA9hb.jpe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7504" y="674228"/>
            <a:ext cx="5472608" cy="6144454"/>
          </a:xfrm>
          <a:prstGeom prst="rect">
            <a:avLst/>
          </a:prstGeom>
          <a:noFill/>
          <a:extLst>
            <a:ext uri="{909E8E84-426E-40DD-AFC4-6F175D3DCCD1}">
              <a14:hiddenFill xmlns="" xmlns:a14="http://schemas.microsoft.com/office/drawing/2010/main">
                <a:solidFill>
                  <a:srgbClr val="FFFFFF"/>
                </a:solidFill>
              </a14:hiddenFill>
            </a:ext>
          </a:extLst>
        </p:spPr>
      </p:pic>
      <p:sp>
        <p:nvSpPr>
          <p:cNvPr id="4" name="Dikdörtgen 3"/>
          <p:cNvSpPr/>
          <p:nvPr/>
        </p:nvSpPr>
        <p:spPr>
          <a:xfrm>
            <a:off x="2195736" y="0"/>
            <a:ext cx="4572000" cy="1323439"/>
          </a:xfrm>
          <a:prstGeom prst="rect">
            <a:avLst/>
          </a:prstGeom>
        </p:spPr>
        <p:txBody>
          <a:bodyPr>
            <a:spAutoFit/>
          </a:bodyPr>
          <a:lstStyle/>
          <a:p>
            <a:pPr fontAlgn="base"/>
            <a:r>
              <a:rPr lang="tr-TR" sz="4000" b="1" dirty="0" smtClean="0">
                <a:solidFill>
                  <a:srgbClr val="C00000"/>
                </a:solidFill>
              </a:rPr>
              <a:t>Besin </a:t>
            </a:r>
            <a:r>
              <a:rPr lang="tr-TR" sz="4000" b="1" dirty="0" smtClean="0">
                <a:solidFill>
                  <a:srgbClr val="00B050"/>
                </a:solidFill>
              </a:rPr>
              <a:t>Piramidi</a:t>
            </a:r>
            <a:r>
              <a:rPr lang="tr-TR" sz="4000" dirty="0"/>
              <a:t/>
            </a:r>
            <a:br>
              <a:rPr lang="tr-TR" sz="4000" dirty="0"/>
            </a:br>
            <a:endParaRPr lang="tr-TR" sz="4000" dirty="0"/>
          </a:p>
        </p:txBody>
      </p:sp>
      <p:sp>
        <p:nvSpPr>
          <p:cNvPr id="5" name="Dikdörtgen 4"/>
          <p:cNvSpPr/>
          <p:nvPr/>
        </p:nvSpPr>
        <p:spPr>
          <a:xfrm>
            <a:off x="4946237" y="836712"/>
            <a:ext cx="4197763" cy="5632311"/>
          </a:xfrm>
          <a:prstGeom prst="rect">
            <a:avLst/>
          </a:prstGeom>
        </p:spPr>
        <p:txBody>
          <a:bodyPr wrap="square">
            <a:spAutoFit/>
          </a:bodyPr>
          <a:lstStyle/>
          <a:p>
            <a:r>
              <a:rPr lang="tr-TR" sz="2400" dirty="0"/>
              <a:t>Besin piramidi bize hangi besinlerden ne kadar yememiz gerektiğini anlatmaktadır.</a:t>
            </a:r>
            <a:br>
              <a:rPr lang="tr-TR" sz="2400" dirty="0"/>
            </a:br>
            <a:r>
              <a:rPr lang="tr-TR" sz="2400" b="1" dirty="0">
                <a:solidFill>
                  <a:srgbClr val="00B050"/>
                </a:solidFill>
              </a:rPr>
              <a:t>1. Basamak</a:t>
            </a:r>
            <a:r>
              <a:rPr lang="tr-TR" sz="2400" b="1" dirty="0"/>
              <a:t>:</a:t>
            </a:r>
            <a:r>
              <a:rPr lang="tr-TR" sz="2400" dirty="0"/>
              <a:t> Sağlıklı beslenmek için karbonhidrat içeren besinler yemeliyiz</a:t>
            </a:r>
            <a:r>
              <a:rPr lang="tr-TR" sz="2400" dirty="0" smtClean="0"/>
              <a:t>.</a:t>
            </a:r>
          </a:p>
          <a:p>
            <a:r>
              <a:rPr lang="tr-TR" sz="2400" b="1" dirty="0" smtClean="0">
                <a:solidFill>
                  <a:srgbClr val="FF0000"/>
                </a:solidFill>
              </a:rPr>
              <a:t>2. Basamak</a:t>
            </a:r>
            <a:r>
              <a:rPr lang="tr-TR" sz="2400" dirty="0" smtClean="0"/>
              <a:t>: Karbonhidratlardan sonra en çok tüketilmesi gereken besinler vitamin ve minerallerdir. </a:t>
            </a:r>
            <a:r>
              <a:rPr lang="tr-TR" sz="2400" b="1" dirty="0" smtClean="0">
                <a:solidFill>
                  <a:srgbClr val="00B0F0"/>
                </a:solidFill>
              </a:rPr>
              <a:t>3.Basamak</a:t>
            </a:r>
            <a:r>
              <a:rPr lang="tr-TR" sz="2400" b="1" dirty="0" smtClean="0"/>
              <a:t>:</a:t>
            </a:r>
            <a:r>
              <a:rPr lang="tr-TR" sz="2400" dirty="0" smtClean="0"/>
              <a:t> Tüketilmesi gereken diğer besin grubu proteinlerdir.</a:t>
            </a:r>
          </a:p>
          <a:p>
            <a:r>
              <a:rPr lang="tr-TR" sz="2400" b="1" dirty="0" smtClean="0">
                <a:solidFill>
                  <a:srgbClr val="7030A0"/>
                </a:solidFill>
              </a:rPr>
              <a:t>4.Basamak</a:t>
            </a:r>
            <a:r>
              <a:rPr lang="tr-TR" sz="2400" b="1" dirty="0"/>
              <a:t>:</a:t>
            </a:r>
            <a:r>
              <a:rPr lang="tr-TR" sz="2400" dirty="0"/>
              <a:t> En az tüketmemiz gereken besinler yağlar ve tatlılardır.</a:t>
            </a:r>
          </a:p>
        </p:txBody>
      </p:sp>
    </p:spTree>
    <p:extLst>
      <p:ext uri="{BB962C8B-B14F-4D97-AF65-F5344CB8AC3E}">
        <p14:creationId xmlns="" xmlns:p14="http://schemas.microsoft.com/office/powerpoint/2010/main" val="36693878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403648" y="-1"/>
            <a:ext cx="8568952" cy="1200329"/>
          </a:xfrm>
          <a:prstGeom prst="rect">
            <a:avLst/>
          </a:prstGeom>
        </p:spPr>
        <p:txBody>
          <a:bodyPr wrap="square">
            <a:spAutoFit/>
          </a:bodyPr>
          <a:lstStyle/>
          <a:p>
            <a:r>
              <a:rPr lang="tr-TR" sz="3600" b="1" i="1" dirty="0">
                <a:solidFill>
                  <a:srgbClr val="00B050"/>
                </a:solidFill>
              </a:rPr>
              <a:t>BESİNLER İLE İLGİLİ MESLEKLER</a:t>
            </a:r>
            <a:br>
              <a:rPr lang="tr-TR" sz="3600" b="1" i="1" dirty="0">
                <a:solidFill>
                  <a:srgbClr val="00B050"/>
                </a:solidFill>
              </a:rPr>
            </a:br>
            <a:endParaRPr lang="tr-TR" sz="3600" b="1" i="1" dirty="0">
              <a:solidFill>
                <a:srgbClr val="00B050"/>
              </a:solidFill>
            </a:endParaRPr>
          </a:p>
        </p:txBody>
      </p:sp>
      <p:sp>
        <p:nvSpPr>
          <p:cNvPr id="5" name="Dikdörtgen 4"/>
          <p:cNvSpPr/>
          <p:nvPr/>
        </p:nvSpPr>
        <p:spPr>
          <a:xfrm>
            <a:off x="71568" y="606809"/>
            <a:ext cx="3096344" cy="3139321"/>
          </a:xfrm>
          <a:prstGeom prst="rect">
            <a:avLst/>
          </a:prstGeom>
        </p:spPr>
        <p:txBody>
          <a:bodyPr wrap="square">
            <a:spAutoFit/>
          </a:bodyPr>
          <a:lstStyle/>
          <a:p>
            <a:r>
              <a:rPr lang="tr-TR" b="1" i="1" dirty="0">
                <a:solidFill>
                  <a:srgbClr val="C00000"/>
                </a:solidFill>
              </a:rPr>
              <a:t>DİYETİSYEN</a:t>
            </a:r>
            <a:r>
              <a:rPr lang="tr-TR" dirty="0"/>
              <a:t> :Yiyeceklerin miktarı, besin değeri, yeme sıklığı gibi beslenme ile ilgili konularda plan ve program yapan, sağlığın korunması için kişiye özel ya da toplu beslenme çizelgeleri hazırlayan, diyet programları konusunda eğitim veren kişilere diyetisyen denir.</a:t>
            </a:r>
            <a:br>
              <a:rPr lang="tr-TR" dirty="0"/>
            </a:br>
            <a:endParaRPr lang="tr-TR" dirty="0"/>
          </a:p>
        </p:txBody>
      </p:sp>
      <p:pic>
        <p:nvPicPr>
          <p:cNvPr id="5124" name="Picture 4" descr="Diyetisyenler nerede hata yapıyor? - Güncel yaşam haberleri"/>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150164" y="615401"/>
            <a:ext cx="2880320" cy="2880320"/>
          </a:xfrm>
          <a:prstGeom prst="rect">
            <a:avLst/>
          </a:prstGeom>
          <a:noFill/>
          <a:extLst>
            <a:ext uri="{909E8E84-426E-40DD-AFC4-6F175D3DCCD1}">
              <a14:hiddenFill xmlns="" xmlns:a14="http://schemas.microsoft.com/office/drawing/2010/main">
                <a:solidFill>
                  <a:srgbClr val="FFFFFF"/>
                </a:solidFill>
              </a14:hiddenFill>
            </a:ext>
          </a:extLst>
        </p:spPr>
      </p:pic>
      <p:sp>
        <p:nvSpPr>
          <p:cNvPr id="6" name="Dikdörtgen 5"/>
          <p:cNvSpPr/>
          <p:nvPr/>
        </p:nvSpPr>
        <p:spPr>
          <a:xfrm>
            <a:off x="3138467" y="3746130"/>
            <a:ext cx="3168352" cy="3139321"/>
          </a:xfrm>
          <a:prstGeom prst="rect">
            <a:avLst/>
          </a:prstGeom>
        </p:spPr>
        <p:txBody>
          <a:bodyPr wrap="square">
            <a:spAutoFit/>
          </a:bodyPr>
          <a:lstStyle/>
          <a:p>
            <a:r>
              <a:rPr lang="tr-TR" b="1" i="1" dirty="0">
                <a:solidFill>
                  <a:srgbClr val="C00000"/>
                </a:solidFill>
              </a:rPr>
              <a:t>GIDA MÜHENDİSİ</a:t>
            </a:r>
            <a:r>
              <a:rPr lang="tr-TR" dirty="0"/>
              <a:t> : Gıdaların paketlenmesi, işlenmesi, taşınması, saklanması ve pazarlanmasını gıda mühendisleri yapar. Ayrıca yeni gıdaların üretilmesinde, araştırma ve denetim aşamasında, besin değerlerinin ve çeşitliliklerinin artması için çalışır.</a:t>
            </a:r>
            <a:br>
              <a:rPr lang="tr-TR" dirty="0"/>
            </a:br>
            <a:endParaRPr lang="tr-TR" dirty="0"/>
          </a:p>
        </p:txBody>
      </p:sp>
      <p:pic>
        <p:nvPicPr>
          <p:cNvPr id="5126" name="Picture 6" descr="Gıda Mühendisliği - Mühendislik Fakültesi - İstanbul Okan Üniversitesi"/>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69844" y="3589610"/>
            <a:ext cx="2699792" cy="2809959"/>
          </a:xfrm>
          <a:prstGeom prst="rect">
            <a:avLst/>
          </a:prstGeom>
          <a:noFill/>
          <a:extLst>
            <a:ext uri="{909E8E84-426E-40DD-AFC4-6F175D3DCCD1}">
              <a14:hiddenFill xmlns="" xmlns:a14="http://schemas.microsoft.com/office/drawing/2010/main">
                <a:solidFill>
                  <a:srgbClr val="FFFFFF"/>
                </a:solidFill>
              </a14:hiddenFill>
            </a:ext>
          </a:extLst>
        </p:spPr>
      </p:pic>
      <p:sp>
        <p:nvSpPr>
          <p:cNvPr id="7" name="Dikdörtgen 6"/>
          <p:cNvSpPr/>
          <p:nvPr/>
        </p:nvSpPr>
        <p:spPr>
          <a:xfrm>
            <a:off x="6306819" y="637282"/>
            <a:ext cx="2675993" cy="2862322"/>
          </a:xfrm>
          <a:prstGeom prst="rect">
            <a:avLst/>
          </a:prstGeom>
        </p:spPr>
        <p:txBody>
          <a:bodyPr wrap="square">
            <a:spAutoFit/>
          </a:bodyPr>
          <a:lstStyle/>
          <a:p>
            <a:r>
              <a:rPr lang="tr-TR" b="1" i="1" dirty="0">
                <a:solidFill>
                  <a:srgbClr val="C00000"/>
                </a:solidFill>
              </a:rPr>
              <a:t>AŞÇI</a:t>
            </a:r>
            <a:r>
              <a:rPr lang="tr-TR" dirty="0"/>
              <a:t> : Besinleri özelliklerine göre bir araya getiren, çeşitli pişirme teknikleriyle sofralarımıza getiren, pastane, lokanta gibi toplu yemek yenilen yerlerde, yiyecek hazırlama ve mutfak yönetiminden sorumlu olan kişidir.</a:t>
            </a:r>
          </a:p>
        </p:txBody>
      </p:sp>
      <p:pic>
        <p:nvPicPr>
          <p:cNvPr id="5128" name="Picture 8" descr="Bebek Aşçı Kanvas Tablo Hediyelik Dekoratif Tablo"/>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268188" y="3495721"/>
            <a:ext cx="2771775" cy="304800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2457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PPT - EKMEK İSRAFI PowerPoint Presentation, free download - ID:3556715"/>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55775" y="2733869"/>
            <a:ext cx="3960441" cy="3783615"/>
          </a:xfrm>
          <a:prstGeom prst="rect">
            <a:avLst/>
          </a:prstGeom>
          <a:noFill/>
          <a:extLst>
            <a:ext uri="{909E8E84-426E-40DD-AFC4-6F175D3DCCD1}">
              <a14:hiddenFill xmlns="" xmlns:a14="http://schemas.microsoft.com/office/drawing/2010/main">
                <a:solidFill>
                  <a:srgbClr val="FFFFFF"/>
                </a:solidFill>
              </a14:hiddenFill>
            </a:ext>
          </a:extLst>
        </p:spPr>
      </p:pic>
      <p:sp>
        <p:nvSpPr>
          <p:cNvPr id="4" name="Metin kutusu 3"/>
          <p:cNvSpPr txBox="1"/>
          <p:nvPr/>
        </p:nvSpPr>
        <p:spPr>
          <a:xfrm>
            <a:off x="2699792" y="26784"/>
            <a:ext cx="4176464" cy="646331"/>
          </a:xfrm>
          <a:prstGeom prst="rect">
            <a:avLst/>
          </a:prstGeom>
          <a:noFill/>
        </p:spPr>
        <p:txBody>
          <a:bodyPr wrap="square" rtlCol="0">
            <a:spAutoFit/>
          </a:bodyPr>
          <a:lstStyle/>
          <a:p>
            <a:r>
              <a:rPr lang="tr-TR" sz="3600" b="1" i="1" dirty="0" smtClean="0">
                <a:solidFill>
                  <a:srgbClr val="FF0000"/>
                </a:solidFill>
              </a:rPr>
              <a:t>BESİN İSRAFI</a:t>
            </a:r>
            <a:endParaRPr lang="tr-TR" sz="3600" b="1" i="1" dirty="0">
              <a:solidFill>
                <a:srgbClr val="FF0000"/>
              </a:solidFill>
            </a:endParaRPr>
          </a:p>
        </p:txBody>
      </p:sp>
      <p:sp>
        <p:nvSpPr>
          <p:cNvPr id="6" name="Dikdörtgen 5"/>
          <p:cNvSpPr/>
          <p:nvPr/>
        </p:nvSpPr>
        <p:spPr>
          <a:xfrm>
            <a:off x="352128" y="600762"/>
            <a:ext cx="8568952" cy="461665"/>
          </a:xfrm>
          <a:prstGeom prst="rect">
            <a:avLst/>
          </a:prstGeom>
        </p:spPr>
        <p:txBody>
          <a:bodyPr wrap="square">
            <a:spAutoFit/>
          </a:bodyPr>
          <a:lstStyle/>
          <a:p>
            <a:r>
              <a:rPr lang="tr-TR" sz="2400" dirty="0" smtClean="0"/>
              <a:t>Üretilen </a:t>
            </a:r>
            <a:r>
              <a:rPr lang="tr-TR" sz="2400" dirty="0"/>
              <a:t>gıdanın tüketilmeden atığa dönüşmesidir.</a:t>
            </a:r>
          </a:p>
        </p:txBody>
      </p:sp>
      <p:pic>
        <p:nvPicPr>
          <p:cNvPr id="1026" name="Picture 2" descr="Yılda 1,3 milyar ton yiyecek israf ediliyor - SANAL BASIN"/>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31105" y="1039100"/>
            <a:ext cx="2810997" cy="1813836"/>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Küresel bir sorun: Yemek israfı"/>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52128" y="1053795"/>
            <a:ext cx="2932600" cy="1799141"/>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http://ekolojist.net/wp-content/uploads/2018/03/turkiye-de-gida-israfi-810x454.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032858" y="1039100"/>
            <a:ext cx="2787614" cy="1813836"/>
          </a:xfrm>
          <a:prstGeom prst="rect">
            <a:avLst/>
          </a:prstGeom>
          <a:noFill/>
          <a:extLst>
            <a:ext uri="{909E8E84-426E-40DD-AFC4-6F175D3DCCD1}">
              <a14:hiddenFill xmlns="" xmlns:a14="http://schemas.microsoft.com/office/drawing/2010/main">
                <a:solidFill>
                  <a:srgbClr val="FFFFFF"/>
                </a:solidFill>
              </a14:hiddenFill>
            </a:ext>
          </a:extLst>
        </p:spPr>
      </p:pic>
      <p:sp>
        <p:nvSpPr>
          <p:cNvPr id="7" name="Dikdörtgen 6"/>
          <p:cNvSpPr/>
          <p:nvPr/>
        </p:nvSpPr>
        <p:spPr>
          <a:xfrm>
            <a:off x="150371" y="6289275"/>
            <a:ext cx="9478551" cy="369332"/>
          </a:xfrm>
          <a:prstGeom prst="rect">
            <a:avLst/>
          </a:prstGeom>
        </p:spPr>
        <p:txBody>
          <a:bodyPr wrap="square">
            <a:spAutoFit/>
          </a:bodyPr>
          <a:lstStyle/>
          <a:p>
            <a:r>
              <a:rPr lang="tr-TR" i="1" dirty="0"/>
              <a:t>Yiyiniz, içiniz, fakat israf etmeyiniz. Çünkü Allah israf edenleri sevmez! </a:t>
            </a:r>
            <a:r>
              <a:rPr lang="tr-TR" i="1" dirty="0" err="1"/>
              <a:t>A'raf</a:t>
            </a:r>
            <a:r>
              <a:rPr lang="tr-TR" i="1" dirty="0"/>
              <a:t> Suresi 31. Ayet</a:t>
            </a:r>
          </a:p>
        </p:txBody>
      </p:sp>
      <p:pic>
        <p:nvPicPr>
          <p:cNvPr id="1034" name="Picture 10" descr="3 milyon ekmek sofraya gelmeden israf oluyo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516216" y="2868840"/>
            <a:ext cx="2484275" cy="3513671"/>
          </a:xfrm>
          <a:prstGeom prst="rect">
            <a:avLst/>
          </a:prstGeom>
          <a:noFill/>
          <a:extLst>
            <a:ext uri="{909E8E84-426E-40DD-AFC4-6F175D3DCCD1}">
              <a14:hiddenFill xmlns="" xmlns:a14="http://schemas.microsoft.com/office/drawing/2010/main">
                <a:solidFill>
                  <a:srgbClr val="FFFFFF"/>
                </a:solidFill>
              </a14:hiddenFill>
            </a:ext>
          </a:extLst>
        </p:spPr>
      </p:pic>
      <p:pic>
        <p:nvPicPr>
          <p:cNvPr id="1036" name="Picture 12" descr="Valilikten ekmek israfı konusunda uyarı | Düzce Parantez"/>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75162" y="3015958"/>
            <a:ext cx="2301392" cy="321943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93444889"/>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72</Words>
  <PresentationFormat>Ekran Gösterisi (4:3)</PresentationFormat>
  <Paragraphs>20</Paragraphs>
  <Slides>5</Slides>
  <Notes>0</Notes>
  <HiddenSlides>0</HiddenSlides>
  <MMClips>0</MMClips>
  <ScaleCrop>false</ScaleCrop>
  <HeadingPairs>
    <vt:vector size="4" baseType="variant">
      <vt:variant>
        <vt:lpstr>Tema</vt:lpstr>
      </vt:variant>
      <vt:variant>
        <vt:i4>1</vt:i4>
      </vt:variant>
      <vt:variant>
        <vt:lpstr>Slayt Başlıkları</vt:lpstr>
      </vt:variant>
      <vt:variant>
        <vt:i4>5</vt:i4>
      </vt:variant>
    </vt:vector>
  </HeadingPairs>
  <TitlesOfParts>
    <vt:vector size="6" baseType="lpstr">
      <vt:lpstr>Ofis Teması</vt:lpstr>
      <vt:lpstr>Slayt 1</vt:lpstr>
      <vt:lpstr>Slayt 2</vt:lpstr>
      <vt:lpstr>Slayt 3</vt:lpstr>
      <vt:lpstr>Slayt 4</vt:lpstr>
      <vt:lpstr>Slayt 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2020-10-30T15:44:34Z</dcterms:created>
  <dcterms:modified xsi:type="dcterms:W3CDTF">2020-12-13T10:11:42Z</dcterms:modified>
  <cp:category>https://www.sorubak.com</cp:category>
</cp:coreProperties>
</file>