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FF00FF"/>
    <a:srgbClr val="66FFFF"/>
    <a:srgbClr val="FF0000"/>
    <a:srgbClr val="006600"/>
    <a:srgbClr val="33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1" d="100"/>
          <a:sy n="101" d="100"/>
        </p:scale>
        <p:origin x="498"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22.02.2021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pPr/>
              <a:t>22.02.2021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pPr/>
              <a:t>22.02.2021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pPr/>
              <a:t>22.02.2021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22.02.2021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pPr/>
              <a:t>22.02.2021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pPr/>
              <a:t>22.02.2021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pPr/>
              <a:t>22.02.2021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22.02.2021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22.02.2021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22.02.2021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22.02.2021</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457199" y="404664"/>
            <a:ext cx="8229600" cy="1143000"/>
          </a:xfrm>
        </p:spPr>
        <p:txBody>
          <a:bodyPr>
            <a:normAutofit fontScale="90000"/>
          </a:bodyPr>
          <a:lstStyle/>
          <a:p>
            <a:r>
              <a:rPr lang="tr-TR" sz="4000" b="1" dirty="0">
                <a:solidFill>
                  <a:srgbClr val="C00000"/>
                </a:solidFill>
              </a:rPr>
              <a:t>2.İnsani İlişkilerin Temeli: Sevgi ve Saygı</a:t>
            </a:r>
            <a:r>
              <a:rPr lang="tr-TR" b="1" dirty="0">
                <a:solidFill>
                  <a:srgbClr val="C00000"/>
                </a:solidFill>
              </a:rPr>
              <a:t> </a:t>
            </a:r>
            <a:br>
              <a:rPr lang="tr-TR" dirty="0"/>
            </a:br>
            <a:endParaRPr lang="tr-TR" dirty="0"/>
          </a:p>
        </p:txBody>
      </p:sp>
      <p:sp>
        <p:nvSpPr>
          <p:cNvPr id="4" name="Dikdörtgen 3"/>
          <p:cNvSpPr/>
          <p:nvPr/>
        </p:nvSpPr>
        <p:spPr>
          <a:xfrm>
            <a:off x="-80108" y="2967335"/>
            <a:ext cx="9304214" cy="646331"/>
          </a:xfrm>
          <a:prstGeom prst="rect">
            <a:avLst/>
          </a:prstGeom>
          <a:noFill/>
          <a:scene3d>
            <a:camera prst="orthographicFront">
              <a:rot lat="0" lon="0" rev="20400000"/>
            </a:camera>
            <a:lightRig rig="threePt" dir="t"/>
          </a:scene3d>
        </p:spPr>
        <p:txBody>
          <a:bodyPr wrap="none" lIns="91440" tIns="45720" rIns="91440" bIns="45720">
            <a:spAutoFit/>
          </a:bodyPr>
          <a:lstStyle/>
          <a:p>
            <a:pPr algn="ctr"/>
            <a:r>
              <a:rPr lang="tr-TR" sz="3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Sizce insanlar birbirleriyle neden kavga ederler?</a:t>
            </a:r>
          </a:p>
        </p:txBody>
      </p:sp>
      <p:sp>
        <p:nvSpPr>
          <p:cNvPr id="5" name="İçerik Yer Tutucusu 4"/>
          <p:cNvSpPr>
            <a:spLocks noGrp="1"/>
          </p:cNvSpPr>
          <p:nvPr>
            <p:ph idx="1"/>
          </p:nvPr>
        </p:nvSpPr>
        <p:spPr/>
        <p:txBody>
          <a:bodyPr>
            <a:normAutofit/>
          </a:bodyPr>
          <a:lstStyle/>
          <a:p>
            <a:pPr marL="0" indent="0">
              <a:buNone/>
            </a:pPr>
            <a:r>
              <a:rPr lang="tr-TR" sz="100" dirty="0"/>
              <a:t>.</a:t>
            </a:r>
          </a:p>
        </p:txBody>
      </p:sp>
    </p:spTree>
    <p:extLst>
      <p:ext uri="{BB962C8B-B14F-4D97-AF65-F5344CB8AC3E}">
        <p14:creationId xmlns:p14="http://schemas.microsoft.com/office/powerpoint/2010/main" val="37447036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0000">
            <a:alpha val="62000"/>
          </a:srgbClr>
        </a:solidFill>
        <a:effectLst/>
      </p:bgPr>
    </p:bg>
    <p:spTree>
      <p:nvGrpSpPr>
        <p:cNvPr id="1" name=""/>
        <p:cNvGrpSpPr/>
        <p:nvPr/>
      </p:nvGrpSpPr>
      <p:grpSpPr>
        <a:xfrm>
          <a:off x="0" y="0"/>
          <a:ext cx="0" cy="0"/>
          <a:chOff x="0" y="0"/>
          <a:chExt cx="0" cy="0"/>
        </a:xfrm>
      </p:grpSpPr>
      <p:sp>
        <p:nvSpPr>
          <p:cNvPr id="2" name="Dikdörtgen 1"/>
          <p:cNvSpPr/>
          <p:nvPr/>
        </p:nvSpPr>
        <p:spPr>
          <a:xfrm>
            <a:off x="323528" y="258060"/>
            <a:ext cx="8308878" cy="584775"/>
          </a:xfrm>
          <a:prstGeom prst="rect">
            <a:avLst/>
          </a:prstGeom>
        </p:spPr>
        <p:txBody>
          <a:bodyPr wrap="none">
            <a:spAutoFit/>
          </a:bodyPr>
          <a:lstStyle/>
          <a:p>
            <a:r>
              <a:rPr lang="tr-TR" sz="3200" b="1" dirty="0"/>
              <a:t>İslam dini anne baba hakkına büyük önem verir.</a:t>
            </a:r>
          </a:p>
        </p:txBody>
      </p:sp>
      <p:sp>
        <p:nvSpPr>
          <p:cNvPr id="3" name="Dikdörtgen 2"/>
          <p:cNvSpPr/>
          <p:nvPr/>
        </p:nvSpPr>
        <p:spPr>
          <a:xfrm>
            <a:off x="328108" y="1412776"/>
            <a:ext cx="7355603" cy="523220"/>
          </a:xfrm>
          <a:prstGeom prst="rect">
            <a:avLst/>
          </a:prstGeom>
        </p:spPr>
        <p:txBody>
          <a:bodyPr wrap="none">
            <a:spAutoFit/>
          </a:bodyPr>
          <a:lstStyle/>
          <a:p>
            <a:r>
              <a:rPr lang="tr-TR" sz="2800" b="1" dirty="0">
                <a:solidFill>
                  <a:srgbClr val="0070C0"/>
                </a:solidFill>
              </a:rPr>
              <a:t>Yüce Allah Kur’an-ı Kerim’de şöyle buyurmuştur:</a:t>
            </a:r>
          </a:p>
        </p:txBody>
      </p:sp>
      <p:sp>
        <p:nvSpPr>
          <p:cNvPr id="4" name="Dikdörtgen 3"/>
          <p:cNvSpPr/>
          <p:nvPr/>
        </p:nvSpPr>
        <p:spPr>
          <a:xfrm>
            <a:off x="290705" y="2348880"/>
            <a:ext cx="8304298" cy="4524315"/>
          </a:xfrm>
          <a:prstGeom prst="rect">
            <a:avLst/>
          </a:prstGeom>
        </p:spPr>
        <p:txBody>
          <a:bodyPr wrap="square">
            <a:spAutoFit/>
          </a:bodyPr>
          <a:lstStyle/>
          <a:p>
            <a:pPr algn="just"/>
            <a:r>
              <a:rPr lang="tr-TR" sz="3600" b="1" dirty="0">
                <a:solidFill>
                  <a:srgbClr val="FFFF00"/>
                </a:solidFill>
              </a:rPr>
              <a:t>“Rabbin, kendisinden başkasına asla ibadet etmemenizi, anaya babaya iyi davranmanızı kesin olarak emretti. Eğer onlardan biri, ya da her ikisi senin yanında ihtiyarlık çağına ulaşırsa, sakın onlara ‘Öf!’ bile deme, onları azarlama, onlara tatlı ve güzel söz söyle.”</a:t>
            </a:r>
          </a:p>
          <a:p>
            <a:pPr algn="just"/>
            <a:r>
              <a:rPr lang="tr-TR" sz="3600" b="1" dirty="0">
                <a:solidFill>
                  <a:srgbClr val="FFFF00"/>
                </a:solidFill>
              </a:rPr>
              <a:t>                                      </a:t>
            </a:r>
            <a:r>
              <a:rPr lang="tr-TR" sz="3600" b="1" dirty="0">
                <a:solidFill>
                  <a:srgbClr val="66FFFF"/>
                </a:solidFill>
              </a:rPr>
              <a:t>(</a:t>
            </a:r>
            <a:r>
              <a:rPr lang="tr-TR" sz="3600" b="1" dirty="0" err="1">
                <a:solidFill>
                  <a:srgbClr val="66FFFF"/>
                </a:solidFill>
              </a:rPr>
              <a:t>İsrâ</a:t>
            </a:r>
            <a:r>
              <a:rPr lang="tr-TR" sz="3600" b="1" dirty="0">
                <a:solidFill>
                  <a:srgbClr val="66FFFF"/>
                </a:solidFill>
              </a:rPr>
              <a:t> suresi, 23. ayet.)</a:t>
            </a:r>
          </a:p>
        </p:txBody>
      </p:sp>
    </p:spTree>
    <p:extLst>
      <p:ext uri="{BB962C8B-B14F-4D97-AF65-F5344CB8AC3E}">
        <p14:creationId xmlns:p14="http://schemas.microsoft.com/office/powerpoint/2010/main" val="32684012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5" name="Dolu Çerçeve 4"/>
          <p:cNvSpPr/>
          <p:nvPr/>
        </p:nvSpPr>
        <p:spPr>
          <a:xfrm>
            <a:off x="107504" y="2204863"/>
            <a:ext cx="8928991" cy="2566159"/>
          </a:xfrm>
          <a:prstGeom prst="bevel">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Yatay Kaydırma 3"/>
          <p:cNvSpPr/>
          <p:nvPr/>
        </p:nvSpPr>
        <p:spPr>
          <a:xfrm>
            <a:off x="470547" y="418906"/>
            <a:ext cx="8280920" cy="1368152"/>
          </a:xfrm>
          <a:prstGeom prst="horizontalScroll">
            <a:avLst/>
          </a:prstGeom>
          <a:solidFill>
            <a:srgbClr val="00FF00">
              <a:alpha val="5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 name="Dikdörtgen 2"/>
          <p:cNvSpPr/>
          <p:nvPr/>
        </p:nvSpPr>
        <p:spPr>
          <a:xfrm>
            <a:off x="686571" y="841372"/>
            <a:ext cx="8064896" cy="523220"/>
          </a:xfrm>
          <a:prstGeom prst="rect">
            <a:avLst/>
          </a:prstGeom>
        </p:spPr>
        <p:txBody>
          <a:bodyPr wrap="square">
            <a:spAutoFit/>
          </a:bodyPr>
          <a:lstStyle/>
          <a:p>
            <a:r>
              <a:rPr lang="tr-TR" sz="2800" b="1" dirty="0">
                <a:solidFill>
                  <a:schemeClr val="tx1">
                    <a:lumMod val="95000"/>
                    <a:lumOff val="5000"/>
                  </a:schemeClr>
                </a:solidFill>
              </a:rPr>
              <a:t>Peygamber Efendimiz bir hadisinde şöyle buyuruyor:</a:t>
            </a:r>
          </a:p>
        </p:txBody>
      </p:sp>
      <p:sp>
        <p:nvSpPr>
          <p:cNvPr id="2" name="Dikdörtgen 1"/>
          <p:cNvSpPr/>
          <p:nvPr/>
        </p:nvSpPr>
        <p:spPr>
          <a:xfrm>
            <a:off x="359532" y="2456890"/>
            <a:ext cx="8532948" cy="2062103"/>
          </a:xfrm>
          <a:prstGeom prst="rect">
            <a:avLst/>
          </a:prstGeom>
        </p:spPr>
        <p:txBody>
          <a:bodyPr wrap="square">
            <a:spAutoFit/>
          </a:bodyPr>
          <a:lstStyle/>
          <a:p>
            <a:r>
              <a:rPr lang="tr-TR" sz="3200" b="1" dirty="0">
                <a:solidFill>
                  <a:schemeClr val="tx1">
                    <a:lumMod val="95000"/>
                    <a:lumOff val="5000"/>
                  </a:schemeClr>
                </a:solidFill>
              </a:rPr>
              <a:t>“Rabbin hoşnutluğu anne babanın hoşnutluğuna bağlıdır. Rabbin öfkesi ise, anne babanın öfkesine bağlıdır.”</a:t>
            </a:r>
          </a:p>
          <a:p>
            <a:r>
              <a:rPr lang="tr-TR" sz="3200" b="1" dirty="0"/>
              <a:t>                                                          (</a:t>
            </a:r>
            <a:r>
              <a:rPr lang="tr-TR" sz="3200" b="1" dirty="0" err="1"/>
              <a:t>Tirmizî</a:t>
            </a:r>
            <a:r>
              <a:rPr lang="tr-TR" sz="3200" b="1" dirty="0"/>
              <a:t>, </a:t>
            </a:r>
            <a:r>
              <a:rPr lang="tr-TR" sz="3200" b="1" dirty="0" err="1"/>
              <a:t>Birr</a:t>
            </a:r>
            <a:r>
              <a:rPr lang="tr-TR" sz="3200" b="1" dirty="0"/>
              <a:t>, 3.) </a:t>
            </a:r>
          </a:p>
        </p:txBody>
      </p:sp>
    </p:spTree>
    <p:extLst>
      <p:ext uri="{BB962C8B-B14F-4D97-AF65-F5344CB8AC3E}">
        <p14:creationId xmlns:p14="http://schemas.microsoft.com/office/powerpoint/2010/main" val="4823498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C000">
            <a:alpha val="73000"/>
          </a:srgbClr>
        </a:solidFill>
        <a:effectLst/>
      </p:bgPr>
    </p:bg>
    <p:spTree>
      <p:nvGrpSpPr>
        <p:cNvPr id="1" name=""/>
        <p:cNvGrpSpPr/>
        <p:nvPr/>
      </p:nvGrpSpPr>
      <p:grpSpPr>
        <a:xfrm>
          <a:off x="0" y="0"/>
          <a:ext cx="0" cy="0"/>
          <a:chOff x="0" y="0"/>
          <a:chExt cx="0" cy="0"/>
        </a:xfrm>
      </p:grpSpPr>
      <p:sp>
        <p:nvSpPr>
          <p:cNvPr id="2" name="Dikdörtgen 1"/>
          <p:cNvSpPr/>
          <p:nvPr/>
        </p:nvSpPr>
        <p:spPr>
          <a:xfrm>
            <a:off x="395536" y="476672"/>
            <a:ext cx="7920880" cy="6186309"/>
          </a:xfrm>
          <a:prstGeom prst="rect">
            <a:avLst/>
          </a:prstGeom>
        </p:spPr>
        <p:txBody>
          <a:bodyPr wrap="square">
            <a:spAutoFit/>
          </a:bodyPr>
          <a:lstStyle/>
          <a:p>
            <a:pPr marL="571500" indent="-571500" algn="just">
              <a:buFont typeface="Wingdings" panose="05000000000000000000" pitchFamily="2" charset="2"/>
              <a:buChar char="§"/>
            </a:pPr>
            <a:r>
              <a:rPr lang="tr-TR" sz="3600" b="1" dirty="0">
                <a:solidFill>
                  <a:schemeClr val="accent1">
                    <a:lumMod val="50000"/>
                  </a:schemeClr>
                </a:solidFill>
                <a:effectLst>
                  <a:outerShdw blurRad="38100" dist="38100" dir="2700000" algn="tl">
                    <a:srgbClr val="000000">
                      <a:alpha val="43137"/>
                    </a:srgbClr>
                  </a:outerShdw>
                </a:effectLst>
              </a:rPr>
              <a:t>Aile içinde çocukların anne babalarına karşı bazı sorumlulukları vardır.</a:t>
            </a:r>
          </a:p>
          <a:p>
            <a:pPr algn="just"/>
            <a:endParaRPr lang="tr-TR" sz="3600" b="1" dirty="0">
              <a:effectLst>
                <a:outerShdw blurRad="38100" dist="38100" dir="2700000" algn="tl">
                  <a:srgbClr val="000000">
                    <a:alpha val="43137"/>
                  </a:srgbClr>
                </a:outerShdw>
              </a:effectLst>
            </a:endParaRPr>
          </a:p>
          <a:p>
            <a:pPr marL="571500" indent="-571500" algn="just">
              <a:buFont typeface="Wingdings" panose="05000000000000000000" pitchFamily="2" charset="2"/>
              <a:buChar char="§"/>
            </a:pPr>
            <a:r>
              <a:rPr lang="tr-TR" sz="3600" b="1" dirty="0">
                <a:solidFill>
                  <a:schemeClr val="bg1"/>
                </a:solidFill>
                <a:effectLst>
                  <a:outerShdw blurRad="38100" dist="38100" dir="2700000" algn="tl">
                    <a:srgbClr val="000000">
                      <a:alpha val="43137"/>
                    </a:srgbClr>
                  </a:outerShdw>
                </a:effectLst>
              </a:rPr>
              <a:t>Çocuğun en temel görevi, onu fedakârlıklarla büyüten anne ve babasına ve aile büyüklerine iyi davranmaktır. </a:t>
            </a:r>
          </a:p>
          <a:p>
            <a:pPr algn="just"/>
            <a:endParaRPr lang="tr-TR" sz="3600" b="1" dirty="0">
              <a:effectLst>
                <a:outerShdw blurRad="38100" dist="38100" dir="2700000" algn="tl">
                  <a:srgbClr val="000000">
                    <a:alpha val="43137"/>
                  </a:srgbClr>
                </a:outerShdw>
              </a:effectLst>
            </a:endParaRPr>
          </a:p>
          <a:p>
            <a:pPr marL="571500" indent="-571500" algn="just">
              <a:buFont typeface="Wingdings" panose="05000000000000000000" pitchFamily="2" charset="2"/>
              <a:buChar char="§"/>
            </a:pPr>
            <a:r>
              <a:rPr lang="tr-TR" sz="3600" b="1" dirty="0">
                <a:solidFill>
                  <a:srgbClr val="7030A0"/>
                </a:solidFill>
                <a:effectLst>
                  <a:outerShdw blurRad="38100" dist="38100" dir="2700000" algn="tl">
                    <a:srgbClr val="000000">
                      <a:alpha val="43137"/>
                    </a:srgbClr>
                  </a:outerShdw>
                </a:effectLst>
              </a:rPr>
              <a:t>Onların dine uygun olan isteklerini yerine getirmektir. </a:t>
            </a:r>
          </a:p>
        </p:txBody>
      </p:sp>
    </p:spTree>
    <p:extLst>
      <p:ext uri="{BB962C8B-B14F-4D97-AF65-F5344CB8AC3E}">
        <p14:creationId xmlns:p14="http://schemas.microsoft.com/office/powerpoint/2010/main" val="16162417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Dikdörtgen 1"/>
          <p:cNvSpPr/>
          <p:nvPr/>
        </p:nvSpPr>
        <p:spPr>
          <a:xfrm>
            <a:off x="323528" y="332656"/>
            <a:ext cx="8568952" cy="6247864"/>
          </a:xfrm>
          <a:prstGeom prst="rect">
            <a:avLst/>
          </a:prstGeom>
        </p:spPr>
        <p:txBody>
          <a:bodyPr wrap="square">
            <a:spAutoFit/>
          </a:bodyPr>
          <a:lstStyle/>
          <a:p>
            <a:pPr marL="571500" indent="-571500">
              <a:buFont typeface="Wingdings" panose="05000000000000000000" pitchFamily="2" charset="2"/>
              <a:buChar char="ü"/>
            </a:pPr>
            <a:r>
              <a:rPr lang="tr-TR" sz="4000" b="1" dirty="0">
                <a:effectLst>
                  <a:outerShdw blurRad="38100" dist="38100" dir="2700000" algn="tl">
                    <a:srgbClr val="000000">
                      <a:alpha val="43137"/>
                    </a:srgbClr>
                  </a:outerShdw>
                </a:effectLst>
              </a:rPr>
              <a:t>Anne babamız ve aile büyüklerimize karşı saygılı davranmamız önemlidir.</a:t>
            </a:r>
          </a:p>
          <a:p>
            <a:endParaRPr lang="tr-TR" sz="4000" b="1" dirty="0">
              <a:effectLst>
                <a:outerShdw blurRad="38100" dist="38100" dir="2700000" algn="tl">
                  <a:srgbClr val="000000">
                    <a:alpha val="43137"/>
                  </a:srgbClr>
                </a:outerShdw>
              </a:effectLst>
            </a:endParaRPr>
          </a:p>
          <a:p>
            <a:pPr marL="571500" indent="-571500">
              <a:buFont typeface="Wingdings" panose="05000000000000000000" pitchFamily="2" charset="2"/>
              <a:buChar char="ü"/>
            </a:pPr>
            <a:r>
              <a:rPr lang="tr-TR" sz="4000" b="1" dirty="0">
                <a:effectLst>
                  <a:outerShdw blurRad="38100" dist="38100" dir="2700000" algn="tl">
                    <a:srgbClr val="000000">
                      <a:alpha val="43137"/>
                    </a:srgbClr>
                  </a:outerShdw>
                </a:effectLst>
              </a:rPr>
              <a:t> Aile büyüklerinin, </a:t>
            </a:r>
            <a:r>
              <a:rPr lang="tr-TR" sz="4000" b="1" dirty="0">
                <a:solidFill>
                  <a:srgbClr val="00B050"/>
                </a:solidFill>
                <a:effectLst>
                  <a:outerShdw blurRad="38100" dist="38100" dir="2700000" algn="tl">
                    <a:srgbClr val="000000">
                      <a:alpha val="43137"/>
                    </a:srgbClr>
                  </a:outerShdw>
                </a:effectLst>
              </a:rPr>
              <a:t>dine uygun olarak verdikleri görevi yerine getirmek, </a:t>
            </a:r>
            <a:r>
              <a:rPr lang="tr-TR" sz="4000" b="1" dirty="0">
                <a:solidFill>
                  <a:srgbClr val="00B0F0"/>
                </a:solidFill>
                <a:effectLst>
                  <a:outerShdw blurRad="38100" dist="38100" dir="2700000" algn="tl">
                    <a:srgbClr val="000000">
                      <a:alpha val="43137"/>
                    </a:srgbClr>
                  </a:outerShdw>
                </a:effectLst>
              </a:rPr>
              <a:t>uyuyan ya da çalışan biri varsa sessiz olmak</a:t>
            </a:r>
            <a:r>
              <a:rPr lang="tr-TR" sz="4000" b="1" dirty="0">
                <a:effectLst>
                  <a:outerShdw blurRad="38100" dist="38100" dir="2700000" algn="tl">
                    <a:srgbClr val="000000">
                      <a:alpha val="43137"/>
                    </a:srgbClr>
                  </a:outerShdw>
                </a:effectLst>
              </a:rPr>
              <a:t>, </a:t>
            </a:r>
            <a:r>
              <a:rPr lang="tr-TR" sz="4000" b="1" dirty="0">
                <a:solidFill>
                  <a:srgbClr val="FFFF00"/>
                </a:solidFill>
                <a:effectLst>
                  <a:outerShdw blurRad="38100" dist="38100" dir="2700000" algn="tl">
                    <a:srgbClr val="000000">
                      <a:alpha val="43137"/>
                    </a:srgbClr>
                  </a:outerShdw>
                </a:effectLst>
              </a:rPr>
              <a:t>misafir gelince ilgilenmek</a:t>
            </a:r>
            <a:r>
              <a:rPr lang="tr-TR" sz="4000" b="1" dirty="0">
                <a:effectLst>
                  <a:outerShdw blurRad="38100" dist="38100" dir="2700000" algn="tl">
                    <a:srgbClr val="000000">
                      <a:alpha val="43137"/>
                    </a:srgbClr>
                  </a:outerShdw>
                </a:effectLst>
              </a:rPr>
              <a:t>, </a:t>
            </a:r>
            <a:r>
              <a:rPr lang="tr-TR" sz="4000" b="1" dirty="0">
                <a:solidFill>
                  <a:srgbClr val="FF0000"/>
                </a:solidFill>
                <a:effectLst>
                  <a:outerShdw blurRad="38100" dist="38100" dir="2700000" algn="tl">
                    <a:srgbClr val="000000">
                      <a:alpha val="43137"/>
                    </a:srgbClr>
                  </a:outerShdw>
                </a:effectLst>
              </a:rPr>
              <a:t>büyüklerin ellerini öpmek </a:t>
            </a:r>
            <a:r>
              <a:rPr lang="tr-TR" sz="4000" b="1" dirty="0">
                <a:effectLst>
                  <a:outerShdw blurRad="38100" dist="38100" dir="2700000" algn="tl">
                    <a:srgbClr val="000000">
                      <a:alpha val="43137"/>
                    </a:srgbClr>
                  </a:outerShdw>
                </a:effectLst>
              </a:rPr>
              <a:t>ve daha birçok davranış aile içindeki saygının göstergesidir. </a:t>
            </a:r>
          </a:p>
        </p:txBody>
      </p:sp>
    </p:spTree>
    <p:extLst>
      <p:ext uri="{BB962C8B-B14F-4D97-AF65-F5344CB8AC3E}">
        <p14:creationId xmlns:p14="http://schemas.microsoft.com/office/powerpoint/2010/main" val="3795735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descr="Ekran Kırpma"/>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314090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descr="Ekran Kırpma"/>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173872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descr="Ekran Kırpma"/>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7008"/>
            <a:ext cx="9144000" cy="6820991"/>
          </a:xfrm>
          <a:prstGeom prst="rect">
            <a:avLst/>
          </a:prstGeom>
        </p:spPr>
      </p:pic>
    </p:spTree>
    <p:extLst>
      <p:ext uri="{BB962C8B-B14F-4D97-AF65-F5344CB8AC3E}">
        <p14:creationId xmlns:p14="http://schemas.microsoft.com/office/powerpoint/2010/main" val="23032367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sz="5300" b="1" dirty="0">
                <a:solidFill>
                  <a:srgbClr val="C00000"/>
                </a:solidFill>
              </a:rPr>
              <a:t>Kardeşlerle İlişkiler </a:t>
            </a:r>
            <a:br>
              <a:rPr lang="tr-TR" dirty="0"/>
            </a:br>
            <a:endParaRPr lang="tr-TR" dirty="0"/>
          </a:p>
        </p:txBody>
      </p:sp>
      <p:sp>
        <p:nvSpPr>
          <p:cNvPr id="3" name="İçerik Yer Tutucusu 2"/>
          <p:cNvSpPr>
            <a:spLocks noGrp="1"/>
          </p:cNvSpPr>
          <p:nvPr>
            <p:ph idx="1"/>
          </p:nvPr>
        </p:nvSpPr>
        <p:spPr>
          <a:xfrm>
            <a:off x="0" y="1196752"/>
            <a:ext cx="9036496" cy="4525963"/>
          </a:xfrm>
        </p:spPr>
        <p:txBody>
          <a:bodyPr>
            <a:normAutofit fontScale="92500" lnSpcReduction="20000"/>
          </a:bodyPr>
          <a:lstStyle/>
          <a:p>
            <a:pPr>
              <a:buFont typeface="Wingdings" panose="05000000000000000000" pitchFamily="2" charset="2"/>
              <a:buChar char="Ø"/>
            </a:pPr>
            <a:r>
              <a:rPr lang="tr-TR" b="1" dirty="0">
                <a:solidFill>
                  <a:srgbClr val="FF00FF"/>
                </a:solidFill>
              </a:rPr>
              <a:t>Aile içinde kardeşler arasında güçlü bir bağ vardır. </a:t>
            </a:r>
          </a:p>
          <a:p>
            <a:pPr>
              <a:buFont typeface="Wingdings" panose="05000000000000000000" pitchFamily="2" charset="2"/>
              <a:buChar char="Ø"/>
            </a:pPr>
            <a:r>
              <a:rPr lang="tr-TR" b="1" dirty="0">
                <a:solidFill>
                  <a:srgbClr val="00B050"/>
                </a:solidFill>
              </a:rPr>
              <a:t>Kardeş, insanın ilk arkadaşıdır. </a:t>
            </a:r>
          </a:p>
          <a:p>
            <a:pPr>
              <a:buFont typeface="Wingdings" panose="05000000000000000000" pitchFamily="2" charset="2"/>
              <a:buChar char="Ø"/>
            </a:pPr>
            <a:r>
              <a:rPr lang="tr-TR" b="1" dirty="0">
                <a:solidFill>
                  <a:srgbClr val="7030A0"/>
                </a:solidFill>
              </a:rPr>
              <a:t>Kardeşler birbiriyle aynı aile ortamını paylaşır ve birlikte büyürler. </a:t>
            </a:r>
          </a:p>
          <a:p>
            <a:pPr>
              <a:buFont typeface="Wingdings" panose="05000000000000000000" pitchFamily="2" charset="2"/>
              <a:buChar char="Ø"/>
            </a:pPr>
            <a:r>
              <a:rPr lang="tr-TR" b="1" dirty="0">
                <a:solidFill>
                  <a:schemeClr val="bg2">
                    <a:lumMod val="10000"/>
                  </a:schemeClr>
                </a:solidFill>
              </a:rPr>
              <a:t>Aynı ortamda yetişmiş olan kardeşlerin birçok ortak anısı vardır. Bu nedenle sevinç ve üzüntülerini birbirleri ile paylaşmak isterler. </a:t>
            </a:r>
          </a:p>
          <a:p>
            <a:pPr>
              <a:buFont typeface="Wingdings" panose="05000000000000000000" pitchFamily="2" charset="2"/>
              <a:buChar char="Ø"/>
            </a:pPr>
            <a:r>
              <a:rPr lang="tr-TR" b="1" dirty="0">
                <a:solidFill>
                  <a:srgbClr val="00B0F0"/>
                </a:solidFill>
              </a:rPr>
              <a:t>Zor zamanlarında birbirlerine destek olurlar. Bu durum kardeşler arasındaki sevgi bağını kuvvetlendirir.</a:t>
            </a:r>
          </a:p>
        </p:txBody>
      </p:sp>
    </p:spTree>
    <p:extLst>
      <p:ext uri="{BB962C8B-B14F-4D97-AF65-F5344CB8AC3E}">
        <p14:creationId xmlns:p14="http://schemas.microsoft.com/office/powerpoint/2010/main" val="40231975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C000">
            <a:alpha val="60000"/>
          </a:srgbClr>
        </a:solidFill>
        <a:effectLst/>
      </p:bgPr>
    </p:bg>
    <p:spTree>
      <p:nvGrpSpPr>
        <p:cNvPr id="1" name=""/>
        <p:cNvGrpSpPr/>
        <p:nvPr/>
      </p:nvGrpSpPr>
      <p:grpSpPr>
        <a:xfrm>
          <a:off x="0" y="0"/>
          <a:ext cx="0" cy="0"/>
          <a:chOff x="0" y="0"/>
          <a:chExt cx="0" cy="0"/>
        </a:xfrm>
      </p:grpSpPr>
      <p:sp>
        <p:nvSpPr>
          <p:cNvPr id="2" name="Dikdörtgen 1"/>
          <p:cNvSpPr/>
          <p:nvPr/>
        </p:nvSpPr>
        <p:spPr>
          <a:xfrm>
            <a:off x="155430" y="836712"/>
            <a:ext cx="8784976" cy="1569660"/>
          </a:xfrm>
          <a:prstGeom prst="rect">
            <a:avLst/>
          </a:prstGeom>
        </p:spPr>
        <p:txBody>
          <a:bodyPr wrap="square">
            <a:spAutoFit/>
          </a:bodyPr>
          <a:lstStyle/>
          <a:p>
            <a:pPr marL="457200" indent="-457200" algn="just">
              <a:buFont typeface="Wingdings" panose="05000000000000000000" pitchFamily="2" charset="2"/>
              <a:buChar char="Ø"/>
            </a:pPr>
            <a:r>
              <a:rPr lang="tr-TR" sz="3200" b="1" dirty="0">
                <a:solidFill>
                  <a:srgbClr val="0070C0"/>
                </a:solidFill>
              </a:rPr>
              <a:t>Kardeşler arasındaki ilişkide büyüklerin küçüklere örnek olması, onlara sevgiyle yaklaşması gerekir.</a:t>
            </a:r>
          </a:p>
        </p:txBody>
      </p:sp>
      <p:sp>
        <p:nvSpPr>
          <p:cNvPr id="3" name="Dikdörtgen 2"/>
          <p:cNvSpPr/>
          <p:nvPr/>
        </p:nvSpPr>
        <p:spPr>
          <a:xfrm>
            <a:off x="156321" y="2406372"/>
            <a:ext cx="8784976" cy="1569660"/>
          </a:xfrm>
          <a:prstGeom prst="rect">
            <a:avLst/>
          </a:prstGeom>
        </p:spPr>
        <p:txBody>
          <a:bodyPr wrap="square">
            <a:spAutoFit/>
          </a:bodyPr>
          <a:lstStyle/>
          <a:p>
            <a:pPr marL="285750" indent="-285750" algn="just">
              <a:buFont typeface="Wingdings" panose="05000000000000000000" pitchFamily="2" charset="2"/>
              <a:buChar char="Ø"/>
            </a:pPr>
            <a:r>
              <a:rPr lang="tr-TR" sz="3200" b="1" dirty="0">
                <a:solidFill>
                  <a:srgbClr val="00B050"/>
                </a:solidFill>
              </a:rPr>
              <a:t>Böyle olursa küçükler de büyüklerine karşı saygılı olur ve onların öğütlerini dinlerler. Bu şekilde davranmaları kardeşlerin iyi geçinmelerini sağlar. </a:t>
            </a:r>
          </a:p>
        </p:txBody>
      </p:sp>
      <p:sp>
        <p:nvSpPr>
          <p:cNvPr id="4" name="Dikdörtgen 3"/>
          <p:cNvSpPr/>
          <p:nvPr/>
        </p:nvSpPr>
        <p:spPr>
          <a:xfrm>
            <a:off x="156321" y="4306163"/>
            <a:ext cx="8784085" cy="1815882"/>
          </a:xfrm>
          <a:prstGeom prst="rect">
            <a:avLst/>
          </a:prstGeom>
        </p:spPr>
        <p:txBody>
          <a:bodyPr wrap="square">
            <a:spAutoFit/>
          </a:bodyPr>
          <a:lstStyle/>
          <a:p>
            <a:pPr algn="just"/>
            <a:r>
              <a:rPr lang="tr-TR" sz="2800" b="1" dirty="0"/>
              <a:t>Hz. Peygamber, “</a:t>
            </a:r>
            <a:r>
              <a:rPr lang="tr-TR" sz="2800" b="1" dirty="0">
                <a:solidFill>
                  <a:srgbClr val="FF0000"/>
                </a:solidFill>
              </a:rPr>
              <a:t>Küçüğümüze merhamet etmeyen, büyüğümüze saygı göstermeyen bizden değildir.</a:t>
            </a:r>
            <a:r>
              <a:rPr lang="tr-TR" sz="2800" b="1" dirty="0"/>
              <a:t>”</a:t>
            </a:r>
          </a:p>
          <a:p>
            <a:pPr algn="just"/>
            <a:r>
              <a:rPr lang="tr-TR" sz="2800" b="1" dirty="0"/>
              <a:t> buyurarak büyüklerin küçüklere, küçüklerin de büyüklere karşı görevlerini belirtmiştir.</a:t>
            </a:r>
          </a:p>
        </p:txBody>
      </p:sp>
    </p:spTree>
    <p:extLst>
      <p:ext uri="{BB962C8B-B14F-4D97-AF65-F5344CB8AC3E}">
        <p14:creationId xmlns:p14="http://schemas.microsoft.com/office/powerpoint/2010/main" val="41140294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66FFFF"/>
        </a:solidFill>
        <a:effectLst/>
      </p:bgPr>
    </p:bg>
    <p:spTree>
      <p:nvGrpSpPr>
        <p:cNvPr id="1" name=""/>
        <p:cNvGrpSpPr/>
        <p:nvPr/>
      </p:nvGrpSpPr>
      <p:grpSpPr>
        <a:xfrm>
          <a:off x="0" y="0"/>
          <a:ext cx="0" cy="0"/>
          <a:chOff x="0" y="0"/>
          <a:chExt cx="0" cy="0"/>
        </a:xfrm>
      </p:grpSpPr>
      <p:sp>
        <p:nvSpPr>
          <p:cNvPr id="2" name="Dikdörtgen 1"/>
          <p:cNvSpPr/>
          <p:nvPr/>
        </p:nvSpPr>
        <p:spPr>
          <a:xfrm>
            <a:off x="467544" y="540570"/>
            <a:ext cx="4104456" cy="1200329"/>
          </a:xfrm>
          <a:prstGeom prst="rect">
            <a:avLst/>
          </a:prstGeom>
        </p:spPr>
        <p:txBody>
          <a:bodyPr wrap="square">
            <a:spAutoFit/>
          </a:bodyPr>
          <a:lstStyle/>
          <a:p>
            <a:pPr algn="just"/>
            <a:r>
              <a:rPr lang="tr-TR" sz="2400" b="1" dirty="0"/>
              <a:t>Benzer ve farklı yönlerimizle kardeşlerimizle dayanışma içinde olmamız önemlidir.</a:t>
            </a:r>
          </a:p>
        </p:txBody>
      </p:sp>
      <p:sp>
        <p:nvSpPr>
          <p:cNvPr id="4" name="Dolu Çerçeve 3"/>
          <p:cNvSpPr/>
          <p:nvPr/>
        </p:nvSpPr>
        <p:spPr>
          <a:xfrm>
            <a:off x="251520" y="276639"/>
            <a:ext cx="4824536" cy="1728192"/>
          </a:xfrm>
          <a:prstGeom prst="bevel">
            <a:avLst/>
          </a:prstGeom>
          <a:solidFill>
            <a:srgbClr val="FF00FF">
              <a:alpha val="4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Dolu Çerçeve 4"/>
          <p:cNvSpPr/>
          <p:nvPr/>
        </p:nvSpPr>
        <p:spPr>
          <a:xfrm>
            <a:off x="3347864" y="2348880"/>
            <a:ext cx="4896544" cy="1728192"/>
          </a:xfrm>
          <a:prstGeom prst="bevel">
            <a:avLst/>
          </a:prstGeom>
          <a:solidFill>
            <a:srgbClr val="FFFF00">
              <a:alpha val="4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Dikdörtgen 5"/>
          <p:cNvSpPr/>
          <p:nvPr/>
        </p:nvSpPr>
        <p:spPr>
          <a:xfrm>
            <a:off x="3491880" y="2489701"/>
            <a:ext cx="4572000" cy="1446550"/>
          </a:xfrm>
          <a:prstGeom prst="rect">
            <a:avLst/>
          </a:prstGeom>
        </p:spPr>
        <p:txBody>
          <a:bodyPr>
            <a:spAutoFit/>
          </a:bodyPr>
          <a:lstStyle/>
          <a:p>
            <a:pPr algn="just"/>
            <a:r>
              <a:rPr lang="tr-TR" sz="2200" b="1" dirty="0">
                <a:solidFill>
                  <a:srgbClr val="FF0000"/>
                </a:solidFill>
              </a:rPr>
              <a:t>Ödevlerimizi yaparken, bir konuda karar verirken, sofrayı toplarken ve daha birçok konuda birbirimize yardım etmemiz gerekir.</a:t>
            </a:r>
          </a:p>
        </p:txBody>
      </p:sp>
      <p:sp>
        <p:nvSpPr>
          <p:cNvPr id="7" name="Dolu Çerçeve 6"/>
          <p:cNvSpPr/>
          <p:nvPr/>
        </p:nvSpPr>
        <p:spPr>
          <a:xfrm>
            <a:off x="323528" y="4653136"/>
            <a:ext cx="4896544" cy="1728192"/>
          </a:xfrm>
          <a:prstGeom prst="bevel">
            <a:avLst/>
          </a:prstGeom>
          <a:solidFill>
            <a:srgbClr val="FF0000">
              <a:alpha val="8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Dikdörtgen 7"/>
          <p:cNvSpPr/>
          <p:nvPr/>
        </p:nvSpPr>
        <p:spPr>
          <a:xfrm>
            <a:off x="467544" y="4883690"/>
            <a:ext cx="4536504" cy="1384995"/>
          </a:xfrm>
          <a:prstGeom prst="rect">
            <a:avLst/>
          </a:prstGeom>
        </p:spPr>
        <p:txBody>
          <a:bodyPr wrap="square">
            <a:spAutoFit/>
          </a:bodyPr>
          <a:lstStyle/>
          <a:p>
            <a:pPr algn="ctr"/>
            <a:r>
              <a:rPr lang="tr-TR" sz="2800" b="1" dirty="0"/>
              <a:t>Kardeşlerimizle yardımlaşmak hem bizi hem de ailemizi mutlu eder.</a:t>
            </a:r>
          </a:p>
        </p:txBody>
      </p:sp>
    </p:spTree>
    <p:extLst>
      <p:ext uri="{BB962C8B-B14F-4D97-AF65-F5344CB8AC3E}">
        <p14:creationId xmlns:p14="http://schemas.microsoft.com/office/powerpoint/2010/main" val="36042095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C00000">
            <a:alpha val="47000"/>
          </a:srgbClr>
        </a:solidFill>
        <a:effectLst/>
      </p:bgPr>
    </p:bg>
    <p:spTree>
      <p:nvGrpSpPr>
        <p:cNvPr id="1" name=""/>
        <p:cNvGrpSpPr/>
        <p:nvPr/>
      </p:nvGrpSpPr>
      <p:grpSpPr>
        <a:xfrm>
          <a:off x="0" y="0"/>
          <a:ext cx="0" cy="0"/>
          <a:chOff x="0" y="0"/>
          <a:chExt cx="0" cy="0"/>
        </a:xfrm>
      </p:grpSpPr>
      <p:sp>
        <p:nvSpPr>
          <p:cNvPr id="2" name="Dikdörtgen 1"/>
          <p:cNvSpPr/>
          <p:nvPr/>
        </p:nvSpPr>
        <p:spPr>
          <a:xfrm>
            <a:off x="179690" y="320448"/>
            <a:ext cx="8712968" cy="2062103"/>
          </a:xfrm>
          <a:prstGeom prst="rect">
            <a:avLst/>
          </a:prstGeom>
        </p:spPr>
        <p:txBody>
          <a:bodyPr wrap="square">
            <a:spAutoFit/>
          </a:bodyPr>
          <a:lstStyle/>
          <a:p>
            <a:r>
              <a:rPr lang="tr-TR" sz="3200" b="1" dirty="0"/>
              <a:t>İnsanların birlikte yaşayabilmeleri için gereken en önemli şey sevgi, saygı ve merhamettir. Sevginin ve merhametin olmadığı yerde insanlar arasında kin ve nefret yaygınlaşır.</a:t>
            </a:r>
          </a:p>
        </p:txBody>
      </p:sp>
      <p:sp>
        <p:nvSpPr>
          <p:cNvPr id="3" name="Dikdörtgen 2"/>
          <p:cNvSpPr/>
          <p:nvPr/>
        </p:nvSpPr>
        <p:spPr>
          <a:xfrm>
            <a:off x="179690" y="3212976"/>
            <a:ext cx="8712968" cy="1754326"/>
          </a:xfrm>
          <a:prstGeom prst="rect">
            <a:avLst/>
          </a:prstGeom>
        </p:spPr>
        <p:txBody>
          <a:bodyPr wrap="square">
            <a:spAutoFit/>
          </a:bodyPr>
          <a:lstStyle/>
          <a:p>
            <a:r>
              <a:rPr lang="tr-TR" sz="3600" b="1" dirty="0"/>
              <a:t>Bu yüzden sevgi bizler için önemlidir. Yüce Allah bizlere </a:t>
            </a:r>
            <a:r>
              <a:rPr lang="tr-TR" sz="3600" b="1" dirty="0">
                <a:solidFill>
                  <a:srgbClr val="0070C0"/>
                </a:solidFill>
              </a:rPr>
              <a:t>iyilikle</a:t>
            </a:r>
            <a:r>
              <a:rPr lang="tr-TR" sz="3600" b="1" dirty="0"/>
              <a:t>, </a:t>
            </a:r>
            <a:r>
              <a:rPr lang="tr-TR" sz="3600" b="1" dirty="0">
                <a:solidFill>
                  <a:srgbClr val="FFFF00"/>
                </a:solidFill>
              </a:rPr>
              <a:t>sevgiyle</a:t>
            </a:r>
            <a:r>
              <a:rPr lang="tr-TR" sz="3600" b="1" dirty="0"/>
              <a:t> ve </a:t>
            </a:r>
            <a:r>
              <a:rPr lang="tr-TR" sz="3600" b="1" dirty="0">
                <a:solidFill>
                  <a:srgbClr val="FFC000"/>
                </a:solidFill>
              </a:rPr>
              <a:t>birbirimize yardım ederek </a:t>
            </a:r>
            <a:r>
              <a:rPr lang="tr-TR" sz="3600" b="1" dirty="0"/>
              <a:t>yaşamamızı öğütlemiştir.</a:t>
            </a:r>
          </a:p>
        </p:txBody>
      </p:sp>
    </p:spTree>
    <p:extLst>
      <p:ext uri="{BB962C8B-B14F-4D97-AF65-F5344CB8AC3E}">
        <p14:creationId xmlns:p14="http://schemas.microsoft.com/office/powerpoint/2010/main" val="20999579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00">
            <a:alpha val="58000"/>
          </a:srgbClr>
        </a:solidFill>
        <a:effectLst/>
      </p:bgPr>
    </p:bg>
    <p:spTree>
      <p:nvGrpSpPr>
        <p:cNvPr id="1" name=""/>
        <p:cNvGrpSpPr/>
        <p:nvPr/>
      </p:nvGrpSpPr>
      <p:grpSpPr>
        <a:xfrm>
          <a:off x="0" y="0"/>
          <a:ext cx="0" cy="0"/>
          <a:chOff x="0" y="0"/>
          <a:chExt cx="0" cy="0"/>
        </a:xfrm>
      </p:grpSpPr>
      <p:sp>
        <p:nvSpPr>
          <p:cNvPr id="2" name="Dikdörtgen 1"/>
          <p:cNvSpPr/>
          <p:nvPr/>
        </p:nvSpPr>
        <p:spPr>
          <a:xfrm>
            <a:off x="-21700" y="1340768"/>
            <a:ext cx="8424936" cy="2954655"/>
          </a:xfrm>
          <a:prstGeom prst="rect">
            <a:avLst/>
          </a:prstGeom>
          <a:noFill/>
          <a:scene3d>
            <a:camera prst="orthographicFront">
              <a:rot lat="0" lon="0" rev="1200000"/>
            </a:camera>
            <a:lightRig rig="threePt" dir="t"/>
          </a:scene3d>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tr-T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27000">
                  <a:srgbClr val="FF0000"/>
                </a:glow>
                <a:outerShdw blurRad="50800" dist="39000" dir="5460000" algn="tl">
                  <a:srgbClr val="FF0000">
                    <a:alpha val="38000"/>
                  </a:srgbClr>
                </a:outerShdw>
              </a:effectLst>
            </a:endParaRPr>
          </a:p>
          <a:p>
            <a:pPr algn="ctr"/>
            <a:r>
              <a:rPr lang="tr-TR" sz="6600" b="1" dirty="0">
                <a:ln w="11430"/>
                <a:solidFill>
                  <a:srgbClr val="FF0000"/>
                </a:solidFill>
                <a:effectLst>
                  <a:glow rad="127000">
                    <a:schemeClr val="tx2">
                      <a:lumMod val="90000"/>
                    </a:schemeClr>
                  </a:glow>
                  <a:outerShdw blurRad="50800" dist="39000" dir="5460000" algn="tl">
                    <a:schemeClr val="tx2">
                      <a:lumMod val="90000"/>
                      <a:alpha val="38000"/>
                    </a:schemeClr>
                  </a:outerShdw>
                </a:effectLst>
              </a:rPr>
              <a:t>RAMAZAN YİĞİT</a:t>
            </a:r>
          </a:p>
          <a:p>
            <a:pPr algn="ctr"/>
            <a:r>
              <a:rPr lang="tr-TR" sz="6600" b="1" cap="none" spc="0" dirty="0">
                <a:ln w="11430"/>
                <a:solidFill>
                  <a:srgbClr val="0070C0"/>
                </a:solidFill>
                <a:effectLst>
                  <a:glow rad="127000">
                    <a:schemeClr val="tx2">
                      <a:lumMod val="75000"/>
                    </a:schemeClr>
                  </a:glow>
                  <a:outerShdw blurRad="50800" dist="39000" dir="5460000" algn="tl">
                    <a:schemeClr val="tx2">
                      <a:lumMod val="75000"/>
                      <a:alpha val="38000"/>
                    </a:schemeClr>
                  </a:outerShdw>
                </a:effectLst>
              </a:rPr>
              <a:t>4/A SINIF ÖĞRETMENİ</a:t>
            </a:r>
          </a:p>
        </p:txBody>
      </p:sp>
    </p:spTree>
    <p:extLst>
      <p:ext uri="{BB962C8B-B14F-4D97-AF65-F5344CB8AC3E}">
        <p14:creationId xmlns:p14="http://schemas.microsoft.com/office/powerpoint/2010/main" val="32464644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7030A0">
            <a:alpha val="51000"/>
          </a:srgbClr>
        </a:solidFill>
        <a:effectLst/>
      </p:bgPr>
    </p:bg>
    <p:spTree>
      <p:nvGrpSpPr>
        <p:cNvPr id="1" name=""/>
        <p:cNvGrpSpPr/>
        <p:nvPr/>
      </p:nvGrpSpPr>
      <p:grpSpPr>
        <a:xfrm>
          <a:off x="0" y="0"/>
          <a:ext cx="0" cy="0"/>
          <a:chOff x="0" y="0"/>
          <a:chExt cx="0" cy="0"/>
        </a:xfrm>
      </p:grpSpPr>
      <p:sp>
        <p:nvSpPr>
          <p:cNvPr id="2" name="Yuvarlatılmış Çapraz Köşeli Dikdörtgen 1"/>
          <p:cNvSpPr/>
          <p:nvPr/>
        </p:nvSpPr>
        <p:spPr>
          <a:xfrm>
            <a:off x="395536" y="874796"/>
            <a:ext cx="8064896" cy="4066372"/>
          </a:xfrm>
          <a:prstGeom prst="round2Diag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3" name="Metin kutusu 2"/>
          <p:cNvSpPr txBox="1"/>
          <p:nvPr/>
        </p:nvSpPr>
        <p:spPr>
          <a:xfrm>
            <a:off x="467544" y="1484784"/>
            <a:ext cx="7920880" cy="2308324"/>
          </a:xfrm>
          <a:prstGeom prst="rect">
            <a:avLst/>
          </a:prstGeom>
          <a:noFill/>
        </p:spPr>
        <p:txBody>
          <a:bodyPr wrap="square" rtlCol="0">
            <a:spAutoFit/>
          </a:bodyPr>
          <a:lstStyle/>
          <a:p>
            <a:pPr algn="just"/>
            <a:r>
              <a:rPr lang="tr-TR" sz="3600" b="1" dirty="0">
                <a:solidFill>
                  <a:srgbClr val="FFFF00"/>
                </a:solidFill>
              </a:rPr>
              <a:t>Sevgi</a:t>
            </a:r>
            <a:r>
              <a:rPr lang="tr-TR" sz="3600" b="1" dirty="0">
                <a:solidFill>
                  <a:schemeClr val="bg1"/>
                </a:solidFill>
              </a:rPr>
              <a:t>; insanı bir şeye veya bir kimseye karşı yakın ilgi ve bağlılık göstermeye yönelten duygudur. Sevgi insanı insan yapan en önemli değerdir.</a:t>
            </a:r>
          </a:p>
        </p:txBody>
      </p:sp>
    </p:spTree>
    <p:extLst>
      <p:ext uri="{BB962C8B-B14F-4D97-AF65-F5344CB8AC3E}">
        <p14:creationId xmlns:p14="http://schemas.microsoft.com/office/powerpoint/2010/main" val="31430153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00FF">
            <a:alpha val="54000"/>
          </a:srgbClr>
        </a:solidFill>
        <a:effectLst/>
      </p:bgPr>
    </p:bg>
    <p:spTree>
      <p:nvGrpSpPr>
        <p:cNvPr id="1" name=""/>
        <p:cNvGrpSpPr/>
        <p:nvPr/>
      </p:nvGrpSpPr>
      <p:grpSpPr>
        <a:xfrm>
          <a:off x="0" y="0"/>
          <a:ext cx="0" cy="0"/>
          <a:chOff x="0" y="0"/>
          <a:chExt cx="0" cy="0"/>
        </a:xfrm>
      </p:grpSpPr>
      <p:sp>
        <p:nvSpPr>
          <p:cNvPr id="2" name="Katlanmış Nesne 1"/>
          <p:cNvSpPr/>
          <p:nvPr/>
        </p:nvSpPr>
        <p:spPr>
          <a:xfrm>
            <a:off x="323528" y="260648"/>
            <a:ext cx="3456384" cy="2952328"/>
          </a:xfrm>
          <a:prstGeom prst="foldedCorner">
            <a:avLst/>
          </a:prstGeom>
          <a:solidFill>
            <a:srgbClr val="FFFF00">
              <a:alpha val="5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Katlanmış Nesne 4"/>
          <p:cNvSpPr/>
          <p:nvPr/>
        </p:nvSpPr>
        <p:spPr>
          <a:xfrm>
            <a:off x="4932040" y="287613"/>
            <a:ext cx="3456384" cy="2952328"/>
          </a:xfrm>
          <a:prstGeom prst="foldedCorner">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Katlanmış Nesne 5"/>
          <p:cNvSpPr/>
          <p:nvPr/>
        </p:nvSpPr>
        <p:spPr>
          <a:xfrm>
            <a:off x="4932040" y="3717032"/>
            <a:ext cx="3456384" cy="2952328"/>
          </a:xfrm>
          <a:prstGeom prst="foldedCorner">
            <a:avLst/>
          </a:prstGeom>
          <a:solidFill>
            <a:srgbClr val="FF0000">
              <a:alpha val="5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 name="Dikdörtgen 2"/>
          <p:cNvSpPr/>
          <p:nvPr/>
        </p:nvSpPr>
        <p:spPr>
          <a:xfrm>
            <a:off x="338452" y="141920"/>
            <a:ext cx="3470060" cy="3108543"/>
          </a:xfrm>
          <a:prstGeom prst="rect">
            <a:avLst/>
          </a:prstGeom>
        </p:spPr>
        <p:txBody>
          <a:bodyPr wrap="square">
            <a:spAutoFit/>
          </a:bodyPr>
          <a:lstStyle/>
          <a:p>
            <a:pPr algn="ctr"/>
            <a:r>
              <a:rPr lang="tr-TR" sz="2800" b="1" dirty="0">
                <a:solidFill>
                  <a:srgbClr val="0070C0"/>
                </a:solidFill>
              </a:rPr>
              <a:t>Sevgi sayesinde</a:t>
            </a:r>
          </a:p>
          <a:p>
            <a:pPr algn="ctr"/>
            <a:r>
              <a:rPr lang="tr-TR" sz="2800" b="1" dirty="0">
                <a:solidFill>
                  <a:srgbClr val="0070C0"/>
                </a:solidFill>
              </a:rPr>
              <a:t>insanlar birbirlerine şefkat ve merhamet duyar, birbirlerinin iyiliğini ister ve kötülük yapmaktan kaçınırlar.</a:t>
            </a:r>
          </a:p>
        </p:txBody>
      </p:sp>
      <p:sp>
        <p:nvSpPr>
          <p:cNvPr id="4" name="Dikdörtgen 3"/>
          <p:cNvSpPr/>
          <p:nvPr/>
        </p:nvSpPr>
        <p:spPr>
          <a:xfrm>
            <a:off x="4932040" y="303976"/>
            <a:ext cx="3456384" cy="2677656"/>
          </a:xfrm>
          <a:prstGeom prst="rect">
            <a:avLst/>
          </a:prstGeom>
        </p:spPr>
        <p:txBody>
          <a:bodyPr wrap="square">
            <a:spAutoFit/>
          </a:bodyPr>
          <a:lstStyle/>
          <a:p>
            <a:pPr algn="ctr"/>
            <a:r>
              <a:rPr lang="tr-TR" sz="2800" b="1" dirty="0"/>
              <a:t>Sevdiğimiz zaman insanlara zarar vermeyi düşünmez,</a:t>
            </a:r>
          </a:p>
          <a:p>
            <a:pPr algn="ctr"/>
            <a:r>
              <a:rPr lang="tr-TR" sz="2800" b="1" dirty="0"/>
              <a:t>onların ihtiyacı olan konularda yardımcı olmak isteriz.</a:t>
            </a:r>
          </a:p>
        </p:txBody>
      </p:sp>
      <p:sp>
        <p:nvSpPr>
          <p:cNvPr id="7" name="Dikdörtgen 6"/>
          <p:cNvSpPr/>
          <p:nvPr/>
        </p:nvSpPr>
        <p:spPr>
          <a:xfrm>
            <a:off x="4932040" y="3761058"/>
            <a:ext cx="3489385" cy="2554545"/>
          </a:xfrm>
          <a:prstGeom prst="rect">
            <a:avLst/>
          </a:prstGeom>
        </p:spPr>
        <p:txBody>
          <a:bodyPr wrap="square">
            <a:spAutoFit/>
          </a:bodyPr>
          <a:lstStyle/>
          <a:p>
            <a:r>
              <a:rPr lang="tr-TR" sz="3200" b="1" dirty="0">
                <a:solidFill>
                  <a:srgbClr val="7030A0"/>
                </a:solidFill>
              </a:rPr>
              <a:t>Sevginin olmadığı ortamlarda ise kötü davranışlar ortaya çıkar ve toplumun</a:t>
            </a:r>
          </a:p>
          <a:p>
            <a:r>
              <a:rPr lang="tr-TR" sz="3200" b="1" dirty="0">
                <a:solidFill>
                  <a:srgbClr val="7030A0"/>
                </a:solidFill>
              </a:rPr>
              <a:t>huzuru bozulur. </a:t>
            </a:r>
          </a:p>
        </p:txBody>
      </p:sp>
      <p:sp>
        <p:nvSpPr>
          <p:cNvPr id="10" name="Katlanmış Nesne 9"/>
          <p:cNvSpPr/>
          <p:nvPr/>
        </p:nvSpPr>
        <p:spPr>
          <a:xfrm>
            <a:off x="352128" y="3695799"/>
            <a:ext cx="3456384" cy="2952328"/>
          </a:xfrm>
          <a:prstGeom prst="foldedCorner">
            <a:avLst/>
          </a:prstGeom>
          <a:solidFill>
            <a:srgbClr val="00B0F0">
              <a:alpha val="5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Dikdörtgen 7"/>
          <p:cNvSpPr/>
          <p:nvPr/>
        </p:nvSpPr>
        <p:spPr>
          <a:xfrm>
            <a:off x="365867" y="3638924"/>
            <a:ext cx="3442645" cy="3108543"/>
          </a:xfrm>
          <a:prstGeom prst="rect">
            <a:avLst/>
          </a:prstGeom>
        </p:spPr>
        <p:txBody>
          <a:bodyPr wrap="square">
            <a:spAutoFit/>
          </a:bodyPr>
          <a:lstStyle/>
          <a:p>
            <a:pPr algn="ctr"/>
            <a:r>
              <a:rPr lang="tr-TR" sz="2800" b="1" dirty="0"/>
              <a:t>Arkadaşlarımızla iyi geçinir, sevinçlerimizi paylaşarak çoğaltmaya, üzüntülerimizi ise paylaşarak azaltmaya çalışırız.</a:t>
            </a:r>
          </a:p>
        </p:txBody>
      </p:sp>
    </p:spTree>
    <p:extLst>
      <p:ext uri="{BB962C8B-B14F-4D97-AF65-F5344CB8AC3E}">
        <p14:creationId xmlns:p14="http://schemas.microsoft.com/office/powerpoint/2010/main" val="10081987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C000">
            <a:alpha val="92000"/>
          </a:srgbClr>
        </a:solidFill>
        <a:effectLst/>
      </p:bgPr>
    </p:bg>
    <p:spTree>
      <p:nvGrpSpPr>
        <p:cNvPr id="1" name=""/>
        <p:cNvGrpSpPr/>
        <p:nvPr/>
      </p:nvGrpSpPr>
      <p:grpSpPr>
        <a:xfrm>
          <a:off x="0" y="0"/>
          <a:ext cx="0" cy="0"/>
          <a:chOff x="0" y="0"/>
          <a:chExt cx="0" cy="0"/>
        </a:xfrm>
      </p:grpSpPr>
      <p:sp>
        <p:nvSpPr>
          <p:cNvPr id="2" name="Dikdörtgen 1"/>
          <p:cNvSpPr/>
          <p:nvPr/>
        </p:nvSpPr>
        <p:spPr>
          <a:xfrm>
            <a:off x="13498" y="637678"/>
            <a:ext cx="9036496" cy="1754326"/>
          </a:xfrm>
          <a:prstGeom prst="rect">
            <a:avLst/>
          </a:prstGeom>
        </p:spPr>
        <p:txBody>
          <a:bodyPr wrap="square">
            <a:spAutoFit/>
          </a:bodyPr>
          <a:lstStyle/>
          <a:p>
            <a:pPr algn="just"/>
            <a:r>
              <a:rPr lang="tr-TR" sz="3600" b="1" dirty="0">
                <a:solidFill>
                  <a:srgbClr val="00B0F0"/>
                </a:solidFill>
              </a:rPr>
              <a:t>Arkadaşlarımızla ve çevremizdeki insanlarla huzur içinde yaşayabilmemiz için sevginin yanında saygı da gereklidir. </a:t>
            </a:r>
          </a:p>
        </p:txBody>
      </p:sp>
      <p:sp>
        <p:nvSpPr>
          <p:cNvPr id="3" name="Dikdörtgen 2"/>
          <p:cNvSpPr/>
          <p:nvPr/>
        </p:nvSpPr>
        <p:spPr>
          <a:xfrm>
            <a:off x="179512" y="3284984"/>
            <a:ext cx="8424936" cy="1754326"/>
          </a:xfrm>
          <a:prstGeom prst="rect">
            <a:avLst/>
          </a:prstGeom>
        </p:spPr>
        <p:txBody>
          <a:bodyPr wrap="square">
            <a:spAutoFit/>
          </a:bodyPr>
          <a:lstStyle/>
          <a:p>
            <a:pPr algn="just"/>
            <a:r>
              <a:rPr lang="tr-TR" sz="3600" b="1" dirty="0">
                <a:solidFill>
                  <a:srgbClr val="C00000"/>
                </a:solidFill>
              </a:rPr>
              <a:t>Saygı</a:t>
            </a:r>
            <a:r>
              <a:rPr lang="tr-TR" sz="3600" b="1" dirty="0"/>
              <a:t>; bir kimseye, bir şeye karşı dikkatli, özenli, ölçülü davranma, başkalarını rahatsız etmekten çekinme duygusudur.</a:t>
            </a:r>
          </a:p>
        </p:txBody>
      </p:sp>
    </p:spTree>
    <p:extLst>
      <p:ext uri="{BB962C8B-B14F-4D97-AF65-F5344CB8AC3E}">
        <p14:creationId xmlns:p14="http://schemas.microsoft.com/office/powerpoint/2010/main" val="40688842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3">
            <a:lumMod val="75000"/>
            <a:alpha val="71000"/>
          </a:schemeClr>
        </a:solidFill>
        <a:effectLst/>
      </p:bgPr>
    </p:bg>
    <p:spTree>
      <p:nvGrpSpPr>
        <p:cNvPr id="1" name=""/>
        <p:cNvGrpSpPr/>
        <p:nvPr/>
      </p:nvGrpSpPr>
      <p:grpSpPr>
        <a:xfrm>
          <a:off x="0" y="0"/>
          <a:ext cx="0" cy="0"/>
          <a:chOff x="0" y="0"/>
          <a:chExt cx="0" cy="0"/>
        </a:xfrm>
      </p:grpSpPr>
      <p:sp>
        <p:nvSpPr>
          <p:cNvPr id="2" name="Dikdörtgen 1"/>
          <p:cNvSpPr/>
          <p:nvPr/>
        </p:nvSpPr>
        <p:spPr>
          <a:xfrm>
            <a:off x="235108" y="205457"/>
            <a:ext cx="8424936" cy="2862322"/>
          </a:xfrm>
          <a:prstGeom prst="rect">
            <a:avLst/>
          </a:prstGeom>
        </p:spPr>
        <p:txBody>
          <a:bodyPr wrap="square">
            <a:spAutoFit/>
          </a:bodyPr>
          <a:lstStyle/>
          <a:p>
            <a:pPr algn="just"/>
            <a:r>
              <a:rPr lang="tr-TR" sz="3600" b="1" dirty="0">
                <a:solidFill>
                  <a:schemeClr val="bg1"/>
                </a:solidFill>
              </a:rPr>
              <a:t>Birbirine saygı duymayan insanların bir arada yaşaması çok zordur. Çünkü bu kişiler karşılarındakileri sürekli kendi bakış açılarına ve zevklerine göre değerlendirirler.</a:t>
            </a:r>
          </a:p>
        </p:txBody>
      </p:sp>
      <p:sp>
        <p:nvSpPr>
          <p:cNvPr id="3" name="Dikdörtgen 2"/>
          <p:cNvSpPr/>
          <p:nvPr/>
        </p:nvSpPr>
        <p:spPr>
          <a:xfrm>
            <a:off x="235108" y="3284984"/>
            <a:ext cx="8657372" cy="3046988"/>
          </a:xfrm>
          <a:prstGeom prst="rect">
            <a:avLst/>
          </a:prstGeom>
        </p:spPr>
        <p:txBody>
          <a:bodyPr wrap="square">
            <a:spAutoFit/>
          </a:bodyPr>
          <a:lstStyle/>
          <a:p>
            <a:pPr algn="just"/>
            <a:r>
              <a:rPr lang="tr-TR" sz="3200" b="1" dirty="0"/>
              <a:t>Herkes aynı oyunu sevmek veya aynı rengi beğenmek zorunda değildir. Bu nedenle sadece bizim tercihlerimizin ve beğendiklerimizin en güzel olduğunu düşünmemeliyiz. Farklılıkların aramızda huzursuzluk oluşturmasına ve bu yüzden aramızdaki sevginin azalmasına izin vermemeliyiz. </a:t>
            </a:r>
          </a:p>
        </p:txBody>
      </p:sp>
    </p:spTree>
    <p:extLst>
      <p:ext uri="{BB962C8B-B14F-4D97-AF65-F5344CB8AC3E}">
        <p14:creationId xmlns:p14="http://schemas.microsoft.com/office/powerpoint/2010/main" val="9655100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00FF">
            <a:alpha val="32000"/>
          </a:srgbClr>
        </a:solidFill>
        <a:effectLst/>
      </p:bgPr>
    </p:bg>
    <p:spTree>
      <p:nvGrpSpPr>
        <p:cNvPr id="1" name=""/>
        <p:cNvGrpSpPr/>
        <p:nvPr/>
      </p:nvGrpSpPr>
      <p:grpSpPr>
        <a:xfrm>
          <a:off x="0" y="0"/>
          <a:ext cx="0" cy="0"/>
          <a:chOff x="0" y="0"/>
          <a:chExt cx="0" cy="0"/>
        </a:xfrm>
      </p:grpSpPr>
      <p:sp>
        <p:nvSpPr>
          <p:cNvPr id="2" name="Dikdörtgen 1"/>
          <p:cNvSpPr/>
          <p:nvPr/>
        </p:nvSpPr>
        <p:spPr>
          <a:xfrm>
            <a:off x="179512" y="116632"/>
            <a:ext cx="8640960" cy="1077218"/>
          </a:xfrm>
          <a:prstGeom prst="rect">
            <a:avLst/>
          </a:prstGeom>
        </p:spPr>
        <p:txBody>
          <a:bodyPr wrap="square">
            <a:spAutoFit/>
          </a:bodyPr>
          <a:lstStyle/>
          <a:p>
            <a:r>
              <a:rPr lang="tr-TR" sz="3200" b="1" dirty="0">
                <a:solidFill>
                  <a:schemeClr val="tx1">
                    <a:lumMod val="95000"/>
                    <a:lumOff val="5000"/>
                  </a:schemeClr>
                </a:solidFill>
                <a:effectLst>
                  <a:outerShdw blurRad="38100" dist="38100" dir="2700000" algn="tl">
                    <a:srgbClr val="000000">
                      <a:alpha val="43137"/>
                    </a:srgbClr>
                  </a:outerShdw>
                </a:effectLst>
                <a:latin typeface="Baskerville Old Face" panose="02020602080505020303" pitchFamily="18" charset="0"/>
                <a:cs typeface="Times New Roman" panose="02020603050405020304" pitchFamily="18" charset="0"/>
              </a:rPr>
              <a:t>Çevremizdeki kişilerle aramızdaki  sevgi ve saygıyı arttıracak bazı davranışlar: </a:t>
            </a:r>
          </a:p>
        </p:txBody>
      </p:sp>
      <p:sp>
        <p:nvSpPr>
          <p:cNvPr id="4" name="Dikdörtgen 3"/>
          <p:cNvSpPr/>
          <p:nvPr/>
        </p:nvSpPr>
        <p:spPr>
          <a:xfrm>
            <a:off x="215071" y="1412776"/>
            <a:ext cx="3956532" cy="923330"/>
          </a:xfrm>
          <a:prstGeom prst="rect">
            <a:avLst/>
          </a:prstGeom>
          <a:solidFill>
            <a:srgbClr val="FFFF00"/>
          </a:solidFill>
        </p:spPr>
        <p:txBody>
          <a:bodyPr wrap="none" lIns="91440" tIns="45720" rIns="91440" bIns="45720">
            <a:spAutoFit/>
          </a:bodyPr>
          <a:lstStyle/>
          <a:p>
            <a:pPr algn="ctr"/>
            <a:r>
              <a:rPr lang="tr-TR"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Selamlaşmak</a:t>
            </a:r>
          </a:p>
        </p:txBody>
      </p:sp>
      <p:sp>
        <p:nvSpPr>
          <p:cNvPr id="5" name="Dikdörtgen 4"/>
          <p:cNvSpPr/>
          <p:nvPr/>
        </p:nvSpPr>
        <p:spPr>
          <a:xfrm>
            <a:off x="583152" y="2954561"/>
            <a:ext cx="3220369" cy="923330"/>
          </a:xfrm>
          <a:prstGeom prst="rect">
            <a:avLst/>
          </a:prstGeom>
          <a:solidFill>
            <a:srgbClr val="002060">
              <a:alpha val="73000"/>
            </a:srgbClr>
          </a:solid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Paylaşmak</a:t>
            </a:r>
          </a:p>
        </p:txBody>
      </p:sp>
      <p:sp>
        <p:nvSpPr>
          <p:cNvPr id="7" name="Dikdörtgen 6"/>
          <p:cNvSpPr/>
          <p:nvPr/>
        </p:nvSpPr>
        <p:spPr>
          <a:xfrm>
            <a:off x="4499992" y="3411709"/>
            <a:ext cx="4031873" cy="923330"/>
          </a:xfrm>
          <a:prstGeom prst="rect">
            <a:avLst/>
          </a:prstGeom>
          <a:solidFill>
            <a:srgbClr val="00B0F0">
              <a:alpha val="74000"/>
            </a:srgbClr>
          </a:solid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Gülümsemek</a:t>
            </a:r>
          </a:p>
        </p:txBody>
      </p:sp>
      <p:sp>
        <p:nvSpPr>
          <p:cNvPr id="8" name="Dikdörtgen 7"/>
          <p:cNvSpPr/>
          <p:nvPr/>
        </p:nvSpPr>
        <p:spPr>
          <a:xfrm>
            <a:off x="283517" y="4441430"/>
            <a:ext cx="4216475" cy="923330"/>
          </a:xfrm>
          <a:prstGeom prst="rect">
            <a:avLst/>
          </a:prstGeom>
          <a:solidFill>
            <a:srgbClr val="FF0000">
              <a:alpha val="75000"/>
            </a:srgbClr>
          </a:solid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5400" b="1" cap="none" spc="0" dirty="0">
                <a:ln/>
                <a:solidFill>
                  <a:schemeClr val="accent3"/>
                </a:solidFill>
                <a:effectLst/>
              </a:rPr>
              <a:t>Hediyeleşmek</a:t>
            </a:r>
          </a:p>
        </p:txBody>
      </p:sp>
      <p:sp>
        <p:nvSpPr>
          <p:cNvPr id="9" name="Dikdörtgen 8"/>
          <p:cNvSpPr/>
          <p:nvPr/>
        </p:nvSpPr>
        <p:spPr>
          <a:xfrm>
            <a:off x="4499279" y="5364760"/>
            <a:ext cx="4204484" cy="923330"/>
          </a:xfrm>
          <a:prstGeom prst="rect">
            <a:avLst/>
          </a:prstGeom>
          <a:solidFill>
            <a:srgbClr val="7030A0">
              <a:alpha val="71000"/>
            </a:srgbClr>
          </a:solidFill>
        </p:spPr>
        <p:txBody>
          <a:bodyPr wrap="none" lIns="91440" tIns="45720" rIns="91440" bIns="45720">
            <a:spAutoFit/>
          </a:bodyPr>
          <a:lstStyle/>
          <a:p>
            <a:pPr algn="ctr"/>
            <a:r>
              <a:rPr lang="tr-TR"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Ziyaretleşmek</a:t>
            </a:r>
          </a:p>
        </p:txBody>
      </p:sp>
      <p:sp>
        <p:nvSpPr>
          <p:cNvPr id="10" name="Dikdörtgen 9"/>
          <p:cNvSpPr/>
          <p:nvPr/>
        </p:nvSpPr>
        <p:spPr>
          <a:xfrm>
            <a:off x="4500761" y="1874441"/>
            <a:ext cx="4203715" cy="923330"/>
          </a:xfrm>
          <a:prstGeom prst="rect">
            <a:avLst/>
          </a:prstGeom>
          <a:solidFill>
            <a:srgbClr val="92D050">
              <a:alpha val="76000"/>
            </a:srgbClr>
          </a:solidFill>
        </p:spPr>
        <p:txBody>
          <a:bodyPr wrap="none" lIns="91440" tIns="45720" rIns="91440" bIns="45720">
            <a:spAutoFit/>
          </a:bodyPr>
          <a:lstStyle/>
          <a:p>
            <a:pPr algn="ctr"/>
            <a:r>
              <a:rPr lang="tr-TR"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Yardımlaşmak</a:t>
            </a:r>
          </a:p>
        </p:txBody>
      </p:sp>
    </p:spTree>
    <p:extLst>
      <p:ext uri="{BB962C8B-B14F-4D97-AF65-F5344CB8AC3E}">
        <p14:creationId xmlns:p14="http://schemas.microsoft.com/office/powerpoint/2010/main" val="9002474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descr="Ekran Kırpma"/>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504" y="0"/>
            <a:ext cx="9036496" cy="6858000"/>
          </a:xfrm>
          <a:prstGeom prst="rect">
            <a:avLst/>
          </a:prstGeom>
        </p:spPr>
      </p:pic>
    </p:spTree>
    <p:extLst>
      <p:ext uri="{BB962C8B-B14F-4D97-AF65-F5344CB8AC3E}">
        <p14:creationId xmlns:p14="http://schemas.microsoft.com/office/powerpoint/2010/main" val="32795487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xfrm>
            <a:off x="467544" y="116632"/>
            <a:ext cx="8229600" cy="936104"/>
          </a:xfrm>
        </p:spPr>
        <p:txBody>
          <a:bodyPr>
            <a:normAutofit/>
          </a:bodyPr>
          <a:lstStyle/>
          <a:p>
            <a:r>
              <a:rPr lang="tr-TR" sz="4800" b="1" dirty="0">
                <a:solidFill>
                  <a:srgbClr val="C00000"/>
                </a:solidFill>
              </a:rPr>
              <a:t>Anne Babayla İlişkiler</a:t>
            </a:r>
          </a:p>
        </p:txBody>
      </p:sp>
      <p:sp>
        <p:nvSpPr>
          <p:cNvPr id="3" name="İçerik Yer Tutucusu 2"/>
          <p:cNvSpPr>
            <a:spLocks noGrp="1"/>
          </p:cNvSpPr>
          <p:nvPr>
            <p:ph idx="1"/>
          </p:nvPr>
        </p:nvSpPr>
        <p:spPr>
          <a:xfrm>
            <a:off x="215008" y="1124744"/>
            <a:ext cx="8928992" cy="5184576"/>
          </a:xfrm>
        </p:spPr>
        <p:txBody>
          <a:bodyPr>
            <a:normAutofit fontScale="92500" lnSpcReduction="20000"/>
          </a:bodyPr>
          <a:lstStyle/>
          <a:p>
            <a:pPr>
              <a:buFont typeface="Wingdings" panose="05000000000000000000" pitchFamily="2" charset="2"/>
              <a:buChar char="v"/>
            </a:pPr>
            <a:r>
              <a:rPr lang="tr-TR" sz="3000" b="1" dirty="0"/>
              <a:t>İnsan bakıma muhtaç olarak doğar.</a:t>
            </a:r>
          </a:p>
          <a:p>
            <a:pPr>
              <a:buFont typeface="Wingdings" panose="05000000000000000000" pitchFamily="2" charset="2"/>
              <a:buChar char="v"/>
            </a:pPr>
            <a:r>
              <a:rPr lang="tr-TR" sz="3000" b="1" dirty="0">
                <a:solidFill>
                  <a:srgbClr val="00B050"/>
                </a:solidFill>
              </a:rPr>
              <a:t>Anne, baba ya da büyüklerinin desteği ile hayata tutunur.</a:t>
            </a:r>
          </a:p>
          <a:p>
            <a:pPr>
              <a:buFont typeface="Wingdings" panose="05000000000000000000" pitchFamily="2" charset="2"/>
              <a:buChar char="v"/>
            </a:pPr>
            <a:r>
              <a:rPr lang="tr-TR" sz="3000" b="1" dirty="0">
                <a:solidFill>
                  <a:srgbClr val="0070C0"/>
                </a:solidFill>
              </a:rPr>
              <a:t>Yeme, içme, giyinme, barınma gibi temel ihtiyaçları</a:t>
            </a:r>
          </a:p>
          <a:p>
            <a:pPr marL="0" indent="0">
              <a:buNone/>
            </a:pPr>
            <a:r>
              <a:rPr lang="tr-TR" sz="3000" b="1" dirty="0">
                <a:solidFill>
                  <a:srgbClr val="0070C0"/>
                </a:solidFill>
              </a:rPr>
              <a:t>    aile büyükleri tarafından karşılanır.</a:t>
            </a:r>
          </a:p>
          <a:p>
            <a:pPr>
              <a:buFont typeface="Wingdings" panose="05000000000000000000" pitchFamily="2" charset="2"/>
              <a:buChar char="v"/>
            </a:pPr>
            <a:r>
              <a:rPr lang="tr-TR" sz="3000" b="1" dirty="0">
                <a:solidFill>
                  <a:schemeClr val="accent6">
                    <a:lumMod val="75000"/>
                  </a:schemeClr>
                </a:solidFill>
              </a:rPr>
              <a:t>Anne ve babalar, çocukları için her türlü fedakârlığı yapar.</a:t>
            </a:r>
          </a:p>
          <a:p>
            <a:pPr>
              <a:buFont typeface="Wingdings" panose="05000000000000000000" pitchFamily="2" charset="2"/>
              <a:buChar char="v"/>
            </a:pPr>
            <a:r>
              <a:rPr lang="tr-TR" sz="3000" b="1" dirty="0">
                <a:solidFill>
                  <a:srgbClr val="FF00FF"/>
                </a:solidFill>
              </a:rPr>
              <a:t>Çocuklarıyla ilgilenir, sorunlarını çözmede onlara</a:t>
            </a:r>
          </a:p>
          <a:p>
            <a:pPr marL="0" indent="0">
              <a:buNone/>
            </a:pPr>
            <a:r>
              <a:rPr lang="tr-TR" sz="3000" b="1" dirty="0">
                <a:solidFill>
                  <a:srgbClr val="FF00FF"/>
                </a:solidFill>
              </a:rPr>
              <a:t>    yardımcı olurlar.</a:t>
            </a:r>
          </a:p>
          <a:p>
            <a:pPr>
              <a:buFont typeface="Wingdings" panose="05000000000000000000" pitchFamily="2" charset="2"/>
              <a:buChar char="v"/>
            </a:pPr>
            <a:r>
              <a:rPr lang="tr-TR" sz="3000" b="1" dirty="0">
                <a:solidFill>
                  <a:srgbClr val="339933"/>
                </a:solidFill>
              </a:rPr>
              <a:t>Sevgi ve merhametle çocuklarını büyütür, çocuklarına maddi ve manevi her türlü konuda destek verirler.</a:t>
            </a:r>
          </a:p>
          <a:p>
            <a:pPr>
              <a:buFont typeface="Wingdings" panose="05000000000000000000" pitchFamily="2" charset="2"/>
              <a:buChar char="v"/>
            </a:pPr>
            <a:r>
              <a:rPr lang="tr-TR" sz="3000" b="1" dirty="0">
                <a:solidFill>
                  <a:srgbClr val="FF0000"/>
                </a:solidFill>
              </a:rPr>
              <a:t>Tüm bu fedakârlıkları da karşılıksız olarak yaparlar.</a:t>
            </a:r>
          </a:p>
          <a:p>
            <a:pPr marL="0" indent="0">
              <a:buNone/>
            </a:pPr>
            <a:endParaRPr lang="tr-TR" dirty="0"/>
          </a:p>
        </p:txBody>
      </p:sp>
    </p:spTree>
    <p:extLst>
      <p:ext uri="{BB962C8B-B14F-4D97-AF65-F5344CB8AC3E}">
        <p14:creationId xmlns:p14="http://schemas.microsoft.com/office/powerpoint/2010/main" val="1887443170"/>
      </p:ext>
    </p:extLst>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TotalTime>
  <Words>696</Words>
  <PresentationFormat>Ekran Gösterisi (4:3)</PresentationFormat>
  <Paragraphs>65</Paragraphs>
  <Slides>20</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20</vt:i4>
      </vt:variant>
    </vt:vector>
  </HeadingPairs>
  <TitlesOfParts>
    <vt:vector size="25" baseType="lpstr">
      <vt:lpstr>Arial</vt:lpstr>
      <vt:lpstr>Baskerville Old Face</vt:lpstr>
      <vt:lpstr>Calibri</vt:lpstr>
      <vt:lpstr>Wingdings</vt:lpstr>
      <vt:lpstr>Ofis Teması</vt:lpstr>
      <vt:lpstr>2.İnsani İlişkilerin Temeli: Sevgi ve Saygı  </vt:lpstr>
      <vt:lpstr>PowerPoint Sunusu</vt:lpstr>
      <vt:lpstr>PowerPoint Sunusu</vt:lpstr>
      <vt:lpstr>PowerPoint Sunusu</vt:lpstr>
      <vt:lpstr>PowerPoint Sunusu</vt:lpstr>
      <vt:lpstr>PowerPoint Sunusu</vt:lpstr>
      <vt:lpstr>PowerPoint Sunusu</vt:lpstr>
      <vt:lpstr>PowerPoint Sunusu</vt:lpstr>
      <vt:lpstr>Anne Babayla İlişkiler</vt:lpstr>
      <vt:lpstr>PowerPoint Sunusu</vt:lpstr>
      <vt:lpstr>PowerPoint Sunusu</vt:lpstr>
      <vt:lpstr>PowerPoint Sunusu</vt:lpstr>
      <vt:lpstr>PowerPoint Sunusu</vt:lpstr>
      <vt:lpstr>PowerPoint Sunusu</vt:lpstr>
      <vt:lpstr>PowerPoint Sunusu</vt:lpstr>
      <vt:lpstr>PowerPoint Sunusu</vt:lpstr>
      <vt:lpstr>Kardeşlerle İlişkiler  </vt:lpstr>
      <vt:lpstr>PowerPoint Sunusu</vt:lpstr>
      <vt:lpstr>PowerPoint Sunusu</vt:lpstr>
      <vt:lpstr>PowerPoint Sunusu</vt:lpstr>
    </vt:vector>
  </TitlesOfParts>
  <Manager>https://www.sorubak.com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2021-02-22T01:40:05Z</dcterms:created>
  <dcterms:modified xsi:type="dcterms:W3CDTF">2021-02-22T11:34:03Z</dcterms:modified>
  <cp:category>https://www.sorubak.com</cp:category>
</cp:coreProperties>
</file>