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7" r:id="rId3"/>
    <p:sldId id="269" r:id="rId4"/>
    <p:sldId id="256" r:id="rId5"/>
    <p:sldId id="257" r:id="rId6"/>
    <p:sldId id="258" r:id="rId7"/>
    <p:sldId id="259" r:id="rId8"/>
    <p:sldId id="260" r:id="rId9"/>
    <p:sldId id="261" r:id="rId10"/>
    <p:sldId id="271" r:id="rId11"/>
    <p:sldId id="262" r:id="rId12"/>
    <p:sldId id="264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C81BA9-0DB5-4D7F-B5DD-2888CD131BFF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2FFA6C-DA29-4308-B337-BB97F5AB958E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549275"/>
            <a:ext cx="7772400" cy="5183188"/>
          </a:xfrm>
        </p:spPr>
        <p:txBody>
          <a:bodyPr>
            <a:noAutofit/>
          </a:bodyPr>
          <a:lstStyle/>
          <a:p>
            <a:pPr algn="ctr" eaLnBrk="1" hangingPunct="1"/>
            <a:r>
              <a:rPr lang="tr-TR" sz="4000" b="1" i="1" dirty="0" smtClean="0">
                <a:solidFill>
                  <a:srgbClr val="FF0000"/>
                </a:solidFill>
              </a:rPr>
              <a:t>İLHAMİ AHMED</a:t>
            </a:r>
            <a:br>
              <a:rPr lang="tr-TR" sz="4000" b="1" i="1" dirty="0" smtClean="0">
                <a:solidFill>
                  <a:srgbClr val="FF0000"/>
                </a:solidFill>
              </a:rPr>
            </a:br>
            <a:r>
              <a:rPr lang="tr-TR" sz="4000" b="1" i="1" dirty="0" smtClean="0">
                <a:solidFill>
                  <a:srgbClr val="FF0000"/>
                </a:solidFill>
              </a:rPr>
              <a:t/>
            </a:r>
            <a:br>
              <a:rPr lang="tr-TR" sz="4000" b="1" i="1" dirty="0" smtClean="0">
                <a:solidFill>
                  <a:srgbClr val="FF0000"/>
                </a:solidFill>
              </a:rPr>
            </a:br>
            <a:r>
              <a:rPr lang="tr-TR" sz="4000" b="1" i="1" dirty="0" smtClean="0">
                <a:solidFill>
                  <a:srgbClr val="FF0000"/>
                </a:solidFill>
              </a:rPr>
              <a:t> ÖRNEKAL’</a:t>
            </a:r>
            <a:r>
              <a:rPr lang="tr-TR" sz="4000" b="1" i="1" dirty="0" smtClean="0">
                <a:solidFill>
                  <a:srgbClr val="00B050"/>
                </a:solidFill>
              </a:rPr>
              <a:t>IN</a:t>
            </a:r>
            <a:r>
              <a:rPr lang="tr-TR" sz="4000" b="1" i="1" dirty="0" smtClean="0">
                <a:solidFill>
                  <a:srgbClr val="FF0000"/>
                </a:solidFill>
              </a:rPr>
              <a:t/>
            </a:r>
            <a:br>
              <a:rPr lang="tr-TR" sz="4000" b="1" i="1" dirty="0" smtClean="0">
                <a:solidFill>
                  <a:srgbClr val="FF0000"/>
                </a:solidFill>
              </a:rPr>
            </a:br>
            <a:r>
              <a:rPr lang="tr-TR" sz="4000" b="1" i="1" dirty="0" smtClean="0">
                <a:solidFill>
                  <a:srgbClr val="FF0000"/>
                </a:solidFill>
              </a:rPr>
              <a:t> </a:t>
            </a:r>
            <a:br>
              <a:rPr lang="tr-TR" sz="4000" b="1" i="1" dirty="0" smtClean="0">
                <a:solidFill>
                  <a:srgbClr val="FF0000"/>
                </a:solidFill>
              </a:rPr>
            </a:br>
            <a:r>
              <a:rPr lang="tr-TR" sz="4000" b="1" i="1" dirty="0" smtClean="0"/>
              <a:t>SÜPERLER</a:t>
            </a:r>
            <a:br>
              <a:rPr lang="tr-TR" sz="4000" b="1" i="1" dirty="0" smtClean="0"/>
            </a:br>
            <a:r>
              <a:rPr lang="tr-TR" sz="4000" b="1" i="1" dirty="0" smtClean="0"/>
              <a:t>  </a:t>
            </a:r>
            <a:br>
              <a:rPr lang="tr-TR" sz="4000" b="1" i="1" dirty="0" smtClean="0"/>
            </a:br>
            <a:r>
              <a:rPr lang="tr-TR" sz="4000" b="1" i="1" dirty="0" smtClean="0">
                <a:solidFill>
                  <a:srgbClr val="0070C0"/>
                </a:solidFill>
              </a:rPr>
              <a:t>SINIFI</a:t>
            </a:r>
            <a:r>
              <a:rPr lang="tr-TR" sz="4000" b="1" i="1" dirty="0" smtClean="0"/>
              <a:t/>
            </a:r>
            <a:br>
              <a:rPr lang="tr-TR" sz="4000" b="1" i="1" dirty="0" smtClean="0"/>
            </a:br>
            <a:r>
              <a:rPr lang="tr-TR" sz="4000" b="1" i="1" dirty="0" smtClean="0"/>
              <a:t/>
            </a:r>
            <a:br>
              <a:rPr lang="tr-TR" sz="4000" b="1" i="1" dirty="0" smtClean="0"/>
            </a:br>
            <a:r>
              <a:rPr lang="tr-TR" sz="4000" b="1" i="1" dirty="0" smtClean="0">
                <a:solidFill>
                  <a:srgbClr val="FF0000"/>
                </a:solidFill>
              </a:rPr>
              <a:t>4/E</a:t>
            </a:r>
          </a:p>
        </p:txBody>
      </p:sp>
      <p:pic>
        <p:nvPicPr>
          <p:cNvPr id="46082" name="Picture 2" descr="Mini Süperl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1800225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 descr="DC Super Hero Girls Plastic Party Lootbags With Wonder Woman, Supergirl,  Batgirl"/>
          <p:cNvPicPr>
            <a:picLocks noChangeAspect="1" noChangeArrowheads="1"/>
          </p:cNvPicPr>
          <p:nvPr/>
        </p:nvPicPr>
        <p:blipFill>
          <a:blip r:embed="rId3" cstate="print"/>
          <a:srcRect t="6532"/>
          <a:stretch>
            <a:fillRect/>
          </a:stretch>
        </p:blipFill>
        <p:spPr bwMode="auto">
          <a:xfrm>
            <a:off x="6227763" y="2924175"/>
            <a:ext cx="27051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11560" y="764704"/>
          <a:ext cx="7416822" cy="1013832"/>
        </p:xfrm>
        <a:graphic>
          <a:graphicData uri="http://schemas.openxmlformats.org/drawingml/2006/table">
            <a:tbl>
              <a:tblPr/>
              <a:tblGrid>
                <a:gridCol w="1236137"/>
                <a:gridCol w="1236137"/>
                <a:gridCol w="1236137"/>
                <a:gridCol w="1236137"/>
                <a:gridCol w="1236137"/>
                <a:gridCol w="1236137"/>
              </a:tblGrid>
              <a:tr h="1013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 58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50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35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26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18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179512" y="3284984"/>
          <a:ext cx="7560840" cy="1085840"/>
        </p:xfrm>
        <a:graphic>
          <a:graphicData uri="http://schemas.openxmlformats.org/drawingml/2006/table">
            <a:tbl>
              <a:tblPr/>
              <a:tblGrid>
                <a:gridCol w="1260140"/>
                <a:gridCol w="1260140"/>
                <a:gridCol w="1260140"/>
                <a:gridCol w="1260140"/>
                <a:gridCol w="1260140"/>
                <a:gridCol w="1260140"/>
              </a:tblGrid>
              <a:tr h="1085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 42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49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56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62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70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77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83568" y="1844824"/>
            <a:ext cx="39604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 bozan sayı   :    35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Yerine yazılacak sayı </a:t>
            </a:r>
            <a:r>
              <a:rPr lang="tr-TR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34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79512" y="4365104"/>
            <a:ext cx="39604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 bozan sayı   :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Yerine yazılacak sayı </a:t>
            </a:r>
            <a:r>
              <a:rPr lang="tr-TR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</a:t>
            </a:r>
          </a:p>
        </p:txBody>
      </p:sp>
      <p:pic>
        <p:nvPicPr>
          <p:cNvPr id="26626" name="Picture 2" descr="Mutlu Duygu Kavramı Sayfası | OkulöncesiTR-Preschool"/>
          <p:cNvPicPr>
            <a:picLocks noChangeAspect="1" noChangeArrowheads="1"/>
          </p:cNvPicPr>
          <p:nvPr/>
        </p:nvPicPr>
        <p:blipFill>
          <a:blip r:embed="rId2" cstate="print"/>
          <a:srcRect t="8791" b="9156"/>
          <a:stretch>
            <a:fillRect/>
          </a:stretch>
        </p:blipFill>
        <p:spPr bwMode="auto">
          <a:xfrm>
            <a:off x="7384947" y="1556792"/>
            <a:ext cx="1759053" cy="2052228"/>
          </a:xfrm>
          <a:prstGeom prst="rect">
            <a:avLst/>
          </a:prstGeom>
          <a:noFill/>
        </p:spPr>
      </p:pic>
      <p:pic>
        <p:nvPicPr>
          <p:cNvPr id="26628" name="Picture 4" descr="Geometrik şekiller"/>
          <p:cNvPicPr>
            <a:picLocks noChangeAspect="1" noChangeArrowheads="1"/>
          </p:cNvPicPr>
          <p:nvPr/>
        </p:nvPicPr>
        <p:blipFill>
          <a:blip r:embed="rId3" cstate="print"/>
          <a:srcRect l="6655" t="5040" r="24135" b="2981"/>
          <a:stretch>
            <a:fillRect/>
          </a:stretch>
        </p:blipFill>
        <p:spPr bwMode="auto">
          <a:xfrm>
            <a:off x="5940152" y="4365104"/>
            <a:ext cx="2016224" cy="2427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539552" y="548680"/>
          <a:ext cx="7488828" cy="1008112"/>
        </p:xfrm>
        <a:graphic>
          <a:graphicData uri="http://schemas.openxmlformats.org/drawingml/2006/table">
            <a:tbl>
              <a:tblPr/>
              <a:tblGrid>
                <a:gridCol w="1248138"/>
                <a:gridCol w="1248138"/>
                <a:gridCol w="1248138"/>
                <a:gridCol w="1248138"/>
                <a:gridCol w="1248138"/>
                <a:gridCol w="1248138"/>
              </a:tblGrid>
              <a:tr h="10081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28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34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40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45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52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58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23528" y="2564904"/>
          <a:ext cx="7344816" cy="853440"/>
        </p:xfrm>
        <a:graphic>
          <a:graphicData uri="http://schemas.openxmlformats.org/drawingml/2006/table">
            <a:tbl>
              <a:tblPr/>
              <a:tblGrid>
                <a:gridCol w="1224136"/>
                <a:gridCol w="1224136"/>
                <a:gridCol w="1224136"/>
                <a:gridCol w="1224136"/>
                <a:gridCol w="1224136"/>
                <a:gridCol w="1224136"/>
              </a:tblGrid>
              <a:tr h="7920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 5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16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27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39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49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60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3528" y="3645024"/>
            <a:ext cx="39604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 bozan sayı   :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Yerine yazılacak sayı </a:t>
            </a:r>
            <a:r>
              <a:rPr lang="tr-TR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7544" y="1772816"/>
            <a:ext cx="39604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 bozan sayı   :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Yerine yazılacak sayı </a:t>
            </a:r>
            <a:r>
              <a:rPr lang="tr-TR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</a:t>
            </a:r>
          </a:p>
        </p:txBody>
      </p:sp>
      <p:pic>
        <p:nvPicPr>
          <p:cNvPr id="10242" name="Picture 2" descr="Duygu Yüz ifadesi Gülümseme Hat sanatı, resim, çocuk, el png | PNGEg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3501008"/>
            <a:ext cx="2771800" cy="3019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764704"/>
          <a:ext cx="7344816" cy="1152128"/>
        </p:xfrm>
        <a:graphic>
          <a:graphicData uri="http://schemas.openxmlformats.org/drawingml/2006/table">
            <a:tbl>
              <a:tblPr/>
              <a:tblGrid>
                <a:gridCol w="1224136"/>
                <a:gridCol w="1224136"/>
                <a:gridCol w="1224136"/>
                <a:gridCol w="1224136"/>
                <a:gridCol w="1224136"/>
                <a:gridCol w="1224136"/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11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20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28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37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46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1691682" y="3789040"/>
          <a:ext cx="7452318" cy="1229856"/>
        </p:xfrm>
        <a:graphic>
          <a:graphicData uri="http://schemas.openxmlformats.org/drawingml/2006/table">
            <a:tbl>
              <a:tblPr/>
              <a:tblGrid>
                <a:gridCol w="1242053"/>
                <a:gridCol w="1242053"/>
                <a:gridCol w="1242053"/>
                <a:gridCol w="1242053"/>
                <a:gridCol w="1242053"/>
                <a:gridCol w="1242053"/>
              </a:tblGrid>
              <a:tr h="12298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9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13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17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21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26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29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9552" y="2060848"/>
            <a:ext cx="39604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 bozan sayı   :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Yerine yazılacak sayı </a:t>
            </a:r>
            <a:r>
              <a:rPr lang="tr-TR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23728" y="5373216"/>
            <a:ext cx="39604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 bozan sayı   :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Yerine yazılacak sayı </a:t>
            </a:r>
            <a:r>
              <a:rPr lang="tr-TR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</a:t>
            </a:r>
          </a:p>
        </p:txBody>
      </p:sp>
      <p:pic>
        <p:nvPicPr>
          <p:cNvPr id="12290" name="Picture 2" descr="ANAOKULU OKUL ÖNCESİ KOMİK GEOMETRİK BOYAMA RESİMLERİ | Nazarca.com |  Boyama sayfaları, Anaokulu, Şekil"/>
          <p:cNvPicPr>
            <a:picLocks noChangeAspect="1" noChangeArrowheads="1"/>
          </p:cNvPicPr>
          <p:nvPr/>
        </p:nvPicPr>
        <p:blipFill>
          <a:blip r:embed="rId2" cstate="print"/>
          <a:srcRect r="4000" b="6282"/>
          <a:stretch>
            <a:fillRect/>
          </a:stretch>
        </p:blipFill>
        <p:spPr bwMode="auto">
          <a:xfrm>
            <a:off x="5940152" y="1916832"/>
            <a:ext cx="2736304" cy="1939329"/>
          </a:xfrm>
          <a:prstGeom prst="rect">
            <a:avLst/>
          </a:prstGeom>
          <a:noFill/>
        </p:spPr>
      </p:pic>
      <p:pic>
        <p:nvPicPr>
          <p:cNvPr id="12292" name="Picture 4" descr="Üçgen Kavramı Çalışma Sayfası | Boyama sayfaları, Şekil, Oyun hazırlı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5064"/>
            <a:ext cx="1835696" cy="25087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üşünen çocuk karakter vektörler ve grafikleri | Depositphotos®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59"/>
            <a:ext cx="3816424" cy="4665341"/>
          </a:xfrm>
          <a:prstGeom prst="rect">
            <a:avLst/>
          </a:prstGeom>
          <a:noFill/>
        </p:spPr>
      </p:pic>
      <p:sp>
        <p:nvSpPr>
          <p:cNvPr id="5" name="4 Bulut Belirtme Çizgisi"/>
          <p:cNvSpPr/>
          <p:nvPr/>
        </p:nvSpPr>
        <p:spPr>
          <a:xfrm>
            <a:off x="3995936" y="476672"/>
            <a:ext cx="4896544" cy="3888432"/>
          </a:xfrm>
          <a:prstGeom prst="cloudCallout">
            <a:avLst>
              <a:gd name="adj1" fmla="val -57869"/>
              <a:gd name="adj2" fmla="val 267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i="1" dirty="0" smtClean="0"/>
              <a:t>Etkinlik bitti.</a:t>
            </a:r>
          </a:p>
          <a:p>
            <a:pPr algn="ctr"/>
            <a:r>
              <a:rPr lang="tr-TR" sz="3200" b="1" i="1" dirty="0" smtClean="0"/>
              <a:t>Kendini nasıl hissediyorsun </a:t>
            </a:r>
            <a:r>
              <a:rPr lang="tr-TR" sz="3200" dirty="0" smtClean="0"/>
              <a:t>!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üşünen çocuk vektörler vektörler ve grafikleri | Depositphotos®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3096344" cy="4763606"/>
          </a:xfrm>
          <a:prstGeom prst="rect">
            <a:avLst/>
          </a:prstGeom>
          <a:noFill/>
        </p:spPr>
      </p:pic>
      <p:sp>
        <p:nvSpPr>
          <p:cNvPr id="5" name="4 Oval Belirtme Çizgisi"/>
          <p:cNvSpPr/>
          <p:nvPr/>
        </p:nvSpPr>
        <p:spPr>
          <a:xfrm rot="21326809">
            <a:off x="3614028" y="419578"/>
            <a:ext cx="4861172" cy="3270637"/>
          </a:xfrm>
          <a:prstGeom prst="wedgeEllipseCallout">
            <a:avLst>
              <a:gd name="adj1" fmla="val -66037"/>
              <a:gd name="adj2" fmla="val 164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Süper Mi.......</a:t>
            </a:r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600200"/>
            <a:ext cx="8640960" cy="4525963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z="3600" b="1" i="1" dirty="0" smtClean="0"/>
              <a:t>                     MUHİTTİN GÜL</a:t>
            </a:r>
            <a:endParaRPr lang="tr-TR" sz="3600" b="1" i="1" dirty="0"/>
          </a:p>
          <a:p>
            <a:pPr>
              <a:buNone/>
            </a:pPr>
            <a:endParaRPr lang="tr-TR" sz="3600" b="1" i="1" dirty="0" smtClean="0"/>
          </a:p>
          <a:p>
            <a:pPr>
              <a:buNone/>
            </a:pPr>
            <a:r>
              <a:rPr lang="tr-TR" sz="3600" b="1" i="1" dirty="0" smtClean="0"/>
              <a:t>                  İSTANBUL-KADIKÖY</a:t>
            </a:r>
          </a:p>
          <a:p>
            <a:pPr>
              <a:buNone/>
            </a:pPr>
            <a:r>
              <a:rPr lang="tr-TR" sz="3600" b="1" i="1" dirty="0" smtClean="0"/>
              <a:t>      İLHAMİ AHMED ÖRNEKAL İLKOKULU</a:t>
            </a:r>
          </a:p>
          <a:p>
            <a:pPr>
              <a:buNone/>
            </a:pPr>
            <a:r>
              <a:rPr lang="tr-TR" dirty="0" smtClean="0"/>
              <a:t>  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204864"/>
            <a:ext cx="9001000" cy="20882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400" dirty="0" smtClean="0"/>
              <a:t>                 </a:t>
            </a:r>
            <a:r>
              <a:rPr lang="tr-TR" sz="4400" b="1" i="1" dirty="0" smtClean="0"/>
              <a:t>ÖRÜNTÜLER </a:t>
            </a:r>
          </a:p>
          <a:p>
            <a:pPr>
              <a:buNone/>
            </a:pPr>
            <a:r>
              <a:rPr lang="tr-TR" sz="4400" dirty="0" smtClean="0"/>
              <a:t> </a:t>
            </a:r>
            <a:r>
              <a:rPr lang="tr-TR" sz="4400" b="1" i="1" dirty="0" smtClean="0"/>
              <a:t>YAŞAMIMIZDA NE İŞE YARAYACAKLAR</a:t>
            </a:r>
            <a:endParaRPr lang="tr-TR" sz="4400" b="1" i="1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1187624" y="980728"/>
            <a:ext cx="8229600" cy="12527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Ü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Ş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Ü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Ü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</a:t>
            </a:r>
            <a:r>
              <a:rPr kumimoji="0" lang="tr-TR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</a:t>
            </a:r>
            <a:r>
              <a:rPr kumimoji="0" lang="tr-TR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</a:t>
            </a:r>
          </a:p>
        </p:txBody>
      </p:sp>
      <p:pic>
        <p:nvPicPr>
          <p:cNvPr id="22530" name="Picture 2" descr="Düşünen çocuk karakter vektörler ve grafikleri | Depositphotos®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48680"/>
            <a:ext cx="1952945" cy="2232249"/>
          </a:xfrm>
          <a:prstGeom prst="rect">
            <a:avLst/>
          </a:prstGeom>
          <a:noFill/>
        </p:spPr>
      </p:pic>
      <p:pic>
        <p:nvPicPr>
          <p:cNvPr id="6" name="Picture 4" descr="Mutlu · çocuklar · düşünce · balonu · küçük · erkek · küçük · kız - vektör  ilüstrasyonu © Isaac Marzioli (meshaq2000) (#988495) | Stockfresh"/>
          <p:cNvPicPr>
            <a:picLocks noChangeAspect="1" noChangeArrowheads="1"/>
          </p:cNvPicPr>
          <p:nvPr/>
        </p:nvPicPr>
        <p:blipFill>
          <a:blip r:embed="rId3" cstate="print"/>
          <a:srcRect r="48026"/>
          <a:stretch>
            <a:fillRect/>
          </a:stretch>
        </p:blipFill>
        <p:spPr bwMode="auto">
          <a:xfrm>
            <a:off x="251520" y="0"/>
            <a:ext cx="1317382" cy="3168352"/>
          </a:xfrm>
          <a:prstGeom prst="rect">
            <a:avLst/>
          </a:prstGeom>
          <a:noFill/>
        </p:spPr>
      </p:pic>
      <p:pic>
        <p:nvPicPr>
          <p:cNvPr id="22532" name="Picture 4" descr="Evlat, düşünen adam, çeşitli, çocuk, yüz png | PNGW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2221" y="3789040"/>
            <a:ext cx="4091947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60648"/>
            <a:ext cx="7020272" cy="1656184"/>
          </a:xfrm>
        </p:spPr>
        <p:txBody>
          <a:bodyPr/>
          <a:lstStyle/>
          <a:p>
            <a:r>
              <a:rPr lang="tr-TR" b="1" i="1" dirty="0" smtClean="0">
                <a:latin typeface="Comic Sans MS" pitchFamily="66" charset="0"/>
              </a:rPr>
              <a:t>HAZIR MIYIZ ?</a:t>
            </a:r>
            <a:endParaRPr lang="tr-TR" b="1" i="1" dirty="0">
              <a:latin typeface="Comic Sans MS" pitchFamily="66" charset="0"/>
            </a:endParaRPr>
          </a:p>
        </p:txBody>
      </p:sp>
      <p:pic>
        <p:nvPicPr>
          <p:cNvPr id="4" name="Picture 8" descr="Bir Mühendisin Güncesi: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32656"/>
            <a:ext cx="2687195" cy="3049382"/>
          </a:xfrm>
          <a:prstGeom prst="rect">
            <a:avLst/>
          </a:prstGeom>
          <a:noFill/>
        </p:spPr>
      </p:pic>
      <p:pic>
        <p:nvPicPr>
          <p:cNvPr id="25602" name="Picture 2" descr="Çocuk Konulu Şiirler ve Güzel Sözler - Çocuklarla İlgili Şiirler - Cicic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8316416" cy="3035821"/>
          </a:xfrm>
          <a:prstGeom prst="rect">
            <a:avLst/>
          </a:prstGeom>
          <a:noFill/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0" y="764704"/>
            <a:ext cx="7020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755576" y="3501008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1" dirty="0" smtClean="0">
                <a:latin typeface="Comic Sans MS" pitchFamily="66" charset="0"/>
              </a:rPr>
              <a:t>H</a:t>
            </a:r>
            <a:endParaRPr lang="tr-TR" sz="2800" dirty="0"/>
          </a:p>
        </p:txBody>
      </p:sp>
      <p:sp>
        <p:nvSpPr>
          <p:cNvPr id="9" name="8 Dikdörtgen"/>
          <p:cNvSpPr/>
          <p:nvPr/>
        </p:nvSpPr>
        <p:spPr>
          <a:xfrm>
            <a:off x="5508104" y="3573016"/>
            <a:ext cx="380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 smtClean="0">
                <a:latin typeface="Comic Sans MS" pitchFamily="66" charset="0"/>
              </a:rPr>
              <a:t>I</a:t>
            </a:r>
            <a:endParaRPr lang="tr-TR" sz="2800" dirty="0"/>
          </a:p>
        </p:txBody>
      </p:sp>
      <p:sp>
        <p:nvSpPr>
          <p:cNvPr id="10" name="9 Dikdörtgen"/>
          <p:cNvSpPr/>
          <p:nvPr/>
        </p:nvSpPr>
        <p:spPr>
          <a:xfrm>
            <a:off x="2267744" y="3933056"/>
            <a:ext cx="4475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 smtClean="0">
                <a:latin typeface="Comic Sans MS" pitchFamily="66" charset="0"/>
              </a:rPr>
              <a:t>A</a:t>
            </a:r>
            <a:endParaRPr lang="tr-TR" sz="2800" dirty="0"/>
          </a:p>
        </p:txBody>
      </p:sp>
      <p:sp>
        <p:nvSpPr>
          <p:cNvPr id="11" name="10 Dikdörtgen"/>
          <p:cNvSpPr/>
          <p:nvPr/>
        </p:nvSpPr>
        <p:spPr>
          <a:xfrm>
            <a:off x="4499992" y="4221088"/>
            <a:ext cx="433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 smtClean="0">
                <a:latin typeface="Comic Sans MS" pitchFamily="66" charset="0"/>
              </a:rPr>
              <a:t>Z</a:t>
            </a:r>
            <a:endParaRPr lang="tr-TR" sz="2800" dirty="0"/>
          </a:p>
        </p:txBody>
      </p:sp>
      <p:sp>
        <p:nvSpPr>
          <p:cNvPr id="12" name="11 Dikdörtgen"/>
          <p:cNvSpPr/>
          <p:nvPr/>
        </p:nvSpPr>
        <p:spPr>
          <a:xfrm rot="19109535">
            <a:off x="6763324" y="3902589"/>
            <a:ext cx="1044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>
                <a:latin typeface="Comic Sans MS" pitchFamily="66" charset="0"/>
              </a:rPr>
              <a:t>RIZ</a:t>
            </a:r>
            <a:r>
              <a:rPr lang="tr-TR" b="1" i="1" dirty="0">
                <a:latin typeface="Comic Sans MS" pitchFamily="66" charset="0"/>
              </a:rPr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11560" y="2636912"/>
          <a:ext cx="7416830" cy="1097280"/>
        </p:xfrm>
        <a:graphic>
          <a:graphicData uri="http://schemas.openxmlformats.org/drawingml/2006/table">
            <a:tbl>
              <a:tblPr/>
              <a:tblGrid>
                <a:gridCol w="741522"/>
                <a:gridCol w="741522"/>
                <a:gridCol w="741522"/>
                <a:gridCol w="741522"/>
                <a:gridCol w="741522"/>
                <a:gridCol w="741522"/>
                <a:gridCol w="741522"/>
                <a:gridCol w="741522"/>
                <a:gridCol w="742327"/>
                <a:gridCol w="742327"/>
              </a:tblGrid>
              <a:tr h="9361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     2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5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8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12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17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23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30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latin typeface="Times New Roman"/>
                          <a:ea typeface="Times New Roman"/>
                        </a:rPr>
                        <a:t>?</a:t>
                      </a:r>
                      <a:endParaRPr lang="tr-TR" sz="2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tr-TR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3821269"/>
            <a:ext cx="908629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Örüntünün</a:t>
            </a:r>
            <a:r>
              <a:rPr kumimoji="0" lang="tr-TR" sz="20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Kuralı: 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Olan sayıya 1 den başlıyarak sıra doğal sayılar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eklenmiş</a:t>
            </a: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Soru işareti yerine gelecek sayılar: 38 -47</a:t>
            </a:r>
            <a:r>
              <a:rPr kumimoji="0" lang="tr-T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Çember Ok"/>
          <p:cNvSpPr/>
          <p:nvPr/>
        </p:nvSpPr>
        <p:spPr>
          <a:xfrm>
            <a:off x="755576" y="2204864"/>
            <a:ext cx="792088" cy="432048"/>
          </a:xfrm>
          <a:prstGeom prst="circularArrow">
            <a:avLst>
              <a:gd name="adj1" fmla="val 12500"/>
              <a:gd name="adj2" fmla="val 1433665"/>
              <a:gd name="adj3" fmla="val 20457681"/>
              <a:gd name="adj4" fmla="val 10800000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755576" y="1700808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+1               +2         +3           +4         +5          +6        +7               +8              +9</a:t>
            </a:r>
            <a:endParaRPr lang="tr-TR" dirty="0"/>
          </a:p>
        </p:txBody>
      </p:sp>
      <p:sp>
        <p:nvSpPr>
          <p:cNvPr id="10" name="9 Çember Ok"/>
          <p:cNvSpPr/>
          <p:nvPr/>
        </p:nvSpPr>
        <p:spPr>
          <a:xfrm>
            <a:off x="1547664" y="2204864"/>
            <a:ext cx="792088" cy="432048"/>
          </a:xfrm>
          <a:prstGeom prst="circularArrow">
            <a:avLst>
              <a:gd name="adj1" fmla="val 12500"/>
              <a:gd name="adj2" fmla="val 1433665"/>
              <a:gd name="adj3" fmla="val 20457681"/>
              <a:gd name="adj4" fmla="val 10800000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Çember Ok"/>
          <p:cNvSpPr/>
          <p:nvPr/>
        </p:nvSpPr>
        <p:spPr>
          <a:xfrm>
            <a:off x="2411760" y="2276872"/>
            <a:ext cx="792088" cy="432048"/>
          </a:xfrm>
          <a:prstGeom prst="circularArrow">
            <a:avLst>
              <a:gd name="adj1" fmla="val 12500"/>
              <a:gd name="adj2" fmla="val 1433665"/>
              <a:gd name="adj3" fmla="val 20457681"/>
              <a:gd name="adj4" fmla="val 10800000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Çember Ok"/>
          <p:cNvSpPr/>
          <p:nvPr/>
        </p:nvSpPr>
        <p:spPr>
          <a:xfrm>
            <a:off x="3275856" y="2276872"/>
            <a:ext cx="648072" cy="360040"/>
          </a:xfrm>
          <a:prstGeom prst="circularArrow">
            <a:avLst>
              <a:gd name="adj1" fmla="val 12500"/>
              <a:gd name="adj2" fmla="val 1433665"/>
              <a:gd name="adj3" fmla="val 20457681"/>
              <a:gd name="adj4" fmla="val 10800000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Çember Ok"/>
          <p:cNvSpPr/>
          <p:nvPr/>
        </p:nvSpPr>
        <p:spPr>
          <a:xfrm>
            <a:off x="4067944" y="2276872"/>
            <a:ext cx="648072" cy="360040"/>
          </a:xfrm>
          <a:prstGeom prst="circularArrow">
            <a:avLst>
              <a:gd name="adj1" fmla="val 12500"/>
              <a:gd name="adj2" fmla="val 1433665"/>
              <a:gd name="adj3" fmla="val 20457681"/>
              <a:gd name="adj4" fmla="val 10800000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13 Çember Ok"/>
          <p:cNvSpPr/>
          <p:nvPr/>
        </p:nvSpPr>
        <p:spPr>
          <a:xfrm>
            <a:off x="4716016" y="2204864"/>
            <a:ext cx="648072" cy="360040"/>
          </a:xfrm>
          <a:prstGeom prst="circularArrow">
            <a:avLst>
              <a:gd name="adj1" fmla="val 12500"/>
              <a:gd name="adj2" fmla="val 1433665"/>
              <a:gd name="adj3" fmla="val 20457681"/>
              <a:gd name="adj4" fmla="val 10800000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Çember Ok"/>
          <p:cNvSpPr/>
          <p:nvPr/>
        </p:nvSpPr>
        <p:spPr>
          <a:xfrm>
            <a:off x="5436096" y="2204864"/>
            <a:ext cx="648072" cy="432048"/>
          </a:xfrm>
          <a:prstGeom prst="circularArrow">
            <a:avLst>
              <a:gd name="adj1" fmla="val 12500"/>
              <a:gd name="adj2" fmla="val 1433665"/>
              <a:gd name="adj3" fmla="val 20457681"/>
              <a:gd name="adj4" fmla="val 10800000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Çember Ok"/>
          <p:cNvSpPr/>
          <p:nvPr/>
        </p:nvSpPr>
        <p:spPr>
          <a:xfrm>
            <a:off x="6300192" y="2276872"/>
            <a:ext cx="648072" cy="432048"/>
          </a:xfrm>
          <a:prstGeom prst="circularArrow">
            <a:avLst>
              <a:gd name="adj1" fmla="val 12500"/>
              <a:gd name="adj2" fmla="val 1433665"/>
              <a:gd name="adj3" fmla="val 20457681"/>
              <a:gd name="adj4" fmla="val 10800000"/>
              <a:gd name="adj5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" name="16 Çember Ok"/>
          <p:cNvSpPr/>
          <p:nvPr/>
        </p:nvSpPr>
        <p:spPr>
          <a:xfrm>
            <a:off x="7092280" y="2204864"/>
            <a:ext cx="648072" cy="432048"/>
          </a:xfrm>
          <a:prstGeom prst="circularArrow">
            <a:avLst>
              <a:gd name="adj1" fmla="val 12500"/>
              <a:gd name="adj2" fmla="val 1433665"/>
              <a:gd name="adj3" fmla="val 20457681"/>
              <a:gd name="adj4" fmla="val 10800000"/>
              <a:gd name="adj5" fmla="val 125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27" name="AutoShape 3" descr="4.Sınıf Matematik Çıkarma İşlemi Problemleri 1 | Doküman Oku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9" name="AutoShape 5" descr="4.Sınıf Matematik Çıkarma İşlemi Problemleri 1 | Doküman Oku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soru sormak2 – Martılar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582816"/>
            <a:ext cx="2827412" cy="227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1520" y="2780928"/>
          <a:ext cx="7920880" cy="1224136"/>
        </p:xfrm>
        <a:graphic>
          <a:graphicData uri="http://schemas.openxmlformats.org/drawingml/2006/table">
            <a:tbl>
              <a:tblPr/>
              <a:tblGrid>
                <a:gridCol w="791916"/>
                <a:gridCol w="791916"/>
                <a:gridCol w="791916"/>
                <a:gridCol w="791916"/>
                <a:gridCol w="791916"/>
                <a:gridCol w="791916"/>
                <a:gridCol w="791916"/>
                <a:gridCol w="791916"/>
                <a:gridCol w="792776"/>
                <a:gridCol w="792776"/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24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20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40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36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72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68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132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264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260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4365104"/>
            <a:ext cx="57246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Örüntünün</a:t>
            </a:r>
            <a:r>
              <a:rPr kumimoji="0" lang="tr-TR" sz="24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Kuralı:</a:t>
            </a:r>
            <a:endParaRPr kumimoji="0" lang="tr-TR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Soru işareti yerine gelecek sayılar:</a:t>
            </a:r>
            <a:r>
              <a:rPr kumimoji="0" lang="tr-T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ocuk Haklari – Çocuk Mecli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23528" y="908720"/>
          <a:ext cx="8352924" cy="1080120"/>
        </p:xfrm>
        <a:graphic>
          <a:graphicData uri="http://schemas.openxmlformats.org/drawingml/2006/table">
            <a:tbl>
              <a:tblPr/>
              <a:tblGrid>
                <a:gridCol w="835111"/>
                <a:gridCol w="835111"/>
                <a:gridCol w="835111"/>
                <a:gridCol w="835111"/>
                <a:gridCol w="835111"/>
                <a:gridCol w="835111"/>
                <a:gridCol w="835111"/>
                <a:gridCol w="835111"/>
                <a:gridCol w="836018"/>
                <a:gridCol w="836018"/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  5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13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9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17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13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21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17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25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21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2276872"/>
            <a:ext cx="57246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Örüntünün</a:t>
            </a:r>
            <a:r>
              <a:rPr kumimoji="0" lang="tr-TR" sz="24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Kuralı:</a:t>
            </a:r>
            <a:endParaRPr kumimoji="0" lang="tr-TR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Soru işareti yerine gelecek sayılar:</a:t>
            </a:r>
            <a:r>
              <a:rPr kumimoji="0" lang="tr-T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lipart el ele tutuşan tel çocuklar 2 | Yeni Slay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96952"/>
            <a:ext cx="8496944" cy="3400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1520" y="1484784"/>
          <a:ext cx="8640956" cy="1152128"/>
        </p:xfrm>
        <a:graphic>
          <a:graphicData uri="http://schemas.openxmlformats.org/drawingml/2006/table">
            <a:tbl>
              <a:tblPr/>
              <a:tblGrid>
                <a:gridCol w="863908"/>
                <a:gridCol w="863908"/>
                <a:gridCol w="863908"/>
                <a:gridCol w="863908"/>
                <a:gridCol w="863908"/>
                <a:gridCol w="863908"/>
                <a:gridCol w="863908"/>
                <a:gridCol w="863908"/>
                <a:gridCol w="864846"/>
                <a:gridCol w="864846"/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tr-TR" sz="2800" b="1" dirty="0" smtClean="0">
                          <a:latin typeface="Times New Roman"/>
                          <a:ea typeface="Times New Roman"/>
                        </a:rPr>
                        <a:t>28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35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49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56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63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77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84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91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3501008"/>
            <a:ext cx="57246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Örüntünün</a:t>
            </a:r>
            <a:r>
              <a:rPr kumimoji="0" lang="tr-TR" sz="24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Kuralı:</a:t>
            </a:r>
            <a:endParaRPr kumimoji="0" lang="tr-TR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Soru işareti yerine gelecek sayılar:</a:t>
            </a:r>
            <a:r>
              <a:rPr kumimoji="0" lang="tr-T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lipart parmağı havada kız çocuğu | Yeni Slay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7439" y="3068960"/>
            <a:ext cx="3505788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1520" y="620688"/>
          <a:ext cx="8712970" cy="1224136"/>
        </p:xfrm>
        <a:graphic>
          <a:graphicData uri="http://schemas.openxmlformats.org/drawingml/2006/table">
            <a:tbl>
              <a:tblPr/>
              <a:tblGrid>
                <a:gridCol w="871108"/>
                <a:gridCol w="871108"/>
                <a:gridCol w="871108"/>
                <a:gridCol w="871108"/>
                <a:gridCol w="871108"/>
                <a:gridCol w="871108"/>
                <a:gridCol w="871108"/>
                <a:gridCol w="871108"/>
                <a:gridCol w="872053"/>
                <a:gridCol w="872053"/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  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7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14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19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38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43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86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91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187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1988840"/>
            <a:ext cx="57246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Örüntünün</a:t>
            </a:r>
            <a:r>
              <a:rPr kumimoji="0" lang="tr-TR" sz="24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Kuralı:</a:t>
            </a:r>
            <a:endParaRPr kumimoji="0" lang="tr-TR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Soru işareti yerine gelecek sayılar:</a:t>
            </a:r>
            <a:r>
              <a:rPr kumimoji="0" lang="tr-T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Çocuk çizgi film adam, çocuk, çocuk, Yüz, el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285" y="2852936"/>
            <a:ext cx="5699883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79512" y="620688"/>
          <a:ext cx="8640956" cy="1080120"/>
        </p:xfrm>
        <a:graphic>
          <a:graphicData uri="http://schemas.openxmlformats.org/drawingml/2006/table">
            <a:tbl>
              <a:tblPr/>
              <a:tblGrid>
                <a:gridCol w="863908"/>
                <a:gridCol w="863908"/>
                <a:gridCol w="863908"/>
                <a:gridCol w="863908"/>
                <a:gridCol w="863908"/>
                <a:gridCol w="863908"/>
                <a:gridCol w="863908"/>
                <a:gridCol w="863908"/>
                <a:gridCol w="864846"/>
                <a:gridCol w="864846"/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     1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5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15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13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65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62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310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308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tr-TR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1916832"/>
            <a:ext cx="57246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Örüntünün</a:t>
            </a:r>
            <a:r>
              <a:rPr kumimoji="0" lang="tr-TR" sz="24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Kuralı:</a:t>
            </a:r>
            <a:endParaRPr kumimoji="0" lang="tr-TR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Soru işareti yerine gelecek sayılar:</a:t>
            </a:r>
            <a:r>
              <a:rPr kumimoji="0" lang="tr-T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düşünen palyaço çocuk duvar sticker DCK122 Çocuk Odası Sticker Çeşitleri  Çocuk Stick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564904"/>
            <a:ext cx="3528392" cy="3816424"/>
          </a:xfrm>
          <a:prstGeom prst="rect">
            <a:avLst/>
          </a:prstGeom>
          <a:noFill/>
        </p:spPr>
      </p:pic>
      <p:sp>
        <p:nvSpPr>
          <p:cNvPr id="7" name="6 Bulut Belirtme Çizgisi"/>
          <p:cNvSpPr/>
          <p:nvPr/>
        </p:nvSpPr>
        <p:spPr>
          <a:xfrm>
            <a:off x="827584" y="3140968"/>
            <a:ext cx="4248472" cy="2880320"/>
          </a:xfrm>
          <a:prstGeom prst="cloudCallout">
            <a:avLst>
              <a:gd name="adj1" fmla="val 80845"/>
              <a:gd name="adj2" fmla="val -24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dirty="0" smtClean="0"/>
              <a:t>BEN YORULDUM......</a:t>
            </a:r>
          </a:p>
          <a:p>
            <a:pPr algn="ctr"/>
            <a:r>
              <a:rPr lang="tr-TR" sz="2400" b="1" i="1" dirty="0" smtClean="0"/>
              <a:t>YA SİZZZ........</a:t>
            </a:r>
          </a:p>
          <a:p>
            <a:pPr algn="ctr"/>
            <a:endParaRPr lang="tr-TR" sz="2400" b="1" i="1" dirty="0" smtClean="0"/>
          </a:p>
          <a:p>
            <a:pPr algn="ctr"/>
            <a:r>
              <a:rPr lang="tr-TR" sz="2400" b="1" i="1" dirty="0" smtClean="0"/>
              <a:t>ŞU DERSTE BİTMEDİ !!!!</a:t>
            </a:r>
            <a:endParaRPr lang="tr-TR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324</Words>
  <PresentationFormat>Ekran Gösterisi (4:3)</PresentationFormat>
  <Paragraphs>241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Akış</vt:lpstr>
      <vt:lpstr>İLHAMİ AHMED   ÖRNEKAL’IN   SÜPERLER    SINIFI  4/E</vt:lpstr>
      <vt:lpstr>Slayt 2</vt:lpstr>
      <vt:lpstr>HAZIR MIYIZ ?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2020-10-17T06:58:46Z</dcterms:created>
  <dcterms:modified xsi:type="dcterms:W3CDTF">2020-10-18T07:42:51Z</dcterms:modified>
  <cp:category>https://www.sorubak.com</cp:category>
</cp:coreProperties>
</file>