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0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3" r:id="rId14"/>
    <p:sldId id="268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095" autoAdjust="0"/>
  </p:normalViewPr>
  <p:slideViewPr>
    <p:cSldViewPr snapToGrid="0" showGuides="1">
      <p:cViewPr varScale="1">
        <p:scale>
          <a:sx n="80" d="100"/>
          <a:sy n="80" d="100"/>
        </p:scale>
        <p:origin x="-96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27DC66-D6E4-4DA6-9C7E-F62D1BA99C5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487AE89-FBB6-409E-9EBD-B6C5AF1AD295}">
      <dgm:prSet phldrT="[Metin]"/>
      <dgm:spPr>
        <a:solidFill>
          <a:srgbClr val="FFFF00"/>
        </a:solidFill>
      </dgm:spPr>
      <dgm:t>
        <a:bodyPr/>
        <a:lstStyle/>
        <a:p>
          <a:r>
            <a:rPr lang="tr-TR" b="1" dirty="0">
              <a:solidFill>
                <a:srgbClr val="FF0000"/>
              </a:solidFill>
            </a:rPr>
            <a:t>İslam’ın Şartları</a:t>
          </a:r>
        </a:p>
      </dgm:t>
    </dgm:pt>
    <dgm:pt modelId="{26595DE4-9BC9-4DB7-8686-BA20170B6E1A}" type="parTrans" cxnId="{28380A3C-7EDC-4420-823A-F49795B078C6}">
      <dgm:prSet/>
      <dgm:spPr/>
      <dgm:t>
        <a:bodyPr/>
        <a:lstStyle/>
        <a:p>
          <a:endParaRPr lang="tr-TR"/>
        </a:p>
      </dgm:t>
    </dgm:pt>
    <dgm:pt modelId="{8DB218A1-12CF-4FA0-8FEA-24AD817582FA}" type="sibTrans" cxnId="{28380A3C-7EDC-4420-823A-F49795B078C6}">
      <dgm:prSet/>
      <dgm:spPr/>
      <dgm:t>
        <a:bodyPr/>
        <a:lstStyle/>
        <a:p>
          <a:endParaRPr lang="tr-TR"/>
        </a:p>
      </dgm:t>
    </dgm:pt>
    <dgm:pt modelId="{A8D47E5A-D4C0-41E1-A147-A733A3E11A80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/>
            <a:t>Kelime-i Şehadet Getirmek</a:t>
          </a:r>
        </a:p>
      </dgm:t>
    </dgm:pt>
    <dgm:pt modelId="{B1C66D5B-9DDA-4EDD-98EE-7791BD702E95}" type="parTrans" cxnId="{3C2CC239-7D55-425B-A034-C1ED12561697}">
      <dgm:prSet/>
      <dgm:spPr/>
      <dgm:t>
        <a:bodyPr/>
        <a:lstStyle/>
        <a:p>
          <a:endParaRPr lang="tr-TR"/>
        </a:p>
      </dgm:t>
    </dgm:pt>
    <dgm:pt modelId="{D51266BE-9143-46BA-AA3E-C0FD0682546F}" type="sibTrans" cxnId="{3C2CC239-7D55-425B-A034-C1ED12561697}">
      <dgm:prSet/>
      <dgm:spPr/>
      <dgm:t>
        <a:bodyPr/>
        <a:lstStyle/>
        <a:p>
          <a:endParaRPr lang="tr-TR"/>
        </a:p>
      </dgm:t>
    </dgm:pt>
    <dgm:pt modelId="{7E188684-31BD-4B25-8A1A-D30C3CE6F6AB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/>
            <a:t>Namaz Kılmak</a:t>
          </a:r>
        </a:p>
      </dgm:t>
    </dgm:pt>
    <dgm:pt modelId="{BAC5AF64-D61C-402B-8126-096DE9BE3BB4}" type="parTrans" cxnId="{B3B29790-244E-4237-9D26-0198A1011804}">
      <dgm:prSet/>
      <dgm:spPr/>
      <dgm:t>
        <a:bodyPr/>
        <a:lstStyle/>
        <a:p>
          <a:endParaRPr lang="tr-TR"/>
        </a:p>
      </dgm:t>
    </dgm:pt>
    <dgm:pt modelId="{0FE04CCA-47E2-4759-87FC-99684A460827}" type="sibTrans" cxnId="{B3B29790-244E-4237-9D26-0198A1011804}">
      <dgm:prSet/>
      <dgm:spPr/>
      <dgm:t>
        <a:bodyPr/>
        <a:lstStyle/>
        <a:p>
          <a:endParaRPr lang="tr-TR"/>
        </a:p>
      </dgm:t>
    </dgm:pt>
    <dgm:pt modelId="{CCCFF715-42FF-4409-9E33-31C39936E089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/>
            <a:t>Oruç Tutmak</a:t>
          </a:r>
        </a:p>
      </dgm:t>
    </dgm:pt>
    <dgm:pt modelId="{48D29F12-259E-406F-99D9-8B0B472DD529}" type="parTrans" cxnId="{15B4A457-7D16-4292-AC8D-1AFE3B4F9FFA}">
      <dgm:prSet/>
      <dgm:spPr/>
      <dgm:t>
        <a:bodyPr/>
        <a:lstStyle/>
        <a:p>
          <a:endParaRPr lang="tr-TR"/>
        </a:p>
      </dgm:t>
    </dgm:pt>
    <dgm:pt modelId="{5B7B7C2E-19AE-4087-81EF-6CD681248B6D}" type="sibTrans" cxnId="{15B4A457-7D16-4292-AC8D-1AFE3B4F9FFA}">
      <dgm:prSet/>
      <dgm:spPr/>
      <dgm:t>
        <a:bodyPr/>
        <a:lstStyle/>
        <a:p>
          <a:endParaRPr lang="tr-TR"/>
        </a:p>
      </dgm:t>
    </dgm:pt>
    <dgm:pt modelId="{C84449D7-7B5E-4F52-B911-5A2152341581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/>
            <a:t>Hacca Gitmek</a:t>
          </a:r>
        </a:p>
      </dgm:t>
    </dgm:pt>
    <dgm:pt modelId="{3A2B60E7-0A46-46EE-9C9B-826734D3CBD3}" type="parTrans" cxnId="{7A363F38-17CF-49CC-B3AB-9F86D624092B}">
      <dgm:prSet/>
      <dgm:spPr/>
      <dgm:t>
        <a:bodyPr/>
        <a:lstStyle/>
        <a:p>
          <a:endParaRPr lang="tr-TR"/>
        </a:p>
      </dgm:t>
    </dgm:pt>
    <dgm:pt modelId="{5CFF957D-F32B-44FF-B54A-425E12BF061E}" type="sibTrans" cxnId="{7A363F38-17CF-49CC-B3AB-9F86D624092B}">
      <dgm:prSet/>
      <dgm:spPr/>
      <dgm:t>
        <a:bodyPr/>
        <a:lstStyle/>
        <a:p>
          <a:endParaRPr lang="tr-TR"/>
        </a:p>
      </dgm:t>
    </dgm:pt>
    <dgm:pt modelId="{DEFEEDDA-E908-4AFB-BE66-0F70768DE11C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/>
            <a:t>Zekat Vermek</a:t>
          </a:r>
        </a:p>
      </dgm:t>
    </dgm:pt>
    <dgm:pt modelId="{FC10B9DC-59AF-4A2B-B03F-AF2FC64EC5B4}" type="parTrans" cxnId="{3EBE10DD-FEA0-4307-AE86-468DD21C3531}">
      <dgm:prSet/>
      <dgm:spPr/>
      <dgm:t>
        <a:bodyPr/>
        <a:lstStyle/>
        <a:p>
          <a:endParaRPr lang="tr-TR"/>
        </a:p>
      </dgm:t>
    </dgm:pt>
    <dgm:pt modelId="{FD4F5796-36DE-4258-83AD-4DE2C090A617}" type="sibTrans" cxnId="{3EBE10DD-FEA0-4307-AE86-468DD21C3531}">
      <dgm:prSet/>
      <dgm:spPr/>
      <dgm:t>
        <a:bodyPr/>
        <a:lstStyle/>
        <a:p>
          <a:endParaRPr lang="tr-TR"/>
        </a:p>
      </dgm:t>
    </dgm:pt>
    <dgm:pt modelId="{6F70DD6D-595D-4E0B-9089-603C05732284}" type="pres">
      <dgm:prSet presAssocID="{7627DC66-D6E4-4DA6-9C7E-F62D1BA99C5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B2E5026-751E-469A-B477-897F3230BC58}" type="pres">
      <dgm:prSet presAssocID="{4487AE89-FBB6-409E-9EBD-B6C5AF1AD295}" presName="centerShape" presStyleLbl="node0" presStyleIdx="0" presStyleCnt="1"/>
      <dgm:spPr/>
      <dgm:t>
        <a:bodyPr/>
        <a:lstStyle/>
        <a:p>
          <a:endParaRPr lang="tr-TR"/>
        </a:p>
      </dgm:t>
    </dgm:pt>
    <dgm:pt modelId="{8F0CD16D-4CC4-48FA-8BC6-C5AB40E9ABBA}" type="pres">
      <dgm:prSet presAssocID="{B1C66D5B-9DDA-4EDD-98EE-7791BD702E95}" presName="parTrans" presStyleLbl="sibTrans2D1" presStyleIdx="0" presStyleCnt="5"/>
      <dgm:spPr/>
      <dgm:t>
        <a:bodyPr/>
        <a:lstStyle/>
        <a:p>
          <a:endParaRPr lang="tr-TR"/>
        </a:p>
      </dgm:t>
    </dgm:pt>
    <dgm:pt modelId="{C482A9A4-52D1-4347-98DB-032534AE75DF}" type="pres">
      <dgm:prSet presAssocID="{B1C66D5B-9DDA-4EDD-98EE-7791BD702E95}" presName="connectorText" presStyleLbl="sibTrans2D1" presStyleIdx="0" presStyleCnt="5"/>
      <dgm:spPr/>
      <dgm:t>
        <a:bodyPr/>
        <a:lstStyle/>
        <a:p>
          <a:endParaRPr lang="tr-TR"/>
        </a:p>
      </dgm:t>
    </dgm:pt>
    <dgm:pt modelId="{48A30357-F503-4545-B094-08A663B054B6}" type="pres">
      <dgm:prSet presAssocID="{A8D47E5A-D4C0-41E1-A147-A733A3E11A8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8CCA9A-F0E6-4A8D-9797-ED1FE0166B05}" type="pres">
      <dgm:prSet presAssocID="{BAC5AF64-D61C-402B-8126-096DE9BE3BB4}" presName="parTrans" presStyleLbl="sibTrans2D1" presStyleIdx="1" presStyleCnt="5"/>
      <dgm:spPr/>
      <dgm:t>
        <a:bodyPr/>
        <a:lstStyle/>
        <a:p>
          <a:endParaRPr lang="tr-TR"/>
        </a:p>
      </dgm:t>
    </dgm:pt>
    <dgm:pt modelId="{2AB0608C-A62A-4BE8-9870-0421A0F3A862}" type="pres">
      <dgm:prSet presAssocID="{BAC5AF64-D61C-402B-8126-096DE9BE3BB4}" presName="connectorText" presStyleLbl="sibTrans2D1" presStyleIdx="1" presStyleCnt="5"/>
      <dgm:spPr/>
      <dgm:t>
        <a:bodyPr/>
        <a:lstStyle/>
        <a:p>
          <a:endParaRPr lang="tr-TR"/>
        </a:p>
      </dgm:t>
    </dgm:pt>
    <dgm:pt modelId="{F523C295-55D5-4A34-A439-944FE900236C}" type="pres">
      <dgm:prSet presAssocID="{7E188684-31BD-4B25-8A1A-D30C3CE6F6A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B45B25-89B6-4569-B05D-82CE113CECCF}" type="pres">
      <dgm:prSet presAssocID="{48D29F12-259E-406F-99D9-8B0B472DD529}" presName="parTrans" presStyleLbl="sibTrans2D1" presStyleIdx="2" presStyleCnt="5"/>
      <dgm:spPr/>
      <dgm:t>
        <a:bodyPr/>
        <a:lstStyle/>
        <a:p>
          <a:endParaRPr lang="tr-TR"/>
        </a:p>
      </dgm:t>
    </dgm:pt>
    <dgm:pt modelId="{CFDE607C-6C5C-4F02-B0C6-F050777B44DD}" type="pres">
      <dgm:prSet presAssocID="{48D29F12-259E-406F-99D9-8B0B472DD529}" presName="connectorText" presStyleLbl="sibTrans2D1" presStyleIdx="2" presStyleCnt="5"/>
      <dgm:spPr/>
      <dgm:t>
        <a:bodyPr/>
        <a:lstStyle/>
        <a:p>
          <a:endParaRPr lang="tr-TR"/>
        </a:p>
      </dgm:t>
    </dgm:pt>
    <dgm:pt modelId="{33AF79C8-0BA3-488E-8025-DEF4424C71CC}" type="pres">
      <dgm:prSet presAssocID="{CCCFF715-42FF-4409-9E33-31C39936E08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184B709-1CAD-4A90-A5BC-771BAC7D0D14}" type="pres">
      <dgm:prSet presAssocID="{3A2B60E7-0A46-46EE-9C9B-826734D3CBD3}" presName="parTrans" presStyleLbl="sibTrans2D1" presStyleIdx="3" presStyleCnt="5"/>
      <dgm:spPr/>
      <dgm:t>
        <a:bodyPr/>
        <a:lstStyle/>
        <a:p>
          <a:endParaRPr lang="tr-TR"/>
        </a:p>
      </dgm:t>
    </dgm:pt>
    <dgm:pt modelId="{DCF0B151-F7A2-4E5B-A141-8BFB48E79500}" type="pres">
      <dgm:prSet presAssocID="{3A2B60E7-0A46-46EE-9C9B-826734D3CBD3}" presName="connectorText" presStyleLbl="sibTrans2D1" presStyleIdx="3" presStyleCnt="5"/>
      <dgm:spPr/>
      <dgm:t>
        <a:bodyPr/>
        <a:lstStyle/>
        <a:p>
          <a:endParaRPr lang="tr-TR"/>
        </a:p>
      </dgm:t>
    </dgm:pt>
    <dgm:pt modelId="{546F36AE-6886-4ED5-BCEA-B58777233A94}" type="pres">
      <dgm:prSet presAssocID="{C84449D7-7B5E-4F52-B911-5A215234158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0934E4-FC44-426F-B625-8FB723026F70}" type="pres">
      <dgm:prSet presAssocID="{FC10B9DC-59AF-4A2B-B03F-AF2FC64EC5B4}" presName="parTrans" presStyleLbl="sibTrans2D1" presStyleIdx="4" presStyleCnt="5"/>
      <dgm:spPr/>
      <dgm:t>
        <a:bodyPr/>
        <a:lstStyle/>
        <a:p>
          <a:endParaRPr lang="tr-TR"/>
        </a:p>
      </dgm:t>
    </dgm:pt>
    <dgm:pt modelId="{2B849FB2-9549-4BF5-9DD0-66656C5091DF}" type="pres">
      <dgm:prSet presAssocID="{FC10B9DC-59AF-4A2B-B03F-AF2FC64EC5B4}" presName="connectorText" presStyleLbl="sibTrans2D1" presStyleIdx="4" presStyleCnt="5"/>
      <dgm:spPr/>
      <dgm:t>
        <a:bodyPr/>
        <a:lstStyle/>
        <a:p>
          <a:endParaRPr lang="tr-TR"/>
        </a:p>
      </dgm:t>
    </dgm:pt>
    <dgm:pt modelId="{23442365-A175-43A2-93B3-34A46865D216}" type="pres">
      <dgm:prSet presAssocID="{DEFEEDDA-E908-4AFB-BE66-0F70768DE11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7169695-A3AF-4D12-911D-22016EFC4CFF}" type="presOf" srcId="{C84449D7-7B5E-4F52-B911-5A2152341581}" destId="{546F36AE-6886-4ED5-BCEA-B58777233A94}" srcOrd="0" destOrd="0" presId="urn:microsoft.com/office/officeart/2005/8/layout/radial5"/>
    <dgm:cxn modelId="{7A363F38-17CF-49CC-B3AB-9F86D624092B}" srcId="{4487AE89-FBB6-409E-9EBD-B6C5AF1AD295}" destId="{C84449D7-7B5E-4F52-B911-5A2152341581}" srcOrd="3" destOrd="0" parTransId="{3A2B60E7-0A46-46EE-9C9B-826734D3CBD3}" sibTransId="{5CFF957D-F32B-44FF-B54A-425E12BF061E}"/>
    <dgm:cxn modelId="{0A8C6153-BF6C-430A-B851-CF930C7D7501}" type="presOf" srcId="{3A2B60E7-0A46-46EE-9C9B-826734D3CBD3}" destId="{DCF0B151-F7A2-4E5B-A141-8BFB48E79500}" srcOrd="1" destOrd="0" presId="urn:microsoft.com/office/officeart/2005/8/layout/radial5"/>
    <dgm:cxn modelId="{28153893-A123-4FA2-BE6E-E35DCC0CB590}" type="presOf" srcId="{FC10B9DC-59AF-4A2B-B03F-AF2FC64EC5B4}" destId="{2B849FB2-9549-4BF5-9DD0-66656C5091DF}" srcOrd="1" destOrd="0" presId="urn:microsoft.com/office/officeart/2005/8/layout/radial5"/>
    <dgm:cxn modelId="{DC789DD8-F48C-48AD-8566-8BFCBBDC236A}" type="presOf" srcId="{CCCFF715-42FF-4409-9E33-31C39936E089}" destId="{33AF79C8-0BA3-488E-8025-DEF4424C71CC}" srcOrd="0" destOrd="0" presId="urn:microsoft.com/office/officeart/2005/8/layout/radial5"/>
    <dgm:cxn modelId="{28380A3C-7EDC-4420-823A-F49795B078C6}" srcId="{7627DC66-D6E4-4DA6-9C7E-F62D1BA99C59}" destId="{4487AE89-FBB6-409E-9EBD-B6C5AF1AD295}" srcOrd="0" destOrd="0" parTransId="{26595DE4-9BC9-4DB7-8686-BA20170B6E1A}" sibTransId="{8DB218A1-12CF-4FA0-8FEA-24AD817582FA}"/>
    <dgm:cxn modelId="{D7C6C15B-9163-4412-9B29-15137F9D1A02}" type="presOf" srcId="{A8D47E5A-D4C0-41E1-A147-A733A3E11A80}" destId="{48A30357-F503-4545-B094-08A663B054B6}" srcOrd="0" destOrd="0" presId="urn:microsoft.com/office/officeart/2005/8/layout/radial5"/>
    <dgm:cxn modelId="{020609E2-0F5E-45EE-851C-21F1D3DB20E4}" type="presOf" srcId="{FC10B9DC-59AF-4A2B-B03F-AF2FC64EC5B4}" destId="{420934E4-FC44-426F-B625-8FB723026F70}" srcOrd="0" destOrd="0" presId="urn:microsoft.com/office/officeart/2005/8/layout/radial5"/>
    <dgm:cxn modelId="{94EBFF04-3F94-4C58-9BBF-B0678849AFE5}" type="presOf" srcId="{4487AE89-FBB6-409E-9EBD-B6C5AF1AD295}" destId="{FB2E5026-751E-469A-B477-897F3230BC58}" srcOrd="0" destOrd="0" presId="urn:microsoft.com/office/officeart/2005/8/layout/radial5"/>
    <dgm:cxn modelId="{8DBB3AA3-7741-4F71-8049-E18668F8DDB0}" type="presOf" srcId="{48D29F12-259E-406F-99D9-8B0B472DD529}" destId="{30B45B25-89B6-4569-B05D-82CE113CECCF}" srcOrd="0" destOrd="0" presId="urn:microsoft.com/office/officeart/2005/8/layout/radial5"/>
    <dgm:cxn modelId="{3DBF00BD-2AB7-4796-9164-82542A9E7073}" type="presOf" srcId="{7627DC66-D6E4-4DA6-9C7E-F62D1BA99C59}" destId="{6F70DD6D-595D-4E0B-9089-603C05732284}" srcOrd="0" destOrd="0" presId="urn:microsoft.com/office/officeart/2005/8/layout/radial5"/>
    <dgm:cxn modelId="{15B4A457-7D16-4292-AC8D-1AFE3B4F9FFA}" srcId="{4487AE89-FBB6-409E-9EBD-B6C5AF1AD295}" destId="{CCCFF715-42FF-4409-9E33-31C39936E089}" srcOrd="2" destOrd="0" parTransId="{48D29F12-259E-406F-99D9-8B0B472DD529}" sibTransId="{5B7B7C2E-19AE-4087-81EF-6CD681248B6D}"/>
    <dgm:cxn modelId="{E603B743-383D-4C1E-84D0-5213DA381E94}" type="presOf" srcId="{48D29F12-259E-406F-99D9-8B0B472DD529}" destId="{CFDE607C-6C5C-4F02-B0C6-F050777B44DD}" srcOrd="1" destOrd="0" presId="urn:microsoft.com/office/officeart/2005/8/layout/radial5"/>
    <dgm:cxn modelId="{B3B29790-244E-4237-9D26-0198A1011804}" srcId="{4487AE89-FBB6-409E-9EBD-B6C5AF1AD295}" destId="{7E188684-31BD-4B25-8A1A-D30C3CE6F6AB}" srcOrd="1" destOrd="0" parTransId="{BAC5AF64-D61C-402B-8126-096DE9BE3BB4}" sibTransId="{0FE04CCA-47E2-4759-87FC-99684A460827}"/>
    <dgm:cxn modelId="{3C2CC239-7D55-425B-A034-C1ED12561697}" srcId="{4487AE89-FBB6-409E-9EBD-B6C5AF1AD295}" destId="{A8D47E5A-D4C0-41E1-A147-A733A3E11A80}" srcOrd="0" destOrd="0" parTransId="{B1C66D5B-9DDA-4EDD-98EE-7791BD702E95}" sibTransId="{D51266BE-9143-46BA-AA3E-C0FD0682546F}"/>
    <dgm:cxn modelId="{819C7BE7-0E78-42CF-BBEC-0744768CE3A1}" type="presOf" srcId="{BAC5AF64-D61C-402B-8126-096DE9BE3BB4}" destId="{438CCA9A-F0E6-4A8D-9797-ED1FE0166B05}" srcOrd="0" destOrd="0" presId="urn:microsoft.com/office/officeart/2005/8/layout/radial5"/>
    <dgm:cxn modelId="{ADE92706-5411-450D-9AE3-B3503E3E7909}" type="presOf" srcId="{BAC5AF64-D61C-402B-8126-096DE9BE3BB4}" destId="{2AB0608C-A62A-4BE8-9870-0421A0F3A862}" srcOrd="1" destOrd="0" presId="urn:microsoft.com/office/officeart/2005/8/layout/radial5"/>
    <dgm:cxn modelId="{FBCE55DC-1EEE-408A-B4F4-29146D0BC0F6}" type="presOf" srcId="{3A2B60E7-0A46-46EE-9C9B-826734D3CBD3}" destId="{A184B709-1CAD-4A90-A5BC-771BAC7D0D14}" srcOrd="0" destOrd="0" presId="urn:microsoft.com/office/officeart/2005/8/layout/radial5"/>
    <dgm:cxn modelId="{35660336-E119-46F7-955C-701DFEDF16C0}" type="presOf" srcId="{DEFEEDDA-E908-4AFB-BE66-0F70768DE11C}" destId="{23442365-A175-43A2-93B3-34A46865D216}" srcOrd="0" destOrd="0" presId="urn:microsoft.com/office/officeart/2005/8/layout/radial5"/>
    <dgm:cxn modelId="{A52DC139-1793-4873-B893-374BE63AC994}" type="presOf" srcId="{B1C66D5B-9DDA-4EDD-98EE-7791BD702E95}" destId="{C482A9A4-52D1-4347-98DB-032534AE75DF}" srcOrd="1" destOrd="0" presId="urn:microsoft.com/office/officeart/2005/8/layout/radial5"/>
    <dgm:cxn modelId="{0C599D19-81A7-4749-AB0E-1EA3DD08F13E}" type="presOf" srcId="{B1C66D5B-9DDA-4EDD-98EE-7791BD702E95}" destId="{8F0CD16D-4CC4-48FA-8BC6-C5AB40E9ABBA}" srcOrd="0" destOrd="0" presId="urn:microsoft.com/office/officeart/2005/8/layout/radial5"/>
    <dgm:cxn modelId="{3EBE10DD-FEA0-4307-AE86-468DD21C3531}" srcId="{4487AE89-FBB6-409E-9EBD-B6C5AF1AD295}" destId="{DEFEEDDA-E908-4AFB-BE66-0F70768DE11C}" srcOrd="4" destOrd="0" parTransId="{FC10B9DC-59AF-4A2B-B03F-AF2FC64EC5B4}" sibTransId="{FD4F5796-36DE-4258-83AD-4DE2C090A617}"/>
    <dgm:cxn modelId="{5540E6E5-1B91-4E4C-AF0C-13221E36FB45}" type="presOf" srcId="{7E188684-31BD-4B25-8A1A-D30C3CE6F6AB}" destId="{F523C295-55D5-4A34-A439-944FE900236C}" srcOrd="0" destOrd="0" presId="urn:microsoft.com/office/officeart/2005/8/layout/radial5"/>
    <dgm:cxn modelId="{5B90A7A8-8FE4-4CB0-9FF7-76AF4DC12EA8}" type="presParOf" srcId="{6F70DD6D-595D-4E0B-9089-603C05732284}" destId="{FB2E5026-751E-469A-B477-897F3230BC58}" srcOrd="0" destOrd="0" presId="urn:microsoft.com/office/officeart/2005/8/layout/radial5"/>
    <dgm:cxn modelId="{24303C10-D050-469F-8E0B-7FB6B8BA346F}" type="presParOf" srcId="{6F70DD6D-595D-4E0B-9089-603C05732284}" destId="{8F0CD16D-4CC4-48FA-8BC6-C5AB40E9ABBA}" srcOrd="1" destOrd="0" presId="urn:microsoft.com/office/officeart/2005/8/layout/radial5"/>
    <dgm:cxn modelId="{8115B989-105F-4816-AFE6-32E937B9AFE5}" type="presParOf" srcId="{8F0CD16D-4CC4-48FA-8BC6-C5AB40E9ABBA}" destId="{C482A9A4-52D1-4347-98DB-032534AE75DF}" srcOrd="0" destOrd="0" presId="urn:microsoft.com/office/officeart/2005/8/layout/radial5"/>
    <dgm:cxn modelId="{2A687C3A-8CE6-4D36-92B7-F9AA919498AA}" type="presParOf" srcId="{6F70DD6D-595D-4E0B-9089-603C05732284}" destId="{48A30357-F503-4545-B094-08A663B054B6}" srcOrd="2" destOrd="0" presId="urn:microsoft.com/office/officeart/2005/8/layout/radial5"/>
    <dgm:cxn modelId="{6746D42E-80EC-41B7-A232-397B0673E0D8}" type="presParOf" srcId="{6F70DD6D-595D-4E0B-9089-603C05732284}" destId="{438CCA9A-F0E6-4A8D-9797-ED1FE0166B05}" srcOrd="3" destOrd="0" presId="urn:microsoft.com/office/officeart/2005/8/layout/radial5"/>
    <dgm:cxn modelId="{4521A7FF-4FDC-4C3C-85D8-A11235162A57}" type="presParOf" srcId="{438CCA9A-F0E6-4A8D-9797-ED1FE0166B05}" destId="{2AB0608C-A62A-4BE8-9870-0421A0F3A862}" srcOrd="0" destOrd="0" presId="urn:microsoft.com/office/officeart/2005/8/layout/radial5"/>
    <dgm:cxn modelId="{F3218DED-D520-41F5-9C07-A8D3A501ED4F}" type="presParOf" srcId="{6F70DD6D-595D-4E0B-9089-603C05732284}" destId="{F523C295-55D5-4A34-A439-944FE900236C}" srcOrd="4" destOrd="0" presId="urn:microsoft.com/office/officeart/2005/8/layout/radial5"/>
    <dgm:cxn modelId="{89B317FC-4C7C-47F4-9427-A6CCDBD8A49F}" type="presParOf" srcId="{6F70DD6D-595D-4E0B-9089-603C05732284}" destId="{30B45B25-89B6-4569-B05D-82CE113CECCF}" srcOrd="5" destOrd="0" presId="urn:microsoft.com/office/officeart/2005/8/layout/radial5"/>
    <dgm:cxn modelId="{ED3C97DD-F576-47AA-9017-5D98568873F8}" type="presParOf" srcId="{30B45B25-89B6-4569-B05D-82CE113CECCF}" destId="{CFDE607C-6C5C-4F02-B0C6-F050777B44DD}" srcOrd="0" destOrd="0" presId="urn:microsoft.com/office/officeart/2005/8/layout/radial5"/>
    <dgm:cxn modelId="{EA762378-24B0-4CBB-9B92-2B413B06AFDF}" type="presParOf" srcId="{6F70DD6D-595D-4E0B-9089-603C05732284}" destId="{33AF79C8-0BA3-488E-8025-DEF4424C71CC}" srcOrd="6" destOrd="0" presId="urn:microsoft.com/office/officeart/2005/8/layout/radial5"/>
    <dgm:cxn modelId="{B1247C46-ADB5-43D2-95C5-317F549741A4}" type="presParOf" srcId="{6F70DD6D-595D-4E0B-9089-603C05732284}" destId="{A184B709-1CAD-4A90-A5BC-771BAC7D0D14}" srcOrd="7" destOrd="0" presId="urn:microsoft.com/office/officeart/2005/8/layout/radial5"/>
    <dgm:cxn modelId="{02A63B36-9C74-49F2-8BDC-F8216BDB297F}" type="presParOf" srcId="{A184B709-1CAD-4A90-A5BC-771BAC7D0D14}" destId="{DCF0B151-F7A2-4E5B-A141-8BFB48E79500}" srcOrd="0" destOrd="0" presId="urn:microsoft.com/office/officeart/2005/8/layout/radial5"/>
    <dgm:cxn modelId="{49C6AF14-4C7A-40C6-B958-9BC0FD93347D}" type="presParOf" srcId="{6F70DD6D-595D-4E0B-9089-603C05732284}" destId="{546F36AE-6886-4ED5-BCEA-B58777233A94}" srcOrd="8" destOrd="0" presId="urn:microsoft.com/office/officeart/2005/8/layout/radial5"/>
    <dgm:cxn modelId="{B9CAEFBC-F28B-45B5-BAD5-53E6C4A69ECA}" type="presParOf" srcId="{6F70DD6D-595D-4E0B-9089-603C05732284}" destId="{420934E4-FC44-426F-B625-8FB723026F70}" srcOrd="9" destOrd="0" presId="urn:microsoft.com/office/officeart/2005/8/layout/radial5"/>
    <dgm:cxn modelId="{431D8768-4C82-4623-A452-4598E31DB96D}" type="presParOf" srcId="{420934E4-FC44-426F-B625-8FB723026F70}" destId="{2B849FB2-9549-4BF5-9DD0-66656C5091DF}" srcOrd="0" destOrd="0" presId="urn:microsoft.com/office/officeart/2005/8/layout/radial5"/>
    <dgm:cxn modelId="{8AEFF7B6-FFBC-468E-B8B8-515781B40DAA}" type="presParOf" srcId="{6F70DD6D-595D-4E0B-9089-603C05732284}" destId="{23442365-A175-43A2-93B3-34A46865D216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2E5026-751E-469A-B477-897F3230BC58}">
      <dsp:nvSpPr>
        <dsp:cNvPr id="0" name=""/>
        <dsp:cNvSpPr/>
      </dsp:nvSpPr>
      <dsp:spPr>
        <a:xfrm>
          <a:off x="3298031" y="2148196"/>
          <a:ext cx="1531937" cy="1531937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>
              <a:solidFill>
                <a:srgbClr val="FF0000"/>
              </a:solidFill>
            </a:rPr>
            <a:t>İslam’ın Şartları</a:t>
          </a:r>
        </a:p>
      </dsp:txBody>
      <dsp:txXfrm>
        <a:off x="3298031" y="2148196"/>
        <a:ext cx="1531937" cy="1531937"/>
      </dsp:txXfrm>
    </dsp:sp>
    <dsp:sp modelId="{8F0CD16D-4CC4-48FA-8BC6-C5AB40E9ABBA}">
      <dsp:nvSpPr>
        <dsp:cNvPr id="0" name=""/>
        <dsp:cNvSpPr/>
      </dsp:nvSpPr>
      <dsp:spPr>
        <a:xfrm rot="16200000">
          <a:off x="3901531" y="1590418"/>
          <a:ext cx="324937" cy="5208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800" kern="1200"/>
        </a:p>
      </dsp:txBody>
      <dsp:txXfrm rot="16200000">
        <a:off x="3901531" y="1590418"/>
        <a:ext cx="324937" cy="520858"/>
      </dsp:txXfrm>
    </dsp:sp>
    <dsp:sp modelId="{48A30357-F503-4545-B094-08A663B054B6}">
      <dsp:nvSpPr>
        <dsp:cNvPr id="0" name=""/>
        <dsp:cNvSpPr/>
      </dsp:nvSpPr>
      <dsp:spPr>
        <a:xfrm>
          <a:off x="3298031" y="3169"/>
          <a:ext cx="1531937" cy="153193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Kelime-i Şehadet Getirmek</a:t>
          </a:r>
        </a:p>
      </dsp:txBody>
      <dsp:txXfrm>
        <a:off x="3298031" y="3169"/>
        <a:ext cx="1531937" cy="1531937"/>
      </dsp:txXfrm>
    </dsp:sp>
    <dsp:sp modelId="{438CCA9A-F0E6-4A8D-9797-ED1FE0166B05}">
      <dsp:nvSpPr>
        <dsp:cNvPr id="0" name=""/>
        <dsp:cNvSpPr/>
      </dsp:nvSpPr>
      <dsp:spPr>
        <a:xfrm rot="20520000">
          <a:off x="4912806" y="2325152"/>
          <a:ext cx="324937" cy="5208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800" kern="1200"/>
        </a:p>
      </dsp:txBody>
      <dsp:txXfrm rot="20520000">
        <a:off x="4912806" y="2325152"/>
        <a:ext cx="324937" cy="520858"/>
      </dsp:txXfrm>
    </dsp:sp>
    <dsp:sp modelId="{F523C295-55D5-4A34-A439-944FE900236C}">
      <dsp:nvSpPr>
        <dsp:cNvPr id="0" name=""/>
        <dsp:cNvSpPr/>
      </dsp:nvSpPr>
      <dsp:spPr>
        <a:xfrm>
          <a:off x="5338073" y="1485346"/>
          <a:ext cx="1531937" cy="153193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Namaz Kılmak</a:t>
          </a:r>
        </a:p>
      </dsp:txBody>
      <dsp:txXfrm>
        <a:off x="5338073" y="1485346"/>
        <a:ext cx="1531937" cy="1531937"/>
      </dsp:txXfrm>
    </dsp:sp>
    <dsp:sp modelId="{30B45B25-89B6-4569-B05D-82CE113CECCF}">
      <dsp:nvSpPr>
        <dsp:cNvPr id="0" name=""/>
        <dsp:cNvSpPr/>
      </dsp:nvSpPr>
      <dsp:spPr>
        <a:xfrm rot="3240000">
          <a:off x="4526533" y="3513977"/>
          <a:ext cx="324937" cy="5208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800" kern="1200"/>
        </a:p>
      </dsp:txBody>
      <dsp:txXfrm rot="3240000">
        <a:off x="4526533" y="3513977"/>
        <a:ext cx="324937" cy="520858"/>
      </dsp:txXfrm>
    </dsp:sp>
    <dsp:sp modelId="{33AF79C8-0BA3-488E-8025-DEF4424C71CC}">
      <dsp:nvSpPr>
        <dsp:cNvPr id="0" name=""/>
        <dsp:cNvSpPr/>
      </dsp:nvSpPr>
      <dsp:spPr>
        <a:xfrm>
          <a:off x="4558846" y="3883560"/>
          <a:ext cx="1531937" cy="153193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Oruç Tutmak</a:t>
          </a:r>
        </a:p>
      </dsp:txBody>
      <dsp:txXfrm>
        <a:off x="4558846" y="3883560"/>
        <a:ext cx="1531937" cy="1531937"/>
      </dsp:txXfrm>
    </dsp:sp>
    <dsp:sp modelId="{A184B709-1CAD-4A90-A5BC-771BAC7D0D14}">
      <dsp:nvSpPr>
        <dsp:cNvPr id="0" name=""/>
        <dsp:cNvSpPr/>
      </dsp:nvSpPr>
      <dsp:spPr>
        <a:xfrm rot="7560000">
          <a:off x="3276528" y="3513977"/>
          <a:ext cx="324937" cy="5208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800" kern="1200"/>
        </a:p>
      </dsp:txBody>
      <dsp:txXfrm rot="7560000">
        <a:off x="3276528" y="3513977"/>
        <a:ext cx="324937" cy="520858"/>
      </dsp:txXfrm>
    </dsp:sp>
    <dsp:sp modelId="{546F36AE-6886-4ED5-BCEA-B58777233A94}">
      <dsp:nvSpPr>
        <dsp:cNvPr id="0" name=""/>
        <dsp:cNvSpPr/>
      </dsp:nvSpPr>
      <dsp:spPr>
        <a:xfrm>
          <a:off x="2037215" y="3883560"/>
          <a:ext cx="1531937" cy="153193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Hacca Gitmek</a:t>
          </a:r>
        </a:p>
      </dsp:txBody>
      <dsp:txXfrm>
        <a:off x="2037215" y="3883560"/>
        <a:ext cx="1531937" cy="1531937"/>
      </dsp:txXfrm>
    </dsp:sp>
    <dsp:sp modelId="{420934E4-FC44-426F-B625-8FB723026F70}">
      <dsp:nvSpPr>
        <dsp:cNvPr id="0" name=""/>
        <dsp:cNvSpPr/>
      </dsp:nvSpPr>
      <dsp:spPr>
        <a:xfrm rot="11880000">
          <a:off x="2890256" y="2325152"/>
          <a:ext cx="324937" cy="5208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800" kern="1200"/>
        </a:p>
      </dsp:txBody>
      <dsp:txXfrm rot="11880000">
        <a:off x="2890256" y="2325152"/>
        <a:ext cx="324937" cy="520858"/>
      </dsp:txXfrm>
    </dsp:sp>
    <dsp:sp modelId="{23442365-A175-43A2-93B3-34A46865D216}">
      <dsp:nvSpPr>
        <dsp:cNvPr id="0" name=""/>
        <dsp:cNvSpPr/>
      </dsp:nvSpPr>
      <dsp:spPr>
        <a:xfrm>
          <a:off x="1257988" y="1485346"/>
          <a:ext cx="1531937" cy="153193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Zekat Vermek</a:t>
          </a:r>
        </a:p>
      </dsp:txBody>
      <dsp:txXfrm>
        <a:off x="1257988" y="1485346"/>
        <a:ext cx="1531937" cy="1531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AA807A-8276-494C-BAA0-8740B70CDC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51D4ECA7-2B28-4988-8E35-8C0ADD3FF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BC1C5BAA-AF98-499D-BC86-D62D9B3A8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581EB3B-6E5B-4244-AA51-1D3F72D90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ABEB84A-F1B7-465F-99B4-6C8BFF4C4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7947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B0FF625-0646-4139-8F27-A6A4497F1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4A07D3F1-983D-48ED-BE24-12935FBB9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3F4A4A6-BC67-4AEA-AEFF-4EA178CDD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24BFAAF-9E7F-47E6-A44E-EB809D481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EE6BA74-4E33-43B3-933B-C0758C43A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567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31D592C1-5C2E-42CA-B19C-D2C940C4F2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4C5C79D4-60FF-4B48-A198-43FC76B2E7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FAA5DE3-D5AE-43F1-844E-E55B6AE41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2963EEE-A70D-49CB-A092-3E7036C1B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9612BB5-D35A-4B1B-979D-18A964D4B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597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68819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7360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27792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22648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68243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63772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2577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3714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3832FC8-A5FC-4A33-ADF5-C21DA4CAB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3EB5905-D841-474F-B146-4C1A91747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BF3EBCB1-AC84-4FA0-BD3A-78E196EC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EE3BC76-B4AE-4FD5-9947-4C4207AA7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ACDA655-6115-4B8B-9BED-1669E992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88017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8296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88112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85922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6788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967580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41658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994707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048670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86149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CB4978-BD2E-44B6-9222-A782FB5D9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28E01AD-D8E1-49D1-AAEF-4879CC54E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540398E7-D4C0-491A-91C4-02DA10936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ECBAC67-4C7F-4241-9E86-A3DA6EB4A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6E55B05-BCDE-4D3E-A894-44C4292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3770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EA5CA56-FC46-4ED0-B994-EC6F1E794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AC96B9E-FF90-441B-8D82-019C0CCAF1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3D507720-8694-4B92-92D8-270680DC2E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D5A22BB-3424-4578-B04E-85B72409C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114D95EE-E8B6-4751-85A1-734993DE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4B9D080-8DB1-42CA-BB23-E0404F3C2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2606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B746F24-209E-45C8-AE61-7FCB2334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3473AF00-CC1E-479E-8018-28244F7F8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ADE23E5-3254-458D-831D-EAB990AFF5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BB21E6FF-D5EE-452B-8AF2-75BBFE0BFE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B8B76C0-0DCB-4A8E-8B16-DA3B26E9B3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5A6580E0-17C4-404E-AFBA-8B9667D9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A53E9273-B9C8-4F32-9DDF-0F10E16B3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361B91CE-23C3-4302-905F-33FFAA34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6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4BAC044-4852-43AB-AC5C-C246EFC35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63C86B02-D132-4F19-8908-063C9841F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4FF9A871-57E5-419B-9873-682DBFB1C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11594DD-FCD9-4DC1-AAA9-5E96097F8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6611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7D3BB08C-1964-48C3-94E6-F8EBB2FB4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0E833D0-F93E-4FB9-8B6E-3F7B99EA0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0DC79C24-6F8E-475F-899A-0120DC54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1004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2090912-C5B1-4AEB-B1E8-53F239AB2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CFF418A-2EBB-4D15-9CA4-AB5311525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7D4D5617-256F-409D-B136-6AE5D739B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06D26D1-8215-43CA-91DB-B4BE0B434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1A1B17EF-B938-49B1-AC76-95B3922FD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BD5E5DC-C3BA-41A8-88F6-0CDCC3AA4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8250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501AE11-32CB-4133-9F17-36755742E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13BAF357-B721-44BF-9312-F10EE26B53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58EEFE2C-F895-4FB6-9B24-D90E20CCF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4BA1CD19-5495-4270-A194-1E9CD3B4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BD0EE06C-142D-4344-92CB-B14350465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02CF77A-DE18-4505-9EB7-A5C8E188E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377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02A164A9-C5CF-40B4-9E59-9FE336FB8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19C1E9B-0B82-4197-A007-EC21C66A5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8A5B31C-4F1D-442B-A4FF-78B4C589CC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A776180-2F35-4A17-879B-030164B5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DF76740-FCB5-49C6-8C2D-B293547BF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297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957BFF-9B80-4560-B248-6D18FD577159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11CEA88-E962-40F2-A971-FA25B22A8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8097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627F010-958A-40FD-AF49-0783518A7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26"/>
            <a:ext cx="12192000" cy="6849174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ECC74389-652E-4D2C-BB98-0A88B2475AB8}"/>
              </a:ext>
            </a:extLst>
          </p:cNvPr>
          <p:cNvSpPr/>
          <p:nvPr/>
        </p:nvSpPr>
        <p:spPr>
          <a:xfrm>
            <a:off x="383704" y="1875513"/>
            <a:ext cx="4556785" cy="265554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perspectiveRelaxedModerately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tr-TR" sz="5400" b="1" cap="none" spc="0" dirty="0">
                <a:ln w="0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İSLA’MIN</a:t>
            </a:r>
          </a:p>
          <a:p>
            <a:pPr algn="ctr"/>
            <a:r>
              <a:rPr lang="tr-TR" sz="5400" b="1" cap="none" spc="0" dirty="0">
                <a:ln w="0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ŞARTLARI</a:t>
            </a:r>
          </a:p>
        </p:txBody>
      </p:sp>
    </p:spTree>
    <p:extLst>
      <p:ext uri="{BB962C8B-B14F-4D97-AF65-F5344CB8AC3E}">
        <p14:creationId xmlns="" xmlns:p14="http://schemas.microsoft.com/office/powerpoint/2010/main" val="490724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A1AD6407-BD0E-4D35-B735-50DAA4955E5A}"/>
              </a:ext>
            </a:extLst>
          </p:cNvPr>
          <p:cNvSpPr/>
          <p:nvPr/>
        </p:nvSpPr>
        <p:spPr>
          <a:xfrm flipV="1">
            <a:off x="765314" y="1937980"/>
            <a:ext cx="10275725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, </a:t>
            </a: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67463D-2504-4947-AC9D-EBFE1960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639035"/>
            <a:ext cx="9601196" cy="1303867"/>
          </a:xfrm>
        </p:spPr>
        <p:txBody>
          <a:bodyPr>
            <a:no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Zekat Vermek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314" y="1937980"/>
            <a:ext cx="10661372" cy="4068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 Zekat kelimesi sözlük anlamı,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 "artmak çoğalmak beraber, arınmak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 ve temizlenmek" demektir.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 Dini anlamda zekat, zengin sayılan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 bir Müslümanın her yıl malının belli bir miktarı ibadet niyetiyle ihtiyaç </a:t>
            </a:r>
            <a:r>
              <a:rPr lang="tr-TR" sz="2800" dirty="0" err="1">
                <a:solidFill>
                  <a:schemeClr val="tx1"/>
                </a:solidFill>
              </a:rPr>
              <a:t>sahiplaerine</a:t>
            </a:r>
            <a:r>
              <a:rPr lang="tr-TR" sz="2800" dirty="0">
                <a:solidFill>
                  <a:schemeClr val="tx1"/>
                </a:solidFill>
              </a:rPr>
              <a:t> vermesidir.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Bilgi: </a:t>
            </a:r>
            <a:r>
              <a:rPr lang="tr-TR" sz="2800" dirty="0" err="1">
                <a:solidFill>
                  <a:schemeClr val="tx1"/>
                </a:solidFill>
              </a:rPr>
              <a:t>Zekatg</a:t>
            </a:r>
            <a:r>
              <a:rPr lang="tr-TR" sz="2800" dirty="0">
                <a:solidFill>
                  <a:schemeClr val="tx1"/>
                </a:solidFill>
              </a:rPr>
              <a:t> ibadeti zengin ve fakir arasında bir bağ kurduğu için </a:t>
            </a:r>
            <a:r>
              <a:rPr lang="tr-TR" sz="2800" dirty="0" err="1">
                <a:solidFill>
                  <a:schemeClr val="tx1"/>
                </a:solidFill>
              </a:rPr>
              <a:t>Peygam</a:t>
            </a:r>
            <a:r>
              <a:rPr lang="tr-TR" sz="2800" dirty="0">
                <a:solidFill>
                  <a:schemeClr val="tx1"/>
                </a:solidFill>
              </a:rPr>
              <a:t>-</a:t>
            </a:r>
          </a:p>
        </p:txBody>
      </p:sp>
      <p:pic>
        <p:nvPicPr>
          <p:cNvPr id="12" name="Resim 11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8ADE9231-93D1-472B-8742-ECC4B7FF4E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78" y="1810234"/>
            <a:ext cx="5586639" cy="27977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8720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2C86D494-C42F-4C4C-925D-D1D887DC1549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877" y="794763"/>
            <a:ext cx="10760765" cy="5261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 err="1">
                <a:solidFill>
                  <a:schemeClr val="tx1"/>
                </a:solidFill>
              </a:rPr>
              <a:t>ber’imiz</a:t>
            </a:r>
            <a:r>
              <a:rPr lang="tr-TR" sz="2800" dirty="0">
                <a:solidFill>
                  <a:schemeClr val="tx1"/>
                </a:solidFill>
              </a:rPr>
              <a:t> tarafından "</a:t>
            </a:r>
            <a:r>
              <a:rPr lang="tr-TR" sz="2800" dirty="0" err="1">
                <a:solidFill>
                  <a:schemeClr val="tx1"/>
                </a:solidFill>
              </a:rPr>
              <a:t>İslamın</a:t>
            </a:r>
            <a:r>
              <a:rPr lang="tr-TR" sz="2800" dirty="0">
                <a:solidFill>
                  <a:schemeClr val="tx1"/>
                </a:solidFill>
              </a:rPr>
              <a:t> Köprüsü" olarak nitelendirilmiştir.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Zekat ibadeti, İslam dininin toplumsal yardımlaşma ve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dayanışmaya verdiği önemin bir göstergesidir.</a:t>
            </a: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1. Akıl sağlığı yerinde olan Er-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genlik çağına girmiş, Zengin o-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lan her Müslümana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"FARZDIR"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B0C6D98E-7F6D-415B-9FF1-5ECC298A5AD5}"/>
              </a:ext>
            </a:extLst>
          </p:cNvPr>
          <p:cNvSpPr/>
          <p:nvPr/>
        </p:nvSpPr>
        <p:spPr>
          <a:xfrm>
            <a:off x="1692432" y="2832548"/>
            <a:ext cx="5145206" cy="28682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361FD2D-2AEA-4CCF-96EB-A3D60A8B021F}"/>
              </a:ext>
            </a:extLst>
          </p:cNvPr>
          <p:cNvSpPr/>
          <p:nvPr/>
        </p:nvSpPr>
        <p:spPr>
          <a:xfrm>
            <a:off x="2390741" y="2511826"/>
            <a:ext cx="3807727" cy="64144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Hac Kimlere Farzdır?</a:t>
            </a:r>
          </a:p>
        </p:txBody>
      </p:sp>
      <p:pic>
        <p:nvPicPr>
          <p:cNvPr id="12" name="Resim 11" descr="metin, küçük resim, koltuk, vektör grafikler içeren bir resim&#10;&#10;Açıklama otomatik olarak oluşturuldu">
            <a:extLst>
              <a:ext uri="{FF2B5EF4-FFF2-40B4-BE49-F238E27FC236}">
                <a16:creationId xmlns="" xmlns:a16="http://schemas.microsoft.com/office/drawing/2014/main" id="{D96761C8-3CDA-4BD1-99F1-58BE884AA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28" y="1366372"/>
            <a:ext cx="1262146" cy="3088476"/>
          </a:xfrm>
          <a:prstGeom prst="rect">
            <a:avLst/>
          </a:prstGeom>
        </p:spPr>
      </p:pic>
      <p:pic>
        <p:nvPicPr>
          <p:cNvPr id="4" name="Resim 3" descr="metin, kişi, kadın, poz içeren bir resim&#10;&#10;Açıklama otomatik olarak oluşturuldu">
            <a:extLst>
              <a:ext uri="{FF2B5EF4-FFF2-40B4-BE49-F238E27FC236}">
                <a16:creationId xmlns="" xmlns:a16="http://schemas.microsoft.com/office/drawing/2014/main" id="{E7626323-17EB-4ED3-B3E2-A5F788AFB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442" y="3792848"/>
            <a:ext cx="3661930" cy="2445694"/>
          </a:xfrm>
          <a:prstGeom prst="rect">
            <a:avLst/>
          </a:prstGeom>
        </p:spPr>
      </p:pic>
      <p:sp>
        <p:nvSpPr>
          <p:cNvPr id="6" name="Konuşma Balonu: Oval 5">
            <a:extLst>
              <a:ext uri="{FF2B5EF4-FFF2-40B4-BE49-F238E27FC236}">
                <a16:creationId xmlns="" xmlns:a16="http://schemas.microsoft.com/office/drawing/2014/main" id="{DC0DB338-D4D0-4E4D-B488-8A9A66C04A59}"/>
              </a:ext>
            </a:extLst>
          </p:cNvPr>
          <p:cNvSpPr/>
          <p:nvPr/>
        </p:nvSpPr>
        <p:spPr>
          <a:xfrm>
            <a:off x="6970160" y="2406895"/>
            <a:ext cx="2014329" cy="1548385"/>
          </a:xfrm>
          <a:prstGeom prst="wedgeEllipseCallout">
            <a:avLst>
              <a:gd name="adj1" fmla="val 23449"/>
              <a:gd name="adj2" fmla="val 64873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/>
              <a:t>Zekat İslam’ın köprüsüdür.</a:t>
            </a:r>
          </a:p>
          <a:p>
            <a:pPr algn="ctr"/>
            <a:r>
              <a:rPr lang="tr-TR" sz="2000" dirty="0"/>
              <a:t>(Hadis-i Şerif)</a:t>
            </a:r>
          </a:p>
        </p:txBody>
      </p:sp>
      <p:sp>
        <p:nvSpPr>
          <p:cNvPr id="14" name="Konuşma Balonu: Oval 13">
            <a:extLst>
              <a:ext uri="{FF2B5EF4-FFF2-40B4-BE49-F238E27FC236}">
                <a16:creationId xmlns="" xmlns:a16="http://schemas.microsoft.com/office/drawing/2014/main" id="{09D9F61D-A421-488D-A509-F1B53E2BA618}"/>
              </a:ext>
            </a:extLst>
          </p:cNvPr>
          <p:cNvSpPr/>
          <p:nvPr/>
        </p:nvSpPr>
        <p:spPr>
          <a:xfrm>
            <a:off x="9543541" y="2367885"/>
            <a:ext cx="2014329" cy="1548385"/>
          </a:xfrm>
          <a:prstGeom prst="wedgeEllipseCallout">
            <a:avLst>
              <a:gd name="adj1" fmla="val -6814"/>
              <a:gd name="adj2" fmla="val 7172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Veren el, alan elden üstündür.</a:t>
            </a:r>
          </a:p>
        </p:txBody>
      </p:sp>
    </p:spTree>
    <p:extLst>
      <p:ext uri="{BB962C8B-B14F-4D97-AF65-F5344CB8AC3E}">
        <p14:creationId xmlns="" xmlns:p14="http://schemas.microsoft.com/office/powerpoint/2010/main" val="2920999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C8074ED-74FD-4371-91D3-11D4ED010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032" y="3429000"/>
            <a:ext cx="6425294" cy="3198691"/>
          </a:xfrm>
        </p:spPr>
        <p:txBody>
          <a:bodyPr>
            <a:noAutofit/>
          </a:bodyPr>
          <a:lstStyle/>
          <a:p>
            <a:r>
              <a:rPr lang="tr-TR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Beni dinlediğiniz için teşekkürler</a:t>
            </a:r>
          </a:p>
        </p:txBody>
      </p:sp>
      <p:pic>
        <p:nvPicPr>
          <p:cNvPr id="3" name="Resim 2" descr="iç mekan, kız, genç, oturma içeren bir resim&#10;&#10;Açıklama otomatik olarak oluşturuldu">
            <a:extLst>
              <a:ext uri="{FF2B5EF4-FFF2-40B4-BE49-F238E27FC236}">
                <a16:creationId xmlns="" xmlns:a16="http://schemas.microsoft.com/office/drawing/2014/main" id="{3247CA07-8482-491D-B962-EA97BD3EB5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62500" cy="2743200"/>
          </a:xfrm>
          <a:prstGeom prst="rect">
            <a:avLst/>
          </a:prstGeom>
        </p:spPr>
      </p:pic>
      <p:pic>
        <p:nvPicPr>
          <p:cNvPr id="4" name="Resim 3" descr="çayır, oyun, yeşil, tutma içeren bir resim&#10;&#10;Açıklama otomatik olarak oluşturuldu">
            <a:extLst>
              <a:ext uri="{FF2B5EF4-FFF2-40B4-BE49-F238E27FC236}">
                <a16:creationId xmlns="" xmlns:a16="http://schemas.microsoft.com/office/drawing/2014/main" id="{15DB9704-5A43-4DBC-9C5C-801048A0B2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0116"/>
            <a:ext cx="4762500" cy="345757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78BD663-FFA4-4A2B-97BC-EECC9F9651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113" y="83164"/>
            <a:ext cx="3471566" cy="3471566"/>
          </a:xfrm>
          <a:prstGeom prst="rect">
            <a:avLst/>
          </a:prstGeom>
        </p:spPr>
      </p:pic>
      <p:pic>
        <p:nvPicPr>
          <p:cNvPr id="6" name="Resim 5" descr="yiyecek, oda içeren bir resim&#10;&#10;Açıklama otomatik olarak oluşturuldu">
            <a:extLst>
              <a:ext uri="{FF2B5EF4-FFF2-40B4-BE49-F238E27FC236}">
                <a16:creationId xmlns="" xmlns:a16="http://schemas.microsoft.com/office/drawing/2014/main" id="{249CB7A3-B892-4276-BB9F-A7541DDB8C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314" y="169742"/>
            <a:ext cx="4068039" cy="32984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0126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2C86D494-C42F-4C4C-925D-D1D887DC1549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63614DB9-35FE-4064-9A50-29019758C70A}"/>
              </a:ext>
            </a:extLst>
          </p:cNvPr>
          <p:cNvSpPr txBox="1"/>
          <p:nvPr/>
        </p:nvSpPr>
        <p:spPr>
          <a:xfrm>
            <a:off x="2525465" y="1997839"/>
            <a:ext cx="71410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atin typeface="Aharoni" panose="02010803020104030203" pitchFamily="2" charset="-79"/>
                <a:cs typeface="Aharoni" panose="02010803020104030203" pitchFamily="2" charset="-79"/>
              </a:rPr>
              <a:t>Haz</a:t>
            </a:r>
            <a:r>
              <a:rPr lang="tr-TR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ı</a:t>
            </a:r>
            <a:r>
              <a:rPr lang="tr-TR" sz="6000" dirty="0">
                <a:latin typeface="Aharoni" panose="02010803020104030203" pitchFamily="2" charset="-79"/>
                <a:cs typeface="Aharoni" panose="02010803020104030203" pitchFamily="2" charset="-79"/>
              </a:rPr>
              <a:t>rlayan</a:t>
            </a:r>
            <a:r>
              <a:rPr lang="tr-TR" sz="6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tr-TR" sz="6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Yahya PEHL</a:t>
            </a:r>
            <a:r>
              <a:rPr lang="tr-TR" sz="6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İ</a:t>
            </a:r>
            <a:r>
              <a:rPr lang="tr-TR" sz="6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VAN</a:t>
            </a:r>
          </a:p>
          <a:p>
            <a:pPr algn="ctr"/>
            <a:r>
              <a:rPr lang="tr-TR" sz="6000" dirty="0">
                <a:latin typeface="Aharoni" panose="02010803020104030203" pitchFamily="2" charset="-79"/>
                <a:cs typeface="Aharoni" panose="02010803020104030203" pitchFamily="2" charset="-79"/>
              </a:rPr>
              <a:t>4/B  1472</a:t>
            </a:r>
          </a:p>
        </p:txBody>
      </p:sp>
    </p:spTree>
    <p:extLst>
      <p:ext uri="{BB962C8B-B14F-4D97-AF65-F5344CB8AC3E}">
        <p14:creationId xmlns="" xmlns:p14="http://schemas.microsoft.com/office/powerpoint/2010/main" val="31989811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16CF6266-E635-455F-8B64-990C286D3D8C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graphicFrame>
        <p:nvGraphicFramePr>
          <p:cNvPr id="9" name="Diyagram 8">
            <a:extLst>
              <a:ext uri="{FF2B5EF4-FFF2-40B4-BE49-F238E27FC236}">
                <a16:creationId xmlns="" xmlns:a16="http://schemas.microsoft.com/office/drawing/2014/main" id="{0315DD24-4A09-4FEE-AD6C-39490E51C15D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70286443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513172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67463D-2504-4947-AC9D-EBFE1960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400" b="1" dirty="0">
                <a:solidFill>
                  <a:srgbClr val="FF0000"/>
                </a:solidFill>
              </a:rPr>
              <a:t>Kelime-i Şehadet Getirmek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Şehadet, "şahit olmak, tanık olmak" demektir. İslam dinini girmek bir kişi, ilk önce kelime-i şehadet söyleyip, kalben de onaylamalıyız.</a:t>
            </a:r>
          </a:p>
          <a:p>
            <a:pPr marL="0" indent="0">
              <a:buNone/>
            </a:pPr>
            <a:r>
              <a:rPr lang="tr-TR" sz="2800" b="1" u="sng" dirty="0">
                <a:solidFill>
                  <a:srgbClr val="FF0000"/>
                </a:solidFill>
              </a:rPr>
              <a:t>Okunuşu:</a:t>
            </a: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dirty="0" err="1">
                <a:solidFill>
                  <a:schemeClr val="tx1"/>
                </a:solidFill>
              </a:rPr>
              <a:t>Eşhedü</a:t>
            </a:r>
            <a:r>
              <a:rPr lang="tr-TR" sz="2800" dirty="0">
                <a:solidFill>
                  <a:schemeClr val="tx1"/>
                </a:solidFill>
              </a:rPr>
              <a:t> en lâ ilâhe </a:t>
            </a:r>
            <a:r>
              <a:rPr lang="tr-TR" sz="2800" dirty="0" err="1">
                <a:solidFill>
                  <a:schemeClr val="tx1"/>
                </a:solidFill>
              </a:rPr>
              <a:t>illallâ</a:t>
            </a:r>
            <a:r>
              <a:rPr lang="tr-TR" sz="2800" dirty="0">
                <a:solidFill>
                  <a:schemeClr val="tx1"/>
                </a:solidFill>
              </a:rPr>
              <a:t> ve </a:t>
            </a:r>
            <a:r>
              <a:rPr lang="tr-TR" sz="2800" dirty="0" err="1">
                <a:solidFill>
                  <a:schemeClr val="tx1"/>
                </a:solidFill>
              </a:rPr>
              <a:t>eşhedü</a:t>
            </a:r>
            <a:r>
              <a:rPr lang="tr-TR" sz="2800" dirty="0">
                <a:solidFill>
                  <a:schemeClr val="tx1"/>
                </a:solidFill>
              </a:rPr>
              <a:t> </a:t>
            </a:r>
            <a:r>
              <a:rPr lang="tr-TR" sz="2800" dirty="0" err="1">
                <a:solidFill>
                  <a:schemeClr val="tx1"/>
                </a:solidFill>
              </a:rPr>
              <a:t>enne</a:t>
            </a:r>
            <a:r>
              <a:rPr lang="tr-TR" sz="2800" dirty="0">
                <a:solidFill>
                  <a:schemeClr val="tx1"/>
                </a:solidFill>
              </a:rPr>
              <a:t> </a:t>
            </a:r>
            <a:r>
              <a:rPr lang="tr-TR" sz="2800" dirty="0" err="1">
                <a:solidFill>
                  <a:schemeClr val="tx1"/>
                </a:solidFill>
              </a:rPr>
              <a:t>Muhammedem</a:t>
            </a:r>
            <a:r>
              <a:rPr lang="tr-TR" sz="2800" dirty="0">
                <a:solidFill>
                  <a:schemeClr val="tx1"/>
                </a:solidFill>
              </a:rPr>
              <a:t> </a:t>
            </a:r>
            <a:r>
              <a:rPr lang="tr-TR" sz="2800" dirty="0" err="1">
                <a:solidFill>
                  <a:schemeClr val="tx1"/>
                </a:solidFill>
              </a:rPr>
              <a:t>abdühü</a:t>
            </a:r>
            <a:r>
              <a:rPr lang="tr-TR" sz="2800" dirty="0">
                <a:solidFill>
                  <a:schemeClr val="tx1"/>
                </a:solidFill>
              </a:rPr>
              <a:t> ve </a:t>
            </a:r>
            <a:r>
              <a:rPr lang="tr-TR" sz="2800" dirty="0" err="1">
                <a:solidFill>
                  <a:schemeClr val="tx1"/>
                </a:solidFill>
              </a:rPr>
              <a:t>Rasülüh</a:t>
            </a:r>
            <a:r>
              <a:rPr lang="tr-TR" sz="280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sz="2800" b="1" u="sng" dirty="0">
                <a:solidFill>
                  <a:srgbClr val="FF0000"/>
                </a:solidFill>
              </a:rPr>
              <a:t>Anlamı:</a:t>
            </a: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dirty="0">
                <a:solidFill>
                  <a:schemeClr val="tx1"/>
                </a:solidFill>
              </a:rPr>
              <a:t>Ben şahitlik ederim ki Allah’tan başka ilah yoktur. Ben yine şahitlik ederim ki Hz. Muhammed, Allah’ın kulu ve elçisidir.</a:t>
            </a:r>
            <a:endParaRPr lang="tr-TR" sz="28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53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67463D-2504-4947-AC9D-EBFE1960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200" b="1" dirty="0">
                <a:solidFill>
                  <a:srgbClr val="FF0000"/>
                </a:solidFill>
              </a:rPr>
              <a:t>Namaz Kılmak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Namaz kelimesinin arapça karşılığı "</a:t>
            </a:r>
            <a:r>
              <a:rPr lang="tr-TR" sz="2800" dirty="0" err="1">
                <a:solidFill>
                  <a:schemeClr val="tx1"/>
                </a:solidFill>
              </a:rPr>
              <a:t>salat"dir</a:t>
            </a:r>
            <a:r>
              <a:rPr lang="tr-TR" sz="2800" dirty="0">
                <a:solidFill>
                  <a:schemeClr val="tx1"/>
                </a:solidFill>
              </a:rPr>
              <a:t>. Salat "dua etmek, övmek" demektir.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Namaz, Müslüman bir kişinin belli şartları yerine getirerek yaptığı hareketlerden oluşan </a:t>
            </a:r>
            <a:r>
              <a:rPr lang="tr-TR" sz="2800" u="sng" dirty="0">
                <a:solidFill>
                  <a:srgbClr val="FF0000"/>
                </a:solidFill>
              </a:rPr>
              <a:t>farz</a:t>
            </a:r>
            <a:r>
              <a:rPr lang="tr-TR" sz="2800" dirty="0">
                <a:solidFill>
                  <a:schemeClr val="tx1"/>
                </a:solidFill>
              </a:rPr>
              <a:t> bir ibadettir.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vakit namaz </a:t>
            </a:r>
            <a:r>
              <a:rPr lang="tr-TR" sz="2800" u="sng" dirty="0">
                <a:solidFill>
                  <a:srgbClr val="FF0000"/>
                </a:solidFill>
              </a:rPr>
              <a:t>Miraç Gecesi’nde </a:t>
            </a:r>
            <a:r>
              <a:rPr lang="tr-TR" sz="2800" dirty="0">
                <a:solidFill>
                  <a:schemeClr val="tx1"/>
                </a:solidFill>
              </a:rPr>
              <a:t>farz kılınmıştır.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905DA593-FC12-4E88-A05E-A9CCDA63D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1" y="4572000"/>
            <a:ext cx="1020970" cy="130386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5C21641D-6496-4288-843C-B50096F4105B}"/>
              </a:ext>
            </a:extLst>
          </p:cNvPr>
          <p:cNvSpPr txBox="1"/>
          <p:nvPr/>
        </p:nvSpPr>
        <p:spPr>
          <a:xfrm>
            <a:off x="2104254" y="3865024"/>
            <a:ext cx="70564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/>
              <a:t>[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386C63D-0637-413A-8807-98BA62DF41E3}"/>
              </a:ext>
            </a:extLst>
          </p:cNvPr>
          <p:cNvSpPr txBox="1"/>
          <p:nvPr/>
        </p:nvSpPr>
        <p:spPr>
          <a:xfrm>
            <a:off x="2584594" y="4436377"/>
            <a:ext cx="80342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/>
              <a:t>sabah</a:t>
            </a:r>
          </a:p>
          <a:p>
            <a:r>
              <a:rPr lang="tr-TR" sz="2000" dirty="0"/>
              <a:t>öğle</a:t>
            </a:r>
          </a:p>
          <a:p>
            <a:r>
              <a:rPr lang="tr-TR" sz="2000" dirty="0"/>
              <a:t>ikindi</a:t>
            </a:r>
          </a:p>
          <a:p>
            <a:r>
              <a:rPr lang="tr-TR" sz="2000" dirty="0"/>
              <a:t>akşam</a:t>
            </a:r>
          </a:p>
          <a:p>
            <a:r>
              <a:rPr lang="tr-TR" sz="2000" dirty="0"/>
              <a:t>yatsı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8B459F0C-67E0-4136-8DE8-DE7AAFE11CBB}"/>
              </a:ext>
            </a:extLst>
          </p:cNvPr>
          <p:cNvSpPr txBox="1"/>
          <p:nvPr/>
        </p:nvSpPr>
        <p:spPr>
          <a:xfrm>
            <a:off x="3035198" y="3865024"/>
            <a:ext cx="70564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/>
              <a:t>]</a:t>
            </a:r>
          </a:p>
        </p:txBody>
      </p:sp>
    </p:spTree>
    <p:extLst>
      <p:ext uri="{BB962C8B-B14F-4D97-AF65-F5344CB8AC3E}">
        <p14:creationId xmlns="" xmlns:p14="http://schemas.microsoft.com/office/powerpoint/2010/main" val="1051947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2C86D494-C42F-4C4C-925D-D1D887DC1549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863221"/>
            <a:ext cx="4681182" cy="51315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Namaz kimlere farzdır?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>
                <a:solidFill>
                  <a:schemeClr val="tx1"/>
                </a:solidFill>
              </a:rPr>
              <a:t>Akıl sağlığı yerinde olan,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>
                <a:solidFill>
                  <a:schemeClr val="tx1"/>
                </a:solidFill>
              </a:rPr>
              <a:t>Ergenlik çağına giren,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>
                <a:solidFill>
                  <a:schemeClr val="tx1"/>
                </a:solidFill>
              </a:rPr>
              <a:t>Müslüman olan,</a:t>
            </a: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Herkese farzdır.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"..Şüphesiz namaz, müminlere vakitleri belirlenmiş bir farzdır. "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(Nisa Suresi – 103)</a:t>
            </a:r>
          </a:p>
        </p:txBody>
      </p:sp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2E827D5D-CC6D-46F9-9BF1-75EAF56AE1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915" y="627765"/>
            <a:ext cx="1975613" cy="2620431"/>
          </a:xfrm>
          <a:prstGeom prst="rect">
            <a:avLst/>
          </a:prstGeom>
        </p:spPr>
      </p:pic>
      <p:cxnSp>
        <p:nvCxnSpPr>
          <p:cNvPr id="19" name="Düz Ok Bağlayıcısı 18">
            <a:extLst>
              <a:ext uri="{FF2B5EF4-FFF2-40B4-BE49-F238E27FC236}">
                <a16:creationId xmlns="" xmlns:a16="http://schemas.microsoft.com/office/drawing/2014/main" id="{7E0EF84E-A14A-4AC8-A314-3BBCF78E9ED4}"/>
              </a:ext>
            </a:extLst>
          </p:cNvPr>
          <p:cNvCxnSpPr>
            <a:cxnSpLocks/>
          </p:cNvCxnSpPr>
          <p:nvPr/>
        </p:nvCxnSpPr>
        <p:spPr>
          <a:xfrm>
            <a:off x="2374709" y="3094629"/>
            <a:ext cx="0" cy="668740"/>
          </a:xfrm>
          <a:prstGeom prst="straightConnector1">
            <a:avLst/>
          </a:prstGeom>
          <a:ln w="127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İçerik Yer Tutucusu 2">
            <a:extLst>
              <a:ext uri="{FF2B5EF4-FFF2-40B4-BE49-F238E27FC236}">
                <a16:creationId xmlns="" xmlns:a16="http://schemas.microsoft.com/office/drawing/2014/main" id="{0A999704-A2D5-40BB-817D-2CFFA086409F}"/>
              </a:ext>
            </a:extLst>
          </p:cNvPr>
          <p:cNvSpPr txBox="1">
            <a:spLocks/>
          </p:cNvSpPr>
          <p:nvPr/>
        </p:nvSpPr>
        <p:spPr>
          <a:xfrm>
            <a:off x="6974042" y="1074794"/>
            <a:ext cx="4339990" cy="51315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</a:rPr>
              <a:t>Peygamberimiz namaz için, "dinin direği, gözümün nuru cennetin anahtarı" ifadelerini kullanmıştır.</a:t>
            </a:r>
          </a:p>
        </p:txBody>
      </p:sp>
      <p:pic>
        <p:nvPicPr>
          <p:cNvPr id="27" name="Resim 26">
            <a:extLst>
              <a:ext uri="{FF2B5EF4-FFF2-40B4-BE49-F238E27FC236}">
                <a16:creationId xmlns="" xmlns:a16="http://schemas.microsoft.com/office/drawing/2014/main" id="{8A61DCB7-0044-4378-92BE-362295C385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528" y="627765"/>
            <a:ext cx="4749497" cy="19789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7942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67463D-2504-4947-AC9D-EBFE1960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200" b="1" dirty="0">
                <a:solidFill>
                  <a:srgbClr val="FF0000"/>
                </a:solidFill>
              </a:rPr>
              <a:t>Oruç Tutmak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"Oruç tutun sıhhat (sağlık) bulun." (Hadisi Şerif)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</a:rPr>
              <a:t>Oruç,</a:t>
            </a:r>
            <a:r>
              <a:rPr lang="tr-TR" sz="2800" b="1" dirty="0">
                <a:solidFill>
                  <a:schemeClr val="tx1"/>
                </a:solidFill>
              </a:rPr>
              <a:t> </a:t>
            </a:r>
            <a:r>
              <a:rPr lang="tr-TR" sz="2800" dirty="0">
                <a:solidFill>
                  <a:schemeClr val="tx1"/>
                </a:solidFill>
              </a:rPr>
              <a:t>kişinin tan yerinin ağarmaya başlamasından ak-                 </a:t>
            </a:r>
            <a:r>
              <a:rPr lang="tr-TR" sz="2800" dirty="0" err="1">
                <a:solidFill>
                  <a:schemeClr val="tx1"/>
                </a:solidFill>
              </a:rPr>
              <a:t>şam</a:t>
            </a:r>
            <a:r>
              <a:rPr lang="tr-TR" sz="2800" dirty="0">
                <a:solidFill>
                  <a:schemeClr val="tx1"/>
                </a:solidFill>
              </a:rPr>
              <a:t> güneşin batısına kadar yeme , içme orucu bozan     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her türlü davranıştan uzak durmasıdır.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Oruç ibadeti müslümanlara hicretin ikinci yılında emredilmiştir. Sağlıklı </a:t>
            </a:r>
            <a:r>
              <a:rPr lang="tr-TR" sz="2800" dirty="0" err="1">
                <a:solidFill>
                  <a:schemeClr val="tx1"/>
                </a:solidFill>
              </a:rPr>
              <a:t>müslüman</a:t>
            </a:r>
            <a:r>
              <a:rPr lang="tr-TR" sz="2800" dirty="0">
                <a:solidFill>
                  <a:schemeClr val="tx1"/>
                </a:solidFill>
              </a:rPr>
              <a:t> bir kişinin </a:t>
            </a:r>
            <a:r>
              <a:rPr lang="tr-TR" sz="2800" b="1" u="sng" dirty="0">
                <a:solidFill>
                  <a:srgbClr val="FF0000"/>
                </a:solidFill>
              </a:rPr>
              <a:t>Ramazan ayında</a:t>
            </a:r>
            <a:r>
              <a:rPr lang="tr-TR" sz="2800" b="1" dirty="0">
                <a:solidFill>
                  <a:schemeClr val="tx1"/>
                </a:solidFill>
              </a:rPr>
              <a:t> </a:t>
            </a:r>
            <a:r>
              <a:rPr lang="tr-TR" sz="2800" dirty="0">
                <a:solidFill>
                  <a:schemeClr val="tx1"/>
                </a:solidFill>
              </a:rPr>
              <a:t>oruç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3ABEF6C7-35C6-48FC-BC93-61CB3C543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02" y="2285999"/>
            <a:ext cx="3189098" cy="1791868"/>
          </a:xfrm>
          <a:prstGeom prst="rect">
            <a:avLst/>
          </a:prstGeom>
        </p:spPr>
      </p:pic>
      <p:pic>
        <p:nvPicPr>
          <p:cNvPr id="13" name="Resim 12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CF4545C6-1418-4657-9182-7646F211AF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17945"/>
            <a:ext cx="2415655" cy="24400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4385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2C86D494-C42F-4C4C-925D-D1D887DC1549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794763"/>
            <a:ext cx="9051235" cy="51315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tutması farzdır.</a:t>
            </a: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Akıl sağlığı yerinde olanlar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Ergenlik çağına girmiş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Sağlıklı olan her </a:t>
            </a:r>
            <a:r>
              <a:rPr lang="tr-TR" sz="2800" dirty="0" err="1">
                <a:solidFill>
                  <a:schemeClr val="tx1"/>
                </a:solidFill>
              </a:rPr>
              <a:t>müslümana</a:t>
            </a: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"FARZDIR"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0E21CFE0-CD08-4979-AB2D-75011C9B5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048" y="4455994"/>
            <a:ext cx="3189098" cy="1791868"/>
          </a:xfrm>
          <a:prstGeom prst="rect">
            <a:avLst/>
          </a:prstGeom>
        </p:spPr>
      </p:pic>
      <p:pic>
        <p:nvPicPr>
          <p:cNvPr id="9" name="Resim 8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C10CD958-4D12-425E-941A-27727F4080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7" y="2461238"/>
            <a:ext cx="2415655" cy="2440055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CCF97074-6EF4-41CD-8A62-AAA04EBFAA51}"/>
              </a:ext>
            </a:extLst>
          </p:cNvPr>
          <p:cNvSpPr/>
          <p:nvPr/>
        </p:nvSpPr>
        <p:spPr>
          <a:xfrm>
            <a:off x="3493827" y="2140515"/>
            <a:ext cx="5145206" cy="28682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6E1A276A-465B-480B-B5DB-39669B823E72}"/>
              </a:ext>
            </a:extLst>
          </p:cNvPr>
          <p:cNvSpPr/>
          <p:nvPr/>
        </p:nvSpPr>
        <p:spPr>
          <a:xfrm>
            <a:off x="4192136" y="1819793"/>
            <a:ext cx="3807727" cy="64144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Oruç Kimlere Farzdır? </a:t>
            </a:r>
          </a:p>
        </p:txBody>
      </p:sp>
      <p:cxnSp>
        <p:nvCxnSpPr>
          <p:cNvPr id="14" name="Düz Ok Bağlayıcısı 13">
            <a:extLst>
              <a:ext uri="{FF2B5EF4-FFF2-40B4-BE49-F238E27FC236}">
                <a16:creationId xmlns="" xmlns:a16="http://schemas.microsoft.com/office/drawing/2014/main" id="{8BCBC367-2613-48F0-BA1F-FFFC2C531B8B}"/>
              </a:ext>
            </a:extLst>
          </p:cNvPr>
          <p:cNvCxnSpPr>
            <a:cxnSpLocks/>
          </p:cNvCxnSpPr>
          <p:nvPr/>
        </p:nvCxnSpPr>
        <p:spPr>
          <a:xfrm>
            <a:off x="3700815" y="2811437"/>
            <a:ext cx="664193" cy="0"/>
          </a:xfrm>
          <a:prstGeom prst="straightConnector1">
            <a:avLst/>
          </a:prstGeom>
          <a:ln w="127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="" xmlns:a16="http://schemas.microsoft.com/office/drawing/2014/main" id="{749BE7C3-52CC-4A31-92CF-AD2AE8443B6F}"/>
              </a:ext>
            </a:extLst>
          </p:cNvPr>
          <p:cNvCxnSpPr>
            <a:cxnSpLocks/>
          </p:cNvCxnSpPr>
          <p:nvPr/>
        </p:nvCxnSpPr>
        <p:spPr>
          <a:xfrm>
            <a:off x="3700815" y="3429000"/>
            <a:ext cx="664193" cy="0"/>
          </a:xfrm>
          <a:prstGeom prst="straightConnector1">
            <a:avLst/>
          </a:prstGeom>
          <a:ln w="127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="" xmlns:a16="http://schemas.microsoft.com/office/drawing/2014/main" id="{AC4FADCB-DA6A-486A-888E-A95D87AEBB79}"/>
              </a:ext>
            </a:extLst>
          </p:cNvPr>
          <p:cNvCxnSpPr>
            <a:cxnSpLocks/>
          </p:cNvCxnSpPr>
          <p:nvPr/>
        </p:nvCxnSpPr>
        <p:spPr>
          <a:xfrm>
            <a:off x="3700815" y="3977185"/>
            <a:ext cx="664193" cy="0"/>
          </a:xfrm>
          <a:prstGeom prst="straightConnector1">
            <a:avLst/>
          </a:prstGeom>
          <a:ln w="127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077339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A1AD6407-BD0E-4D35-B735-50DAA4955E5A}"/>
              </a:ext>
            </a:extLst>
          </p:cNvPr>
          <p:cNvSpPr/>
          <p:nvPr/>
        </p:nvSpPr>
        <p:spPr>
          <a:xfrm flipV="1">
            <a:off x="765314" y="1937980"/>
            <a:ext cx="10275725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67463D-2504-4947-AC9D-EBFE1960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851082"/>
            <a:ext cx="9601196" cy="1303867"/>
          </a:xfrm>
        </p:spPr>
        <p:txBody>
          <a:bodyPr>
            <a:no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Hacca Gitmek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314" y="2154948"/>
            <a:ext cx="10661372" cy="3851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rgbClr val="FF0000"/>
                </a:solidFill>
              </a:rPr>
              <a:t>Hacca gitmek, </a:t>
            </a:r>
            <a:r>
              <a:rPr lang="tr-TR" sz="2800" dirty="0">
                <a:solidFill>
                  <a:schemeClr val="tx1"/>
                </a:solidFill>
              </a:rPr>
              <a:t>yılın belli günlerinde Mekke’de bulunan                       Kabe’yi ve etrafındaki mübarek yerleri ibadet amacıyla ziyaret                etmektir.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Hac nem beden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</a:t>
            </a:r>
            <a:r>
              <a:rPr lang="tr-TR" sz="2800" dirty="0" err="1">
                <a:solidFill>
                  <a:schemeClr val="tx1"/>
                </a:solidFill>
              </a:rPr>
              <a:t>hemde</a:t>
            </a:r>
            <a:r>
              <a:rPr lang="tr-TR" sz="2800" dirty="0">
                <a:solidFill>
                  <a:schemeClr val="tx1"/>
                </a:solidFill>
              </a:rPr>
              <a:t> mal ile ya-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</a:t>
            </a:r>
            <a:r>
              <a:rPr lang="tr-TR" sz="2800" dirty="0" err="1">
                <a:solidFill>
                  <a:schemeClr val="tx1"/>
                </a:solidFill>
              </a:rPr>
              <a:t>pılan</a:t>
            </a:r>
            <a:r>
              <a:rPr lang="tr-TR" sz="2800" dirty="0">
                <a:solidFill>
                  <a:schemeClr val="tx1"/>
                </a:solidFill>
              </a:rPr>
              <a:t> bir ibadettir. Belirli şartları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                                                         taşıyan Müslümanların ömürlerinde</a:t>
            </a:r>
          </a:p>
        </p:txBody>
      </p:sp>
      <p:pic>
        <p:nvPicPr>
          <p:cNvPr id="5" name="Resim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EDEA9AB5-D7BD-42A0-B083-45F40D759B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669" y="2421303"/>
            <a:ext cx="2818448" cy="2111115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4008689A-3D72-4A63-8E14-ED45239022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72" y="3687701"/>
            <a:ext cx="5566119" cy="2319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3650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2C86D494-C42F-4C4C-925D-D1D887DC1549}"/>
              </a:ext>
            </a:extLst>
          </p:cNvPr>
          <p:cNvSpPr/>
          <p:nvPr/>
        </p:nvSpPr>
        <p:spPr>
          <a:xfrm flipV="1">
            <a:off x="914400" y="1937981"/>
            <a:ext cx="10126639" cy="859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AE710B-CDBA-4733-8D36-E79B63B56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878" y="794763"/>
            <a:ext cx="8428383" cy="5261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Bir kere Kabe ve çevresindeki yârleri ziyaret etmesi emridir.</a:t>
            </a: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1. Akıl sağlığı yerinde olan.    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2. Ergenlik çağına girmiş.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3. Sağlıklı olan.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   4. Zengin olan her </a:t>
            </a:r>
            <a:r>
              <a:rPr lang="tr-TR" sz="2800" dirty="0" err="1">
                <a:solidFill>
                  <a:schemeClr val="tx1"/>
                </a:solidFill>
              </a:rPr>
              <a:t>müslümana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B0C6D98E-7F6D-415B-9FF1-5ECC298A5AD5}"/>
              </a:ext>
            </a:extLst>
          </p:cNvPr>
          <p:cNvSpPr/>
          <p:nvPr/>
        </p:nvSpPr>
        <p:spPr>
          <a:xfrm>
            <a:off x="950794" y="1617258"/>
            <a:ext cx="5145206" cy="28682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361FD2D-2AEA-4CCF-96EB-A3D60A8B021F}"/>
              </a:ext>
            </a:extLst>
          </p:cNvPr>
          <p:cNvSpPr/>
          <p:nvPr/>
        </p:nvSpPr>
        <p:spPr>
          <a:xfrm>
            <a:off x="1649103" y="1296536"/>
            <a:ext cx="3807727" cy="64144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dirty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Hac Kimlere Farzdır?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F09688C-53D9-41A5-9E95-6817C65B8ABC}"/>
              </a:ext>
            </a:extLst>
          </p:cNvPr>
          <p:cNvSpPr txBox="1"/>
          <p:nvPr/>
        </p:nvSpPr>
        <p:spPr>
          <a:xfrm>
            <a:off x="7602394" y="1617258"/>
            <a:ext cx="38077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Hac Zamanı, Kurban Bayramı’nın arife günü bayramın ilk üç günüdür.</a:t>
            </a:r>
          </a:p>
          <a:p>
            <a:endParaRPr lang="tr-TR" sz="2800" dirty="0"/>
          </a:p>
          <a:p>
            <a:r>
              <a:rPr lang="tr-TR" sz="2800" dirty="0"/>
              <a:t>"..Yokluğun gücü yetenlerin haccetmesi Allah’ın insanlar üzerinde bir hakkıdır.. "</a:t>
            </a:r>
          </a:p>
        </p:txBody>
      </p:sp>
      <p:pic>
        <p:nvPicPr>
          <p:cNvPr id="12" name="Resim 11" descr="metin, küçük resim, koltuk, vektör grafikler içeren bir resim&#10;&#10;Açıklama otomatik olarak oluşturuldu">
            <a:extLst>
              <a:ext uri="{FF2B5EF4-FFF2-40B4-BE49-F238E27FC236}">
                <a16:creationId xmlns="" xmlns:a16="http://schemas.microsoft.com/office/drawing/2014/main" id="{D96761C8-3CDA-4BD1-99F1-58BE884AA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124" y="1617258"/>
            <a:ext cx="1262146" cy="30884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93260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506</Words>
  <PresentationFormat>Özel</PresentationFormat>
  <Paragraphs>88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13</vt:i4>
      </vt:variant>
    </vt:vector>
  </HeadingPairs>
  <TitlesOfParts>
    <vt:vector size="15" baseType="lpstr">
      <vt:lpstr>Office Teması</vt:lpstr>
      <vt:lpstr>Organik</vt:lpstr>
      <vt:lpstr>Slayt 1</vt:lpstr>
      <vt:lpstr>Slayt 2</vt:lpstr>
      <vt:lpstr>Kelime-i Şehadet Getirmek</vt:lpstr>
      <vt:lpstr>Namaz Kılmak</vt:lpstr>
      <vt:lpstr>Slayt 5</vt:lpstr>
      <vt:lpstr>Oruç Tutmak</vt:lpstr>
      <vt:lpstr>Slayt 7</vt:lpstr>
      <vt:lpstr>Hacca Gitmek</vt:lpstr>
      <vt:lpstr>Slayt 9</vt:lpstr>
      <vt:lpstr>Zekat Vermek</vt:lpstr>
      <vt:lpstr>Slayt 11</vt:lpstr>
      <vt:lpstr>Beni dinlediğiniz için teşekkürler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2020-12-24T17:31:03Z</dcterms:created>
  <dcterms:modified xsi:type="dcterms:W3CDTF">2020-12-31T07:56:02Z</dcterms:modified>
  <cp:category>https://www.sorubak.com</cp:category>
</cp:coreProperties>
</file>