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6" r:id="rId2"/>
    <p:sldId id="271" r:id="rId3"/>
    <p:sldId id="266" r:id="rId4"/>
    <p:sldId id="267" r:id="rId5"/>
    <p:sldId id="268" r:id="rId6"/>
    <p:sldId id="269" r:id="rId7"/>
    <p:sldId id="270"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1" d="100"/>
          <a:sy n="81" d="100"/>
        </p:scale>
        <p:origin x="-78" y="-49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2E86B26D-E243-47C7-B5A4-DE1D4C61CDC7}" type="datetimeFigureOut">
              <a:rPr lang="tr-TR" smtClean="0"/>
              <a:pPr/>
              <a:t>09/11/2020</a:t>
            </a:fld>
            <a:endParaRPr lang="tr-TR"/>
          </a:p>
        </p:txBody>
      </p:sp>
      <p:sp>
        <p:nvSpPr>
          <p:cNvPr id="5" name="Footer Placeholder 4"/>
          <p:cNvSpPr>
            <a:spLocks noGrp="1"/>
          </p:cNvSpPr>
          <p:nvPr>
            <p:ph type="ftr" sz="quarter" idx="11"/>
          </p:nvPr>
        </p:nvSpPr>
        <p:spPr>
          <a:xfrm>
            <a:off x="3962399" y="5870575"/>
            <a:ext cx="4893958" cy="377825"/>
          </a:xfrm>
        </p:spPr>
        <p:txBody>
          <a:bodyPr/>
          <a:lstStyle/>
          <a:p>
            <a:endParaRPr lang="tr-TR"/>
          </a:p>
        </p:txBody>
      </p:sp>
      <p:sp>
        <p:nvSpPr>
          <p:cNvPr id="6" name="Slide Number Placeholder 5"/>
          <p:cNvSpPr>
            <a:spLocks noGrp="1"/>
          </p:cNvSpPr>
          <p:nvPr>
            <p:ph type="sldNum" sz="quarter" idx="12"/>
          </p:nvPr>
        </p:nvSpPr>
        <p:spPr>
          <a:xfrm>
            <a:off x="10608958" y="5870575"/>
            <a:ext cx="551167" cy="377825"/>
          </a:xfrm>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3604596027"/>
      </p:ext>
    </p:extLst>
  </p:cSld>
  <p:clrMapOvr>
    <a:overrideClrMapping bg1="dk1" tx1="lt1" bg2="dk2" tx2="lt2" accent1="accent1" accent2="accent2" accent3="accent3" accent4="accent4" accent5="accent5" accent6="accent6" hlink="hlink" folHlink="folHlink"/>
  </p:clrMapOvr>
  <p:extLst>
    <p:ext uri="{DCECCB84-F9BA-43D5-87BE-67443E8EF086}">
      <p15:sldGuideLst xmlns=""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1464639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1671851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5375983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10095532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2479869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1161435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B7FDFA-B415-4E02-B1BD-BE01C7DE636B}" type="slidenum">
              <a:rPr lang="tr-TR" smtClean="0"/>
              <a:pPr/>
              <a:t>‹#›</a:t>
            </a:fld>
            <a:endParaRPr lang="tr-TR"/>
          </a:p>
        </p:txBody>
      </p:sp>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Tree>
    <p:extLst>
      <p:ext uri="{BB962C8B-B14F-4D97-AF65-F5344CB8AC3E}">
        <p14:creationId xmlns="" xmlns:p14="http://schemas.microsoft.com/office/powerpoint/2010/main" val="4633101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2955669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2578338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2457172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1283558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3934997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341398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4174219683"/>
      </p:ext>
    </p:extLst>
  </p:cSld>
  <p:clrMapOvr>
    <a:masterClrMapping/>
  </p:clrMapOvr>
  <p:extLst>
    <p:ext uri="{DCECCB84-F9BA-43D5-87BE-67443E8EF086}">
      <p15:sldGuideLst xmlns=""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216474967"/>
      </p:ext>
    </p:extLst>
  </p:cSld>
  <p:clrMapOvr>
    <a:masterClrMapping/>
  </p:clrMapOvr>
  <p:extLst>
    <p:ext uri="{DCECCB84-F9BA-43D5-87BE-67443E8EF086}">
      <p15:sldGuideLst xmlns=""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86B26D-E243-47C7-B5A4-DE1D4C61CDC7}" type="datetimeFigureOut">
              <a:rPr lang="tr-TR" smtClean="0"/>
              <a:pPr/>
              <a:t>09/11/2020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2352499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E86B26D-E243-47C7-B5A4-DE1D4C61CDC7}" type="datetimeFigureOut">
              <a:rPr lang="tr-TR" smtClean="0"/>
              <a:pPr/>
              <a:t>09/11/2020</a:t>
            </a:fld>
            <a:endParaRPr lang="tr-TR"/>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tr-TR"/>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EB7FDFA-B415-4E02-B1BD-BE01C7DE636B}" type="slidenum">
              <a:rPr lang="tr-TR" smtClean="0"/>
              <a:pPr/>
              <a:t>‹#›</a:t>
            </a:fld>
            <a:endParaRPr lang="tr-TR"/>
          </a:p>
        </p:txBody>
      </p:sp>
    </p:spTree>
    <p:extLst>
      <p:ext uri="{BB962C8B-B14F-4D97-AF65-F5344CB8AC3E}">
        <p14:creationId xmlns="" xmlns:p14="http://schemas.microsoft.com/office/powerpoint/2010/main" val="392053380"/>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Diagonal Corners Snipped 6">
            <a:extLst>
              <a:ext uri="{FF2B5EF4-FFF2-40B4-BE49-F238E27FC236}">
                <a16:creationId xmlns="" xmlns:a16="http://schemas.microsoft.com/office/drawing/2014/main" id="{F667A6C2-AB1D-4D4C-A6A1-DE96057CAA73}"/>
              </a:ext>
            </a:extLst>
          </p:cNvPr>
          <p:cNvSpPr/>
          <p:nvPr/>
        </p:nvSpPr>
        <p:spPr>
          <a:xfrm>
            <a:off x="225287" y="559904"/>
            <a:ext cx="3074504" cy="1311965"/>
          </a:xfrm>
          <a:prstGeom prst="snip2DiagRect">
            <a:avLst/>
          </a:prstGeom>
          <a:blipFill>
            <a:blip r:embed="rId2" cstate="print"/>
            <a:tile tx="0" ty="0" sx="100000" sy="100000" flip="none" algn="tl"/>
          </a:blipFill>
          <a:ln>
            <a:noFill/>
          </a:ln>
          <a:effectLst>
            <a:innerShdw blurRad="114300">
              <a:prstClr val="black"/>
            </a:inn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3200" dirty="0"/>
              <a:t>SOSYAL BİLGİLER</a:t>
            </a:r>
          </a:p>
        </p:txBody>
      </p:sp>
      <p:sp>
        <p:nvSpPr>
          <p:cNvPr id="10" name="Rectangle: Rounded Corners 9">
            <a:extLst>
              <a:ext uri="{FF2B5EF4-FFF2-40B4-BE49-F238E27FC236}">
                <a16:creationId xmlns="" xmlns:a16="http://schemas.microsoft.com/office/drawing/2014/main" id="{6424EE2B-C440-49A9-BE16-03275557F165}"/>
              </a:ext>
            </a:extLst>
          </p:cNvPr>
          <p:cNvSpPr/>
          <p:nvPr/>
        </p:nvSpPr>
        <p:spPr>
          <a:xfrm>
            <a:off x="225287" y="2100469"/>
            <a:ext cx="10462591" cy="3412435"/>
          </a:xfrm>
          <a:prstGeom prst="roundRect">
            <a:avLst/>
          </a:prstGeom>
          <a:blipFill>
            <a:blip r:embed="rId2" cstate="print"/>
            <a:tile tx="0" ty="0" sx="100000" sy="100000" flip="none" algn="tl"/>
          </a:blipFill>
          <a:ln w="34925">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8800" dirty="0"/>
              <a:t>Herkesin bir kimliği</a:t>
            </a:r>
          </a:p>
          <a:p>
            <a:pPr algn="ctr"/>
            <a:r>
              <a:rPr lang="tr-TR" sz="8800" dirty="0"/>
              <a:t>var</a:t>
            </a:r>
          </a:p>
        </p:txBody>
      </p:sp>
      <p:sp>
        <p:nvSpPr>
          <p:cNvPr id="13" name="Oval 12">
            <a:extLst>
              <a:ext uri="{FF2B5EF4-FFF2-40B4-BE49-F238E27FC236}">
                <a16:creationId xmlns="" xmlns:a16="http://schemas.microsoft.com/office/drawing/2014/main" id="{179BC9B4-8547-41AD-8880-F6B020106ABD}"/>
              </a:ext>
            </a:extLst>
          </p:cNvPr>
          <p:cNvSpPr/>
          <p:nvPr/>
        </p:nvSpPr>
        <p:spPr>
          <a:xfrm>
            <a:off x="8080512" y="0"/>
            <a:ext cx="3246783" cy="1643270"/>
          </a:xfrm>
          <a:prstGeom prst="ellipse">
            <a:avLst/>
          </a:prstGeom>
          <a:blipFill>
            <a:blip r:embed="rId2" cstate="print"/>
            <a:tile tx="0" ty="0" sx="100000" sy="100000" flip="none" algn="tl"/>
          </a:blip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bg1"/>
                </a:solidFill>
              </a:rPr>
              <a:t>TUĞÇE</a:t>
            </a:r>
            <a:r>
              <a:rPr lang="tr-TR" dirty="0"/>
              <a:t> </a:t>
            </a:r>
            <a:r>
              <a:rPr lang="tr-TR" dirty="0">
                <a:solidFill>
                  <a:schemeClr val="bg1"/>
                </a:solidFill>
              </a:rPr>
              <a:t>MERCAN</a:t>
            </a:r>
          </a:p>
          <a:p>
            <a:pPr algn="ctr"/>
            <a:r>
              <a:rPr lang="tr-TR" dirty="0">
                <a:solidFill>
                  <a:schemeClr val="bg1"/>
                </a:solidFill>
              </a:rPr>
              <a:t>YILMAZ</a:t>
            </a:r>
          </a:p>
        </p:txBody>
      </p:sp>
    </p:spTree>
    <p:extLst>
      <p:ext uri="{BB962C8B-B14F-4D97-AF65-F5344CB8AC3E}">
        <p14:creationId xmlns="" xmlns:p14="http://schemas.microsoft.com/office/powerpoint/2010/main" val="222738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croll: Horizontal 6">
            <a:extLst>
              <a:ext uri="{FF2B5EF4-FFF2-40B4-BE49-F238E27FC236}">
                <a16:creationId xmlns="" xmlns:a16="http://schemas.microsoft.com/office/drawing/2014/main" id="{5F46463B-87B4-477E-8753-BF9D437508AA}"/>
              </a:ext>
            </a:extLst>
          </p:cNvPr>
          <p:cNvSpPr/>
          <p:nvPr/>
        </p:nvSpPr>
        <p:spPr>
          <a:xfrm>
            <a:off x="1616765" y="1444486"/>
            <a:ext cx="8547652" cy="5088835"/>
          </a:xfrm>
          <a:prstGeom prst="horizontalScroll">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a:solidFill>
                  <a:schemeClr val="bg1"/>
                </a:solidFill>
              </a:rPr>
              <a:t>Ne kadar benzer olursa olsun hiçbir insanın özellikleri başka birinin özellikleriyle aynı değildir. Çevrenizdeki insanları incelediğinizde de her birinin dış görünüşü ve davranışlarıyla diğerlerinden ayrıldığını fark edersiniz</a:t>
            </a:r>
            <a:r>
              <a:rPr lang="tr-TR" dirty="0">
                <a:solidFill>
                  <a:schemeClr val="bg1"/>
                </a:solidFill>
              </a:rPr>
              <a:t>.</a:t>
            </a:r>
          </a:p>
        </p:txBody>
      </p:sp>
      <p:sp>
        <p:nvSpPr>
          <p:cNvPr id="9" name="Rectangle: Rounded Corners 8">
            <a:extLst>
              <a:ext uri="{FF2B5EF4-FFF2-40B4-BE49-F238E27FC236}">
                <a16:creationId xmlns="" xmlns:a16="http://schemas.microsoft.com/office/drawing/2014/main" id="{63D013A6-A63A-418F-B8D2-1DBAC41DD5A7}"/>
              </a:ext>
            </a:extLst>
          </p:cNvPr>
          <p:cNvSpPr/>
          <p:nvPr/>
        </p:nvSpPr>
        <p:spPr>
          <a:xfrm>
            <a:off x="311425" y="324679"/>
            <a:ext cx="5493026" cy="1570382"/>
          </a:xfrm>
          <a:prstGeom prst="round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a:solidFill>
                  <a:schemeClr val="bg1"/>
                </a:solidFill>
              </a:rPr>
              <a:t>Konu:Herkesin Bir Kimliği</a:t>
            </a:r>
          </a:p>
          <a:p>
            <a:pPr algn="ctr"/>
            <a:r>
              <a:rPr lang="tr-TR" sz="3600" dirty="0">
                <a:solidFill>
                  <a:schemeClr val="bg1"/>
                </a:solidFill>
              </a:rPr>
              <a:t>Var</a:t>
            </a:r>
          </a:p>
        </p:txBody>
      </p:sp>
      <p:sp>
        <p:nvSpPr>
          <p:cNvPr id="10" name="Heart 9">
            <a:extLst>
              <a:ext uri="{FF2B5EF4-FFF2-40B4-BE49-F238E27FC236}">
                <a16:creationId xmlns="" xmlns:a16="http://schemas.microsoft.com/office/drawing/2014/main" id="{EBC9A6C8-3884-429A-8EC8-5771E7E2D6B7}"/>
              </a:ext>
            </a:extLst>
          </p:cNvPr>
          <p:cNvSpPr/>
          <p:nvPr/>
        </p:nvSpPr>
        <p:spPr>
          <a:xfrm>
            <a:off x="7109791" y="331303"/>
            <a:ext cx="1577008" cy="1298713"/>
          </a:xfrm>
          <a:prstGeom prst="heart">
            <a:avLst/>
          </a:prstGeom>
          <a:blipFill dpi="0" rotWithShape="1">
            <a:blip r:embed="rId3" cstate="print">
              <a:extLst>
                <a:ext uri="{28A0092B-C50C-407E-A947-70E740481C1C}">
                  <a14:useLocalDpi xmlns=""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2704215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10F3FECF-F40B-45E7-A8AA-6F2CB841EADD}"/>
              </a:ext>
            </a:extLst>
          </p:cNvPr>
          <p:cNvPicPr>
            <a:picLocks noChangeAspect="1"/>
          </p:cNvPicPr>
          <p:nvPr/>
        </p:nvPicPr>
        <p:blipFill>
          <a:blip r:embed="rId2" cstate="print"/>
          <a:stretch>
            <a:fillRect/>
          </a:stretch>
        </p:blipFill>
        <p:spPr>
          <a:xfrm>
            <a:off x="837744" y="2767526"/>
            <a:ext cx="10516511" cy="1322947"/>
          </a:xfrm>
          <a:prstGeom prst="rect">
            <a:avLst/>
          </a:prstGeom>
        </p:spPr>
      </p:pic>
      <p:sp>
        <p:nvSpPr>
          <p:cNvPr id="9" name="Scroll: Horizontal 8">
            <a:extLst>
              <a:ext uri="{FF2B5EF4-FFF2-40B4-BE49-F238E27FC236}">
                <a16:creationId xmlns="" xmlns:a16="http://schemas.microsoft.com/office/drawing/2014/main" id="{C35B67DD-E4D0-4054-A169-0A3F5F0E11A7}"/>
              </a:ext>
            </a:extLst>
          </p:cNvPr>
          <p:cNvSpPr/>
          <p:nvPr/>
        </p:nvSpPr>
        <p:spPr>
          <a:xfrm>
            <a:off x="705221" y="1943620"/>
            <a:ext cx="10516511" cy="4293705"/>
          </a:xfrm>
          <a:prstGeom prst="horizontalScroll">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a:solidFill>
                  <a:schemeClr val="bg1"/>
                </a:solidFill>
              </a:rPr>
              <a:t>İnsanın kendine özgü özellikleri denilince akla ilk olarak parmak izleri gelir. Ancak parmak izlerimizin dışında yüz şeklimiz, gözümüzdeki iris tabakası, sesimiz, yürüyüşümüz ve kalp atışımız da tıpkı parmak izlerimiz gibi benzersizdir.</a:t>
            </a:r>
          </a:p>
        </p:txBody>
      </p:sp>
      <p:pic>
        <p:nvPicPr>
          <p:cNvPr id="10" name="Picture 9">
            <a:extLst>
              <a:ext uri="{FF2B5EF4-FFF2-40B4-BE49-F238E27FC236}">
                <a16:creationId xmlns="" xmlns:a16="http://schemas.microsoft.com/office/drawing/2014/main" id="{C700CC8A-C103-4E35-96F1-AAA15EC39D78}"/>
              </a:ext>
            </a:extLst>
          </p:cNvPr>
          <p:cNvPicPr>
            <a:picLocks noChangeAspect="1"/>
          </p:cNvPicPr>
          <p:nvPr/>
        </p:nvPicPr>
        <p:blipFill>
          <a:blip r:embed="rId4" cstate="print"/>
          <a:stretch>
            <a:fillRect/>
          </a:stretch>
        </p:blipFill>
        <p:spPr>
          <a:xfrm>
            <a:off x="4678017" y="792953"/>
            <a:ext cx="2156463" cy="1658700"/>
          </a:xfrm>
          <a:prstGeom prst="rect">
            <a:avLst/>
          </a:prstGeom>
        </p:spPr>
      </p:pic>
    </p:spTree>
    <p:extLst>
      <p:ext uri="{BB962C8B-B14F-4D97-AF65-F5344CB8AC3E}">
        <p14:creationId xmlns="" xmlns:p14="http://schemas.microsoft.com/office/powerpoint/2010/main" val="37530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croll: Horizontal 3">
            <a:extLst>
              <a:ext uri="{FF2B5EF4-FFF2-40B4-BE49-F238E27FC236}">
                <a16:creationId xmlns="" xmlns:a16="http://schemas.microsoft.com/office/drawing/2014/main" id="{3908086A-5392-4C57-918F-CF1BD797B9EC}"/>
              </a:ext>
            </a:extLst>
          </p:cNvPr>
          <p:cNvSpPr/>
          <p:nvPr/>
        </p:nvSpPr>
        <p:spPr>
          <a:xfrm>
            <a:off x="1828800" y="1603513"/>
            <a:ext cx="7951304" cy="4147930"/>
          </a:xfrm>
          <a:prstGeom prst="horizontalScroll">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a:solidFill>
                  <a:schemeClr val="bg1"/>
                </a:solidFill>
              </a:rPr>
              <a:t>Şu anda dünyada 7,5 milyardan fazla insan yaşamaktadır. Geçmişte yaşayanlar da dâhil olmak üzere bu insanların hepsi biriciktir. Aynı durum doğacak bireyler için de geçerlidir.</a:t>
            </a:r>
          </a:p>
          <a:p>
            <a:pPr algn="ctr"/>
            <a:endParaRPr lang="tr-TR" dirty="0"/>
          </a:p>
        </p:txBody>
      </p:sp>
      <p:pic>
        <p:nvPicPr>
          <p:cNvPr id="5" name="Picture 4">
            <a:extLst>
              <a:ext uri="{FF2B5EF4-FFF2-40B4-BE49-F238E27FC236}">
                <a16:creationId xmlns="" xmlns:a16="http://schemas.microsoft.com/office/drawing/2014/main" id="{DB6A811A-C467-4EF0-9988-1C9BF1AD2921}"/>
              </a:ext>
            </a:extLst>
          </p:cNvPr>
          <p:cNvPicPr>
            <a:picLocks noChangeAspect="1"/>
          </p:cNvPicPr>
          <p:nvPr/>
        </p:nvPicPr>
        <p:blipFill>
          <a:blip r:embed="rId3" cstate="print"/>
          <a:stretch>
            <a:fillRect/>
          </a:stretch>
        </p:blipFill>
        <p:spPr>
          <a:xfrm>
            <a:off x="4704523" y="639759"/>
            <a:ext cx="1970932" cy="1467337"/>
          </a:xfrm>
          <a:prstGeom prst="rect">
            <a:avLst/>
          </a:prstGeom>
        </p:spPr>
      </p:pic>
    </p:spTree>
    <p:extLst>
      <p:ext uri="{BB962C8B-B14F-4D97-AF65-F5344CB8AC3E}">
        <p14:creationId xmlns="" xmlns:p14="http://schemas.microsoft.com/office/powerpoint/2010/main" val="1088495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croll: Horizontal 3">
            <a:extLst>
              <a:ext uri="{FF2B5EF4-FFF2-40B4-BE49-F238E27FC236}">
                <a16:creationId xmlns="" xmlns:a16="http://schemas.microsoft.com/office/drawing/2014/main" id="{F6A472D0-36EA-443B-99FF-EAADA0704B4A}"/>
              </a:ext>
            </a:extLst>
          </p:cNvPr>
          <p:cNvSpPr/>
          <p:nvPr/>
        </p:nvSpPr>
        <p:spPr>
          <a:xfrm>
            <a:off x="1934817" y="1378226"/>
            <a:ext cx="8322365" cy="4996069"/>
          </a:xfrm>
          <a:prstGeom prst="horizontalScroll">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a:solidFill>
                  <a:schemeClr val="bg1"/>
                </a:solidFill>
              </a:rPr>
              <a:t>Her insan doğuştan getirdiği özelliklerin yanı sıra kendisine ait resmî kimlik belgesiyle de biriciktir. İnsan Hakları Evrensel Beyannamesi’nin 15. Maddesinde herkesin vatandaşlık hakkına sahip olduğu belirtilmiştir. Buna göre her insana doğduğu andan itibaren geçerli olmak üzere vatandaşı olduğu devlet tarafından resmî bir kimlik belgesi verilir.</a:t>
            </a:r>
          </a:p>
        </p:txBody>
      </p:sp>
      <p:pic>
        <p:nvPicPr>
          <p:cNvPr id="5" name="Picture 4">
            <a:extLst>
              <a:ext uri="{FF2B5EF4-FFF2-40B4-BE49-F238E27FC236}">
                <a16:creationId xmlns="" xmlns:a16="http://schemas.microsoft.com/office/drawing/2014/main" id="{D54EBC88-2EC8-4379-81B9-EA728B80857E}"/>
              </a:ext>
            </a:extLst>
          </p:cNvPr>
          <p:cNvPicPr>
            <a:picLocks noChangeAspect="1"/>
          </p:cNvPicPr>
          <p:nvPr/>
        </p:nvPicPr>
        <p:blipFill>
          <a:blip r:embed="rId3" cstate="print"/>
          <a:stretch>
            <a:fillRect/>
          </a:stretch>
        </p:blipFill>
        <p:spPr>
          <a:xfrm>
            <a:off x="5143663" y="694253"/>
            <a:ext cx="1904671" cy="1367945"/>
          </a:xfrm>
          <a:prstGeom prst="rect">
            <a:avLst/>
          </a:prstGeom>
        </p:spPr>
      </p:pic>
    </p:spTree>
    <p:extLst>
      <p:ext uri="{BB962C8B-B14F-4D97-AF65-F5344CB8AC3E}">
        <p14:creationId xmlns="" xmlns:p14="http://schemas.microsoft.com/office/powerpoint/2010/main" val="28130369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croll: Horizontal 3">
            <a:extLst>
              <a:ext uri="{FF2B5EF4-FFF2-40B4-BE49-F238E27FC236}">
                <a16:creationId xmlns="" xmlns:a16="http://schemas.microsoft.com/office/drawing/2014/main" id="{154929C6-1387-4902-9D21-632A90BF2F82}"/>
              </a:ext>
            </a:extLst>
          </p:cNvPr>
          <p:cNvSpPr/>
          <p:nvPr/>
        </p:nvSpPr>
        <p:spPr>
          <a:xfrm>
            <a:off x="1643270" y="1275522"/>
            <a:ext cx="8017565" cy="4306956"/>
          </a:xfrm>
          <a:prstGeom prst="horizontalScroll">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a:solidFill>
                  <a:schemeClr val="bg1"/>
                </a:solidFill>
              </a:rPr>
              <a:t>Resmî kimlik belgemiz her şeyden önce bizim kim olduğumuzu gösterir. Bizler okulumuza</a:t>
            </a:r>
          </a:p>
          <a:p>
            <a:pPr algn="ctr"/>
            <a:r>
              <a:rPr lang="tr-TR" sz="2400" dirty="0">
                <a:solidFill>
                  <a:schemeClr val="bg1"/>
                </a:solidFill>
              </a:rPr>
              <a:t>kayıt olurken, hastanede sağlık hizmeti alırken veya pasaport başvurusu yaparken varlığımızı</a:t>
            </a:r>
          </a:p>
          <a:p>
            <a:pPr algn="ctr"/>
            <a:r>
              <a:rPr lang="tr-TR" sz="2400" dirty="0">
                <a:solidFill>
                  <a:schemeClr val="bg1"/>
                </a:solidFill>
              </a:rPr>
              <a:t>bu kimlik belgesi ile kanıtlarız. Hayatımız boyunca bütün resmî iş ve işlemlerimizi sadece bize</a:t>
            </a:r>
          </a:p>
          <a:p>
            <a:pPr algn="ctr"/>
            <a:r>
              <a:rPr lang="tr-TR" sz="2400" dirty="0">
                <a:solidFill>
                  <a:schemeClr val="bg1"/>
                </a:solidFill>
              </a:rPr>
              <a:t>ait olan bilgilerin yer aldığı bu belgeyle yaparız. Böylece başka insanlarla karıştırılmayız.</a:t>
            </a:r>
          </a:p>
        </p:txBody>
      </p:sp>
      <p:pic>
        <p:nvPicPr>
          <p:cNvPr id="5" name="Picture 4">
            <a:extLst>
              <a:ext uri="{FF2B5EF4-FFF2-40B4-BE49-F238E27FC236}">
                <a16:creationId xmlns="" xmlns:a16="http://schemas.microsoft.com/office/drawing/2014/main" id="{E3EBA610-FDE6-45AA-AD81-550A75FE6ACC}"/>
              </a:ext>
            </a:extLst>
          </p:cNvPr>
          <p:cNvPicPr>
            <a:picLocks noChangeAspect="1"/>
          </p:cNvPicPr>
          <p:nvPr/>
        </p:nvPicPr>
        <p:blipFill>
          <a:blip r:embed="rId3" cstate="print"/>
          <a:stretch>
            <a:fillRect/>
          </a:stretch>
        </p:blipFill>
        <p:spPr>
          <a:xfrm>
            <a:off x="4703029" y="397565"/>
            <a:ext cx="1898045" cy="1437520"/>
          </a:xfrm>
          <a:prstGeom prst="rect">
            <a:avLst/>
          </a:prstGeom>
        </p:spPr>
      </p:pic>
    </p:spTree>
    <p:extLst>
      <p:ext uri="{BB962C8B-B14F-4D97-AF65-F5344CB8AC3E}">
        <p14:creationId xmlns="" xmlns:p14="http://schemas.microsoft.com/office/powerpoint/2010/main" val="3910949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croll: Horizontal 3">
            <a:extLst>
              <a:ext uri="{FF2B5EF4-FFF2-40B4-BE49-F238E27FC236}">
                <a16:creationId xmlns="" xmlns:a16="http://schemas.microsoft.com/office/drawing/2014/main" id="{BDC9D5BD-5C37-480B-894D-68645FFFD4FD}"/>
              </a:ext>
            </a:extLst>
          </p:cNvPr>
          <p:cNvSpPr/>
          <p:nvPr/>
        </p:nvSpPr>
        <p:spPr>
          <a:xfrm>
            <a:off x="2027582" y="1842052"/>
            <a:ext cx="7421217" cy="4028661"/>
          </a:xfrm>
          <a:prstGeom prst="horizontalScroll">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a:solidFill>
                  <a:schemeClr val="bg1"/>
                </a:solidFill>
              </a:rPr>
              <a:t>Ülkemizde ilk resmî kimlik belgesi Osmanlı Devleti zamanında 1882</a:t>
            </a:r>
          </a:p>
          <a:p>
            <a:pPr algn="ctr"/>
            <a:r>
              <a:rPr lang="tr-TR" sz="2400" dirty="0">
                <a:solidFill>
                  <a:schemeClr val="bg1"/>
                </a:solidFill>
              </a:rPr>
              <a:t>yılında düzenlendi. Halk arasında kimlik, kafa kâğıdı, kafa koçanı, nüfus</a:t>
            </a:r>
          </a:p>
          <a:p>
            <a:pPr algn="ctr"/>
            <a:r>
              <a:rPr lang="tr-TR" sz="2400" dirty="0">
                <a:solidFill>
                  <a:schemeClr val="bg1"/>
                </a:solidFill>
              </a:rPr>
              <a:t>kâğıdı gibi adlarla anılan bu belge “Devlet-i Aliyye-i Osmaniyye</a:t>
            </a:r>
          </a:p>
          <a:p>
            <a:pPr algn="ctr"/>
            <a:r>
              <a:rPr lang="tr-TR" sz="2400" dirty="0">
                <a:solidFill>
                  <a:schemeClr val="bg1"/>
                </a:solidFill>
              </a:rPr>
              <a:t>Tezkiresi” adıyla kullanılmaya başlandı.</a:t>
            </a:r>
          </a:p>
        </p:txBody>
      </p:sp>
      <p:pic>
        <p:nvPicPr>
          <p:cNvPr id="5" name="Picture 4">
            <a:extLst>
              <a:ext uri="{FF2B5EF4-FFF2-40B4-BE49-F238E27FC236}">
                <a16:creationId xmlns="" xmlns:a16="http://schemas.microsoft.com/office/drawing/2014/main" id="{9305985F-DF2E-4C55-AED1-9919604FBAFB}"/>
              </a:ext>
            </a:extLst>
          </p:cNvPr>
          <p:cNvPicPr>
            <a:picLocks noChangeAspect="1"/>
          </p:cNvPicPr>
          <p:nvPr/>
        </p:nvPicPr>
        <p:blipFill>
          <a:blip r:embed="rId3" cstate="print"/>
          <a:stretch>
            <a:fillRect/>
          </a:stretch>
        </p:blipFill>
        <p:spPr>
          <a:xfrm>
            <a:off x="5062330" y="841513"/>
            <a:ext cx="1692637" cy="1507093"/>
          </a:xfrm>
          <a:prstGeom prst="rect">
            <a:avLst/>
          </a:prstGeom>
        </p:spPr>
      </p:pic>
    </p:spTree>
    <p:extLst>
      <p:ext uri="{BB962C8B-B14F-4D97-AF65-F5344CB8AC3E}">
        <p14:creationId xmlns="" xmlns:p14="http://schemas.microsoft.com/office/powerpoint/2010/main" val="424136217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Celestial</Template>
  <TotalTime>48</TotalTime>
  <Words>248</Words>
  <PresentationFormat>Özel</PresentationFormat>
  <Paragraphs>19</Paragraphs>
  <Slides>7</Slides>
  <Notes>0</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Celestial</vt:lpstr>
      <vt:lpstr>Slayt 1</vt:lpstr>
      <vt:lpstr>Slayt 2</vt:lpstr>
      <vt:lpstr>Slayt 3</vt:lpstr>
      <vt:lpstr>Slayt 4</vt:lpstr>
      <vt:lpstr>Slayt 5</vt:lpstr>
      <vt:lpstr>Slayt 6</vt:lpstr>
      <vt:lpstr>Slayt 7</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2020-11-08T12:01:59Z</dcterms:created>
  <dcterms:modified xsi:type="dcterms:W3CDTF">2020-11-09T08:55:02Z</dcterms:modified>
  <cp:category>https://www.sorubak.com</cp:category>
</cp:coreProperties>
</file>