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9144000" cy="6858000" type="screen4x3"/>
  <p:notesSz cx="6888163" cy="100203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28/12/2020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743251" y="0"/>
            <a:ext cx="3340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</a:rPr>
              <a:t>HAVA DURUMU</a:t>
            </a:r>
            <a:endParaRPr lang="tr-TR" sz="3600" b="1" i="1" dirty="0">
              <a:solidFill>
                <a:srgbClr val="FF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70547" y="577551"/>
            <a:ext cx="92084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Hava, </a:t>
            </a:r>
            <a:r>
              <a:rPr lang="tr-TR" sz="2400" dirty="0"/>
              <a:t>atmosferi meydana getiren ve içinde çeşitli gazların bulunduğu maddedir. Havada meydana gelen</a:t>
            </a:r>
            <a:r>
              <a:rPr lang="tr-TR" sz="2400" dirty="0" smtClean="0"/>
              <a:t>,</a:t>
            </a:r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2843808" y="6122913"/>
            <a:ext cx="5919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g</a:t>
            </a:r>
            <a:r>
              <a:rPr lang="tr-TR" sz="2800" dirty="0" smtClean="0"/>
              <a:t>ibi olaylara </a:t>
            </a:r>
            <a:r>
              <a:rPr lang="tr-TR" sz="2800" i="1" dirty="0" smtClean="0">
                <a:solidFill>
                  <a:srgbClr val="FF0000"/>
                </a:solidFill>
              </a:rPr>
              <a:t>hava olayları </a:t>
            </a:r>
            <a:r>
              <a:rPr lang="tr-TR" sz="2800" dirty="0" smtClean="0"/>
              <a:t>denir.</a:t>
            </a:r>
            <a:endParaRPr lang="tr-TR" sz="2800" dirty="0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7575" y="1460936"/>
            <a:ext cx="1685925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500" y="1408548"/>
            <a:ext cx="1781175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50" y="1460936"/>
            <a:ext cx="1714500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90" y="3962782"/>
            <a:ext cx="161925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525" y="3928508"/>
            <a:ext cx="188595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1862" y="3717032"/>
            <a:ext cx="1481658" cy="149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98" y="1672477"/>
            <a:ext cx="1477542" cy="1472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699270" y="3356411"/>
            <a:ext cx="194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/>
              <a:t>Sıcaklık </a:t>
            </a:r>
            <a:endParaRPr lang="tr-TR" sz="2400" i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2743250" y="3356410"/>
            <a:ext cx="194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/>
              <a:t>rüzgar</a:t>
            </a:r>
            <a:endParaRPr lang="tr-TR" sz="2400" i="1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5872162" y="3144871"/>
            <a:ext cx="194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/>
              <a:t>yağış</a:t>
            </a:r>
            <a:endParaRPr lang="tr-TR" sz="2400" i="1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538398" y="5447971"/>
            <a:ext cx="194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/>
              <a:t>şimşek</a:t>
            </a:r>
            <a:endParaRPr lang="tr-TR" sz="2400" i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2644640" y="5406679"/>
            <a:ext cx="194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/>
              <a:t>gökkuşağı</a:t>
            </a:r>
            <a:endParaRPr lang="tr-TR" sz="2400" i="1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5247017" y="5355131"/>
            <a:ext cx="194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/>
              <a:t>sis</a:t>
            </a:r>
            <a:endParaRPr lang="tr-TR" sz="2400" i="1" dirty="0"/>
          </a:p>
        </p:txBody>
      </p:sp>
      <p:sp>
        <p:nvSpPr>
          <p:cNvPr id="30" name="Metin kutusu 29"/>
          <p:cNvSpPr txBox="1"/>
          <p:nvPr/>
        </p:nvSpPr>
        <p:spPr>
          <a:xfrm>
            <a:off x="7433661" y="5355130"/>
            <a:ext cx="1945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/>
              <a:t>nem</a:t>
            </a:r>
            <a:endParaRPr lang="tr-TR" sz="2400" i="1" dirty="0"/>
          </a:p>
        </p:txBody>
      </p:sp>
      <p:sp>
        <p:nvSpPr>
          <p:cNvPr id="8" name="AutoShape 25" descr="Sis hava simgesi | Halka açık vektörle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51" name="Picture 27" descr="Beyaz Arka Planda Sis Izole Vektör Simgesi Tek Hava Durumu Simgesi Tahmin  Işareti Sembolleri Vektör Illustration Stok Vektör Sanatı &amp; Bilgisayar  Grafiği'nin Daha Fazla Görseli - iStock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11" y="3905155"/>
            <a:ext cx="1791871" cy="143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73289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323528" y="402928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Bir bölgede kısa sürede meydana gelen hava olaylarına </a:t>
            </a:r>
            <a:r>
              <a:rPr lang="tr-TR" sz="2400" dirty="0" smtClean="0">
                <a:solidFill>
                  <a:srgbClr val="FF0000"/>
                </a:solidFill>
              </a:rPr>
              <a:t>hava durumu</a:t>
            </a:r>
            <a:r>
              <a:rPr lang="tr-TR" sz="2400" dirty="0" smtClean="0"/>
              <a:t> denir.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323528" y="1211732"/>
            <a:ext cx="4536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Yaşadığımız yerde bazen hava</a:t>
            </a:r>
            <a:endParaRPr lang="tr-TR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87" y="1593361"/>
            <a:ext cx="1584176" cy="1762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0574" y="1621833"/>
            <a:ext cx="181927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818" y="1555441"/>
            <a:ext cx="2038350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12" y="4096139"/>
            <a:ext cx="2665231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819" y="4083427"/>
            <a:ext cx="2090353" cy="196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610" y="3832497"/>
            <a:ext cx="1876425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369499" y="3309277"/>
            <a:ext cx="1452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güneşli</a:t>
            </a:r>
            <a:endParaRPr lang="tr-TR" sz="2800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2664135" y="3407402"/>
            <a:ext cx="1452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karlı</a:t>
            </a:r>
            <a:endParaRPr lang="tr-TR" sz="2800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4535995" y="3131873"/>
            <a:ext cx="14521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Parçalı bulutlu</a:t>
            </a:r>
            <a:endParaRPr lang="tr-TR" sz="2800" dirty="0"/>
          </a:p>
        </p:txBody>
      </p:sp>
      <p:sp>
        <p:nvSpPr>
          <p:cNvPr id="16" name="Metin kutusu 15"/>
          <p:cNvSpPr txBox="1"/>
          <p:nvPr/>
        </p:nvSpPr>
        <p:spPr>
          <a:xfrm>
            <a:off x="744978" y="5590187"/>
            <a:ext cx="1452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bulutlu</a:t>
            </a:r>
            <a:endParaRPr lang="tr-TR" sz="2800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3573773" y="5590187"/>
            <a:ext cx="20073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yağmurlu</a:t>
            </a:r>
            <a:endParaRPr lang="tr-TR" sz="28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6433610" y="5529028"/>
            <a:ext cx="2598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Şiddetli fırtınalı</a:t>
            </a:r>
            <a:endParaRPr lang="tr-TR" sz="2800" dirty="0"/>
          </a:p>
        </p:txBody>
      </p:sp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7295" y="1320748"/>
            <a:ext cx="2434145" cy="203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Yuvarlatılmış Dikdörtgen 6"/>
          <p:cNvSpPr/>
          <p:nvPr/>
        </p:nvSpPr>
        <p:spPr>
          <a:xfrm>
            <a:off x="6876256" y="1453563"/>
            <a:ext cx="1444377" cy="545418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kutusu 20"/>
          <p:cNvSpPr txBox="1"/>
          <p:nvPr/>
        </p:nvSpPr>
        <p:spPr>
          <a:xfrm>
            <a:off x="7009673" y="3148788"/>
            <a:ext cx="14521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rüzgarlı</a:t>
            </a:r>
            <a:endParaRPr lang="tr-TR" sz="2800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2743251" y="0"/>
            <a:ext cx="3340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7030A0"/>
                </a:solidFill>
              </a:rPr>
              <a:t>HAVA DURUMU</a:t>
            </a:r>
            <a:endParaRPr lang="tr-TR" sz="3600" b="1" i="1" dirty="0">
              <a:solidFill>
                <a:srgbClr val="7030A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369248" y="6340678"/>
            <a:ext cx="20098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o</a:t>
            </a:r>
            <a:r>
              <a:rPr lang="tr-TR" sz="2800" dirty="0" smtClean="0"/>
              <a:t>labilir.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1798507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114624" y="43497"/>
            <a:ext cx="67866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i="1" dirty="0" smtClean="0">
                <a:solidFill>
                  <a:srgbClr val="0070C0"/>
                </a:solidFill>
              </a:rPr>
              <a:t>HAVA DURUMUNDA KULLANILAN SİMGELER</a:t>
            </a:r>
            <a:endParaRPr lang="tr-TR" sz="2800" b="1" i="1" dirty="0">
              <a:solidFill>
                <a:srgbClr val="0070C0"/>
              </a:solidFill>
            </a:endParaRPr>
          </a:p>
        </p:txBody>
      </p:sp>
      <p:pic>
        <p:nvPicPr>
          <p:cNvPr id="3080" name="Picture 8" descr="hava durumu sembolleri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624" y="1457400"/>
            <a:ext cx="7067190" cy="5400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67544" y="566717"/>
            <a:ext cx="86764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   </a:t>
            </a:r>
            <a:r>
              <a:rPr lang="tr-TR" sz="2400" i="1" dirty="0" smtClean="0">
                <a:solidFill>
                  <a:srgbClr val="FF0000"/>
                </a:solidFill>
              </a:rPr>
              <a:t>Hava </a:t>
            </a:r>
            <a:r>
              <a:rPr lang="tr-TR" sz="2400" i="1" dirty="0">
                <a:solidFill>
                  <a:srgbClr val="FF0000"/>
                </a:solidFill>
              </a:rPr>
              <a:t>durumu sembolleri</a:t>
            </a:r>
            <a:r>
              <a:rPr lang="tr-TR" sz="2400" dirty="0"/>
              <a:t>, hava durumu anlatılırken gazetelerde televizyonlarda sıklıkla kullanılır.</a:t>
            </a:r>
          </a:p>
        </p:txBody>
      </p:sp>
    </p:spTree>
    <p:extLst>
      <p:ext uri="{BB962C8B-B14F-4D97-AF65-F5344CB8AC3E}">
        <p14:creationId xmlns="" xmlns:p14="http://schemas.microsoft.com/office/powerpoint/2010/main" val="24684916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743251" y="0"/>
            <a:ext cx="3340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00B050"/>
                </a:solidFill>
              </a:rPr>
              <a:t>HAVA TAHMİNİ</a:t>
            </a:r>
            <a:endParaRPr lang="tr-TR" sz="3600" b="1" i="1" dirty="0">
              <a:solidFill>
                <a:srgbClr val="00B05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08043" y="548680"/>
            <a:ext cx="99365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  Belirli bir ülke ,bölge veya merkezde bir zaman diliminde görülebilecek</a:t>
            </a:r>
          </a:p>
          <a:p>
            <a:r>
              <a:rPr lang="tr-TR" sz="2400" dirty="0" smtClean="0"/>
              <a:t> hava olaylarını gözlem ve analizlerle önceden belirlenmesi çalışmalarına</a:t>
            </a:r>
          </a:p>
          <a:p>
            <a:r>
              <a:rPr lang="tr-TR" sz="2400" i="1" dirty="0" smtClean="0">
                <a:solidFill>
                  <a:srgbClr val="FF0000"/>
                </a:solidFill>
              </a:rPr>
              <a:t>hava tahmini </a:t>
            </a:r>
            <a:r>
              <a:rPr lang="tr-TR" sz="2400" dirty="0" smtClean="0"/>
              <a:t>denir. </a:t>
            </a:r>
            <a:endParaRPr lang="tr-TR" sz="2400" dirty="0"/>
          </a:p>
        </p:txBody>
      </p:sp>
      <p:pic>
        <p:nvPicPr>
          <p:cNvPr id="4098" name="Picture 2" descr="Kahramanmaraş'da hava nasıl 5 günlük hava durumu tahmini - Internet Habe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44185"/>
            <a:ext cx="6948335" cy="51089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8558491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29 Aralık, Sal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0" y="980728"/>
            <a:ext cx="8958476" cy="504056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743251" y="0"/>
            <a:ext cx="3340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00B050"/>
                </a:solidFill>
              </a:rPr>
              <a:t>HAVA TAHMİNİ</a:t>
            </a:r>
            <a:endParaRPr lang="tr-TR" sz="3600" b="1" i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061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75318" y="160338"/>
            <a:ext cx="878497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i="1" dirty="0">
                <a:solidFill>
                  <a:srgbClr val="FF0000"/>
                </a:solidFill>
              </a:rPr>
              <a:t>H</a:t>
            </a:r>
            <a:r>
              <a:rPr lang="tr-TR" sz="2200" i="1" dirty="0" smtClean="0">
                <a:solidFill>
                  <a:srgbClr val="FF0000"/>
                </a:solidFill>
              </a:rPr>
              <a:t>ava </a:t>
            </a:r>
            <a:r>
              <a:rPr lang="tr-TR" sz="2200" i="1" dirty="0">
                <a:solidFill>
                  <a:srgbClr val="FF0000"/>
                </a:solidFill>
              </a:rPr>
              <a:t>olaylarını önceden bilmenin önemli faydaları vardır.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51520" y="744534"/>
            <a:ext cx="525658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sz="2200" dirty="0"/>
              <a:t>K</a:t>
            </a:r>
            <a:r>
              <a:rPr lang="tr-TR" sz="2200" dirty="0" smtClean="0"/>
              <a:t>ar </a:t>
            </a:r>
            <a:r>
              <a:rPr lang="tr-TR" sz="2200" dirty="0"/>
              <a:t>yağacağını öğrenen bir sürücü, yola çıkmaktan vazgeçer veya otomobilinde zincir bulundurarak gerekli önlemleri alır.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10973" y="2060848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sz="2200" dirty="0"/>
              <a:t>Hava durumu haberlerinde don olayının yaşanacağını duyan bir çiftçi de ona göre tedbirler alır</a:t>
            </a:r>
          </a:p>
        </p:txBody>
      </p:sp>
      <p:sp>
        <p:nvSpPr>
          <p:cNvPr id="7" name="Dikdörtgen 6"/>
          <p:cNvSpPr/>
          <p:nvPr/>
        </p:nvSpPr>
        <p:spPr>
          <a:xfrm>
            <a:off x="346898" y="3645024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sz="2200" dirty="0"/>
              <a:t>H</a:t>
            </a:r>
            <a:r>
              <a:rPr lang="tr-TR" sz="2200" dirty="0" smtClean="0"/>
              <a:t>avanın </a:t>
            </a:r>
            <a:r>
              <a:rPr lang="tr-TR" sz="2200" dirty="0"/>
              <a:t>rüzgârlı, denizin dalgalı olacağını bilen bir balıkçı da ava çıkışını erteleyerek önlemini alır.</a:t>
            </a:r>
          </a:p>
        </p:txBody>
      </p:sp>
      <p:sp>
        <p:nvSpPr>
          <p:cNvPr id="8" name="Dikdörtgen 7"/>
          <p:cNvSpPr/>
          <p:nvPr/>
        </p:nvSpPr>
        <p:spPr>
          <a:xfrm>
            <a:off x="434278" y="5013176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sz="2200" dirty="0"/>
              <a:t>H</a:t>
            </a:r>
            <a:r>
              <a:rPr lang="tr-TR" sz="2200" dirty="0" smtClean="0"/>
              <a:t>ava</a:t>
            </a:r>
            <a:r>
              <a:rPr lang="tr-TR" sz="2200" dirty="0"/>
              <a:t> durumuna göre nasıl giyineceğimizi belirleriz </a:t>
            </a:r>
          </a:p>
        </p:txBody>
      </p:sp>
      <p:sp>
        <p:nvSpPr>
          <p:cNvPr id="9" name="Dikdörtgen 8"/>
          <p:cNvSpPr/>
          <p:nvPr/>
        </p:nvSpPr>
        <p:spPr>
          <a:xfrm>
            <a:off x="346898" y="6205771"/>
            <a:ext cx="509280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tr-TR" sz="2200" dirty="0"/>
              <a:t>Okulların tatil olması işlerin ertelenmesi </a:t>
            </a:r>
          </a:p>
        </p:txBody>
      </p:sp>
      <p:pic>
        <p:nvPicPr>
          <p:cNvPr id="1026" name="Picture 2" descr="Sürücüler dikkat! Antalya- Konya yolunda kar yağışı - Haberler Milliye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57821"/>
            <a:ext cx="2690970" cy="15281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AutoShape 4" descr="Antalyalı çiftçiler zirai don nöbetinde - Güncel - Antalya Haberler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0" name="Picture 6" descr="Antalyalı çiftçiler zirai don nöbetinde - Güncel - Antalya Haberler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2804" y="1985934"/>
            <a:ext cx="2789334" cy="154486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Şimdiki düzenle balıkçı onmaz, alıcı doymaz – Gerçek Haya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2938" y="3549704"/>
            <a:ext cx="2438400" cy="14634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AutoShape 10" descr="Okullarda kar tatili - Çerkezköy Haber Gazetesi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6" name="Picture 12" descr="Okullarda kar tatili - Çerkezköy Haber Gazetesi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490" y="5013176"/>
            <a:ext cx="3350146" cy="18611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85162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528023" y="687183"/>
            <a:ext cx="7848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Hava olaylarına inceleyen bilim dalına </a:t>
            </a:r>
            <a:r>
              <a:rPr lang="tr-TR" sz="2400" b="1" i="1" dirty="0" smtClean="0">
                <a:solidFill>
                  <a:srgbClr val="FF0000"/>
                </a:solidFill>
              </a:rPr>
              <a:t>meteoroloji</a:t>
            </a:r>
            <a:r>
              <a:rPr lang="tr-TR" sz="2400" dirty="0" smtClean="0"/>
              <a:t> denir.</a:t>
            </a:r>
            <a:endParaRPr lang="tr-TR" sz="2400" dirty="0"/>
          </a:p>
        </p:txBody>
      </p:sp>
      <p:sp>
        <p:nvSpPr>
          <p:cNvPr id="7" name="Dikdörtgen 6"/>
          <p:cNvSpPr/>
          <p:nvPr/>
        </p:nvSpPr>
        <p:spPr>
          <a:xfrm>
            <a:off x="307975" y="2276872"/>
            <a:ext cx="86362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     Ülkemizdeki </a:t>
            </a:r>
            <a:r>
              <a:rPr lang="tr-TR" sz="2400" dirty="0"/>
              <a:t>hava hareketlerini incelemek suretiyle, bir yerlerde meydana gelebilecek hava olaylarını tahmin eden kurumumuz, </a:t>
            </a:r>
            <a:r>
              <a:rPr lang="tr-TR" sz="2400" b="1" i="1" dirty="0">
                <a:solidFill>
                  <a:srgbClr val="7030A0"/>
                </a:solidFill>
              </a:rPr>
              <a:t>Devlet Meteoroloji İşleri Genel Müdürlüğü </a:t>
            </a:r>
            <a:r>
              <a:rPr lang="tr-TR" sz="2400" dirty="0"/>
              <a:t>kurumudur.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2743251" y="0"/>
            <a:ext cx="33409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i="1" dirty="0" smtClean="0">
                <a:solidFill>
                  <a:srgbClr val="FF0000"/>
                </a:solidFill>
              </a:rPr>
              <a:t>HAVA DURUMU</a:t>
            </a:r>
            <a:endParaRPr lang="tr-TR" sz="3600" b="1" i="1" dirty="0">
              <a:solidFill>
                <a:srgbClr val="FF0000"/>
              </a:solidFill>
            </a:endParaRPr>
          </a:p>
        </p:txBody>
      </p:sp>
      <p:sp>
        <p:nvSpPr>
          <p:cNvPr id="9" name="AutoShape 2" descr="Meteoroloji Genel Müdürlüğü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4" name="Picture 4" descr="Kurum Logoları - Meteoroloji Genel Müdürlüğ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07" y="3645024"/>
            <a:ext cx="1296144" cy="155897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851344" y="5550422"/>
            <a:ext cx="51110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Sıcaklığı ölçen alete </a:t>
            </a:r>
            <a:r>
              <a:rPr lang="tr-TR" sz="2400" b="1" i="1" dirty="0">
                <a:solidFill>
                  <a:srgbClr val="C00000"/>
                </a:solidFill>
              </a:rPr>
              <a:t>Termometre</a:t>
            </a:r>
            <a:r>
              <a:rPr lang="tr-TR" sz="2400" dirty="0"/>
              <a:t> denir.</a:t>
            </a:r>
          </a:p>
        </p:txBody>
      </p:sp>
      <p:pic>
        <p:nvPicPr>
          <p:cNvPr id="5126" name="Picture 6" descr="Emay Büyük Boy Ahşap Termometre Oda Sıcaklık Ölçer 3,8X20Cm Fiyat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24511"/>
            <a:ext cx="2007952" cy="20079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66573" y="1412775"/>
            <a:ext cx="86052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i="1" dirty="0"/>
              <a:t>Bu mesleği yapan hava tahmin uzmanlarına </a:t>
            </a:r>
            <a:r>
              <a:rPr lang="tr-TR" sz="2400" b="1" i="1" dirty="0">
                <a:solidFill>
                  <a:srgbClr val="00B050"/>
                </a:solidFill>
              </a:rPr>
              <a:t>meteorolog</a:t>
            </a:r>
            <a:r>
              <a:rPr lang="tr-TR" sz="2400" i="1" dirty="0"/>
              <a:t> adı verilir.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3079282028"/>
      </p:ext>
    </p:extLst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206</Words>
  <PresentationFormat>Ekran Gösterisi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2020-12-27T17:26:41Z</cp:lastPrinted>
  <dcterms:created xsi:type="dcterms:W3CDTF">2020-12-25T16:52:56Z</dcterms:created>
  <dcterms:modified xsi:type="dcterms:W3CDTF">2020-12-28T14:32:41Z</dcterms:modified>
  <cp:category>https://www.sorubak.com</cp:category>
</cp:coreProperties>
</file>