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66FF"/>
    <a:srgbClr val="00FF00"/>
    <a:srgbClr val="FF99FF"/>
    <a:srgbClr val="FF9900"/>
    <a:srgbClr val="3399FF"/>
    <a:srgbClr val="FF5D5D"/>
    <a:srgbClr val="B7FFE2"/>
    <a:srgbClr val="007635"/>
    <a:srgbClr val="CC99FF"/>
    <a:srgbClr val="FF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7533" y="-36303"/>
            <a:ext cx="8229600" cy="1143000"/>
          </a:xfrm>
        </p:spPr>
        <p:txBody>
          <a:bodyPr>
            <a:noAutofit/>
          </a:bodyPr>
          <a:lstStyle/>
          <a:p>
            <a:r>
              <a:rPr lang="tr-TR" sz="3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GÜNLÜK KONUŞMALARDA DİNİ İFADELER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92048" y="997758"/>
            <a:ext cx="217239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Besmele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482947" y="3957734"/>
            <a:ext cx="3203698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Allah’a şükür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376911" y="3957735"/>
            <a:ext cx="2369559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Maşallah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899600" y="2985414"/>
            <a:ext cx="3146631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Estağfirullah</a:t>
            </a:r>
            <a:endParaRPr lang="tr-TR" sz="4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68383" y="4875003"/>
            <a:ext cx="3078087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Sübhanallah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647454" y="1999689"/>
            <a:ext cx="3377848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Elhamdülillah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383475" y="5815953"/>
            <a:ext cx="3740576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 razı olsun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5118265" y="5774264"/>
            <a:ext cx="3855158" cy="76944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Allah şifa versin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309674" y="1988840"/>
            <a:ext cx="4840492" cy="76944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 bereket versin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3110659" y="997757"/>
            <a:ext cx="5884047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Allah zihin açıklığı versin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292048" y="2999929"/>
            <a:ext cx="5284908" cy="76944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Allah yarımcınız olsun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362125" y="4881225"/>
            <a:ext cx="4823949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400" b="1" cap="none" spc="0" dirty="0">
                <a:ln w="5080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 kolaylık versin</a:t>
            </a:r>
          </a:p>
        </p:txBody>
      </p:sp>
    </p:spTree>
    <p:extLst>
      <p:ext uri="{BB962C8B-B14F-4D97-AF65-F5344CB8AC3E}">
        <p14:creationId xmlns:p14="http://schemas.microsoft.com/office/powerpoint/2010/main" xmlns="" val="1679118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 algn="ctr">
              <a:buNone/>
            </a:pPr>
            <a:r>
              <a:rPr lang="tr-TR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Selamün</a:t>
            </a:r>
            <a:r>
              <a:rPr lang="tr-TR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aleyküm</a:t>
            </a:r>
            <a:r>
              <a:rPr lang="tr-TR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 algn="ctr">
              <a:buNone/>
            </a:pPr>
            <a:r>
              <a:rPr lang="tr-T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Barış, güven ve huzur içinde olasın.</a:t>
            </a:r>
          </a:p>
          <a:p>
            <a:endParaRPr lang="tr-TR" dirty="0"/>
          </a:p>
          <a:p>
            <a:endParaRPr lang="tr-TR" dirty="0"/>
          </a:p>
          <a:p>
            <a:pPr marL="0" indent="0" algn="ctr">
              <a:buNone/>
            </a:pPr>
            <a:r>
              <a:rPr lang="tr-TR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Aleyküm</a:t>
            </a:r>
            <a:r>
              <a:rPr lang="tr-TR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selam:</a:t>
            </a:r>
          </a:p>
          <a:p>
            <a:pPr marL="0" indent="0" algn="ctr">
              <a:buNone/>
            </a:pPr>
            <a:r>
              <a:rPr lang="tr-TR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Barış, huzur ve güven senin de üzerine olsun.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01425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HAMD VE ŞÜKÜR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ŞÜKÜR: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Söz ve davranışlarımızla  Allah’ın (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bize verdiği nimetler için sunduğumuz  teşekküre şükür denir.</a:t>
            </a:r>
          </a:p>
          <a:p>
            <a:pPr marL="0" indent="0">
              <a:buNone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HAMD: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Allah’ı (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övgü ve yüceltme sözleriyle anmak  ve O’nun tüm nimetlerin kaynağı olduğunu kabul etmeye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hamd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808127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Şükür İfadeleri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100" dirty="0"/>
              <a:t>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701692" y="3232321"/>
            <a:ext cx="41056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Elhamdülillah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024697" y="4610745"/>
            <a:ext cx="3459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Hamdolsun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21128" y="1916832"/>
            <a:ext cx="84667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Allah’ım sana şükürler olsun.</a:t>
            </a:r>
          </a:p>
        </p:txBody>
      </p:sp>
    </p:spTree>
    <p:extLst>
      <p:ext uri="{BB962C8B-B14F-4D97-AF65-F5344CB8AC3E}">
        <p14:creationId xmlns:p14="http://schemas.microsoft.com/office/powerpoint/2010/main" xmlns="" val="2659788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tr-TR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ESTAĞFİRULLAH - SÜBHANALLAH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4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Estağfirullah</a:t>
            </a:r>
            <a:r>
              <a:rPr lang="tr-TR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“Allah’tan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af ve bağışlanma isterim.” anlamına gelir.</a:t>
            </a:r>
          </a:p>
          <a:p>
            <a:pPr marL="0" indent="0" algn="just">
              <a:buNone/>
            </a:pPr>
            <a:endParaRPr lang="tr-TR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Sübhanallah</a:t>
            </a:r>
            <a:r>
              <a:rPr lang="tr-TR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Allah’ın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yüceliğini, büyüklüğünü kabul ettiğimizi  ifade eden duadır.</a:t>
            </a:r>
          </a:p>
          <a:p>
            <a:pPr marL="0" indent="0" algn="just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Allah’ın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en çok sevdiği sözlerden birisi “Allah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tüm eksikliklerden uzak ve en yücedir” anlamına gelen “</a:t>
            </a:r>
            <a:r>
              <a:rPr lang="tr-TR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sübhanallahi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bihamdihi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ifadesidir.</a:t>
            </a:r>
          </a:p>
        </p:txBody>
      </p:sp>
    </p:spTree>
    <p:extLst>
      <p:ext uri="{BB962C8B-B14F-4D97-AF65-F5344CB8AC3E}">
        <p14:creationId xmlns:p14="http://schemas.microsoft.com/office/powerpoint/2010/main" xmlns="" val="2704555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D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TEKBİR VE SALAVAT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sz="4400" dirty="0"/>
          </a:p>
          <a:p>
            <a:pPr marL="0" indent="0">
              <a:buNone/>
            </a:pPr>
            <a:endParaRPr lang="tr-TR" sz="1100" dirty="0"/>
          </a:p>
          <a:p>
            <a:pPr marL="0" indent="0" algn="just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Allah’ın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büyüklüğünü tüm varlıkların  üstünde tuttuğumuzun ifadesidir.</a:t>
            </a:r>
          </a:p>
          <a:p>
            <a:pPr marL="0" indent="0" algn="just">
              <a:buNone/>
            </a:pPr>
            <a:endParaRPr lang="tr-T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Allahu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Ekber sözünü söylemeye </a:t>
            </a: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tekbir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almak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veya </a:t>
            </a:r>
            <a:r>
              <a:rPr lang="tr-TR" sz="3600" b="1" dirty="0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tekbir getirmek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046969" y="1743199"/>
            <a:ext cx="13534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Tekbir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655540" y="1487873"/>
            <a:ext cx="26645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Allahu</a:t>
            </a:r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tr-TR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Ekber</a:t>
            </a:r>
            <a:endParaRPr lang="tr-TR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843808" y="2096064"/>
            <a:ext cx="2592288" cy="0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0557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Kurban Bayramı’nın birinci gününden önceki güne Arife günü denilir. Arife günü sabah namazından başlayarak Kurban Bayramı’nın dördüncü günü ikindi namazına kadar her farz namazdan sonra tekbir getiririz. Bu tekbirlere “</a:t>
            </a:r>
            <a:r>
              <a:rPr lang="tr-TR" sz="28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teşrik tekbiri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denilir. </a:t>
            </a:r>
          </a:p>
          <a:p>
            <a:pPr marL="0" indent="0" algn="just">
              <a:buNone/>
            </a:pP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Allahu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ekber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Allahu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ekber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Lâ ilâhe 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illallahu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vallahu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ekber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Allahu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ekber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 </a:t>
            </a:r>
            <a:r>
              <a:rPr lang="tr-TR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lillahi’l-hamd</a:t>
            </a:r>
            <a:r>
              <a:rPr lang="tr-T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  <a:p>
            <a:pPr marL="0" indent="0" algn="just">
              <a:buNone/>
            </a:pP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“Allah en büyüktür, Allah en büyüktür. Allah’tan başka ilâh yoktur. O Allah en büyüktür, Allah en büyüktür. </a:t>
            </a:r>
            <a:r>
              <a:rPr lang="tr-TR" sz="2800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Hamd</a:t>
            </a:r>
            <a:r>
              <a:rPr lang="tr-TR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yalnızca Allah’a aittir.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20018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Hz.Peygamber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s.a.v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için yapılan tüm bu güzel dualara </a:t>
            </a:r>
            <a:r>
              <a:rPr lang="tr-TR" sz="40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salatüselam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39552" y="1052736"/>
            <a:ext cx="2247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Salavat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4499992" y="577423"/>
            <a:ext cx="4104456" cy="2246769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Hz. Peygamber’e (</a:t>
            </a:r>
            <a:r>
              <a:rPr lang="tr-T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s.a.v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duyulan sevgiyi ve saygıyı göstermek için kullanılan dua ifadelerine </a:t>
            </a:r>
            <a:r>
              <a:rPr lang="tr-TR" sz="2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salavat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denir.</a:t>
            </a:r>
          </a:p>
        </p:txBody>
      </p:sp>
      <p:sp>
        <p:nvSpPr>
          <p:cNvPr id="6" name="Sağ Ok 5"/>
          <p:cNvSpPr/>
          <p:nvPr/>
        </p:nvSpPr>
        <p:spPr>
          <a:xfrm>
            <a:off x="3131840" y="1163374"/>
            <a:ext cx="1224136" cy="72008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1885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Hz. Peygamber’in ismi geçtiğinde “</a:t>
            </a:r>
            <a:r>
              <a:rPr lang="tr-TR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Sallallâhu</a:t>
            </a:r>
            <a:r>
              <a:rPr lang="tr-TR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aleyhi ve </a:t>
            </a:r>
            <a:r>
              <a:rPr lang="tr-TR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sellem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denir.</a:t>
            </a:r>
          </a:p>
          <a:p>
            <a:endParaRPr lang="tr-T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4000" b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Sallallâhu</a:t>
            </a:r>
            <a:r>
              <a:rPr lang="tr-TR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aleyhi ve </a:t>
            </a:r>
            <a:r>
              <a:rPr lang="tr-TR" sz="4000" b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sellem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ifadesinin kısaltması </a:t>
            </a:r>
            <a:r>
              <a:rPr lang="tr-TR" sz="4000" b="1" u="sng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s.a.v</a:t>
            </a:r>
            <a:r>
              <a:rPr lang="tr-TR" sz="4000" b="1" u="sng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şeklinde yazılır.</a:t>
            </a:r>
          </a:p>
          <a:p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Sallallahu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aleyhi ve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sellem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(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s.a.v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.): </a:t>
            </a:r>
            <a:r>
              <a:rPr lang="tr-TR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Dua, bereket ve selam O’nun üzerine olsun anlamına gelir.</a:t>
            </a:r>
          </a:p>
        </p:txBody>
      </p:sp>
    </p:spTree>
    <p:extLst>
      <p:ext uri="{BB962C8B-B14F-4D97-AF65-F5344CB8AC3E}">
        <p14:creationId xmlns:p14="http://schemas.microsoft.com/office/powerpoint/2010/main" xmlns="" val="145944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Salli-Barik</a:t>
            </a: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duaları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Hz. Peygamber’e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s.a.v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.), ailesine ve atası İbrahim Peygamber’e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a.s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dua edilen salavatlardandır.</a:t>
            </a:r>
          </a:p>
          <a:p>
            <a:pPr marL="0" indent="0" algn="just">
              <a:buNone/>
            </a:pP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4000" b="1" dirty="0" err="1">
                <a:solidFill>
                  <a:srgbClr val="B7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Aleyhisselam</a:t>
            </a:r>
            <a:r>
              <a:rPr lang="tr-TR" sz="4000" b="1" dirty="0">
                <a:solidFill>
                  <a:srgbClr val="B7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tr-TR" sz="4000" b="1" dirty="0" err="1">
                <a:solidFill>
                  <a:srgbClr val="B7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a.s</a:t>
            </a:r>
            <a:r>
              <a:rPr lang="tr-TR" sz="4000" b="1" dirty="0">
                <a:solidFill>
                  <a:srgbClr val="B7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.):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Allah’ın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selamı O’nun üzerine olsun demektir.</a:t>
            </a:r>
          </a:p>
        </p:txBody>
      </p:sp>
    </p:spTree>
    <p:extLst>
      <p:ext uri="{BB962C8B-B14F-4D97-AF65-F5344CB8AC3E}">
        <p14:creationId xmlns:p14="http://schemas.microsoft.com/office/powerpoint/2010/main" xmlns="" val="3518576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SEVAP VE GÜNAH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99715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tr-TR" sz="4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SEVAP:</a:t>
            </a:r>
            <a:r>
              <a:rPr lang="tr-TR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Allah’ın (</a:t>
            </a:r>
            <a:r>
              <a:rPr lang="tr-TR" sz="3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rızasını ve sevgisini kazandıracak güzel söz ve davranışlarımız için Allah’ın (</a:t>
            </a:r>
            <a:r>
              <a:rPr lang="tr-TR" sz="3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verdiği karşılığa sevap denir.</a:t>
            </a:r>
          </a:p>
          <a:p>
            <a:pPr marL="0" indent="0" algn="just">
              <a:buNone/>
            </a:pPr>
            <a:endParaRPr lang="tr-TR" sz="3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tr-TR" sz="4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SEVAP OLAN DAVRANIŞLAR</a:t>
            </a:r>
          </a:p>
          <a:p>
            <a:pPr marL="0" indent="0" algn="just">
              <a:buNone/>
            </a:pPr>
            <a:r>
              <a:rPr lang="tr-TR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tr-TR" sz="33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Fakirlere ve yaşlılara yardım etmek.</a:t>
            </a:r>
          </a:p>
          <a:p>
            <a:pPr marL="0" indent="0" algn="just">
              <a:buNone/>
            </a:pPr>
            <a:r>
              <a:rPr lang="tr-TR" sz="33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Anne babamıza iyi davranmak.</a:t>
            </a:r>
          </a:p>
          <a:p>
            <a:pPr marL="0" indent="0" algn="just">
              <a:buNone/>
            </a:pPr>
            <a:r>
              <a:rPr lang="tr-TR" sz="33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Engellilere yardımcı olmak.</a:t>
            </a:r>
          </a:p>
          <a:p>
            <a:pPr marL="0" indent="0">
              <a:buNone/>
            </a:pPr>
            <a:r>
              <a:rPr lang="tr-TR" sz="3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tr-TR" sz="33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Allah’ın (</a:t>
            </a:r>
            <a:r>
              <a:rPr lang="tr-TR" sz="33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3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emirlerine uymak, yasaklarından 	kaçınmak.</a:t>
            </a:r>
          </a:p>
          <a:p>
            <a:pPr marL="0" indent="0">
              <a:buNone/>
            </a:pP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980830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DİN: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Akıl sahiplerini kendi istek ve hür iradeleri ile hayırlı olan şeylere sevk eden ilahi kurallardır.</a:t>
            </a:r>
          </a:p>
          <a:p>
            <a:pPr marL="0" indent="0" algn="just">
              <a:buNone/>
            </a:pP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PEYGAMBER: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Yüce Allah kendisini doğru tanımamız ve bilmemiz için insanlar arasından bazılarını seçer. Seçilen bu insanlara peygamber denir. Peygamberler Allah’tan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aldıkları mesajları biz insanlara bildirirler.</a:t>
            </a:r>
          </a:p>
        </p:txBody>
      </p:sp>
    </p:spTree>
    <p:extLst>
      <p:ext uri="{BB962C8B-B14F-4D97-AF65-F5344CB8AC3E}">
        <p14:creationId xmlns:p14="http://schemas.microsoft.com/office/powerpoint/2010/main" xmlns="" val="4044004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 algn="just">
              <a:buNone/>
            </a:pPr>
            <a:r>
              <a:rPr lang="tr-TR" sz="3600" b="1" dirty="0">
                <a:solidFill>
                  <a:srgbClr val="CC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GÜNAH: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Dinin emir ve yasaklarına aykırı olarak yapılan ve bazı durumlarda cezayı gerektiren söz ve davranışlara </a:t>
            </a:r>
            <a:r>
              <a:rPr lang="tr-TR" sz="3600" b="1" dirty="0">
                <a:solidFill>
                  <a:srgbClr val="CC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günah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denir.</a:t>
            </a:r>
          </a:p>
          <a:p>
            <a:pPr marL="0" indent="0" algn="ctr">
              <a:buNone/>
            </a:pPr>
            <a:r>
              <a:rPr lang="tr-TR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GÜNAH OLAN DAVRANIŞLAR</a:t>
            </a:r>
          </a:p>
          <a:p>
            <a:pPr marL="0" indent="0" algn="just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tr-T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Hayvanlara kötü davranmak.</a:t>
            </a:r>
          </a:p>
          <a:p>
            <a:pPr marL="0" indent="0" algn="just">
              <a:buNone/>
            </a:pPr>
            <a:r>
              <a:rPr lang="tr-T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Çevreyi kirletmek.</a:t>
            </a:r>
          </a:p>
          <a:p>
            <a:pPr marL="0" indent="0">
              <a:buNone/>
            </a:pPr>
            <a:r>
              <a:rPr lang="tr-T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İnsanları     rahatsız    edecek 	davranışlarda bulunmak.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680647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HELAL VE HARAM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HELAL: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Yüce Allah’ın izin verdiği ve serbest bıraktığı iş ve davranışlardır.</a:t>
            </a:r>
          </a:p>
          <a:p>
            <a:pPr marL="0" indent="0" algn="just">
              <a:buNone/>
            </a:pPr>
            <a:endParaRPr lang="tr-TR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HARAM: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Allah’ın (</a:t>
            </a:r>
            <a:r>
              <a:rPr lang="tr-TR" sz="4000" b="1" dirty="0" err="1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4000" b="1" dirty="0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yapılmasını kesin olarak yasakladığı söz ve davranışlardır. </a:t>
            </a:r>
          </a:p>
        </p:txBody>
      </p:sp>
    </p:spTree>
    <p:extLst>
      <p:ext uri="{BB962C8B-B14F-4D97-AF65-F5344CB8AC3E}">
        <p14:creationId xmlns:p14="http://schemas.microsoft.com/office/powerpoint/2010/main" xmlns="" val="3673803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DİLEK VE DUALARDA GEÇEN DİNİ İFADELER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Birini yolcu ederken                         Bir hastayı ziyaret ettiğimizde</a:t>
            </a:r>
          </a:p>
          <a:p>
            <a:pPr marL="0" indent="0">
              <a:buNone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Alışveriş yaparken                          Bir kişiden iyilik gördüğümüzde</a:t>
            </a:r>
          </a:p>
          <a:p>
            <a:pPr marL="0" indent="0">
              <a:buNone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Ders çalışan ve sınava hazırlanan kişiye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67544" y="2276872"/>
            <a:ext cx="28852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Allah’a emanet ol.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788024" y="2276872"/>
            <a:ext cx="38228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Allah şifalar versin.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85314" y="4057908"/>
            <a:ext cx="32496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66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Allah bereket versin.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426435" y="4057908"/>
            <a:ext cx="2546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Allah razı olsun.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831238" y="5733256"/>
            <a:ext cx="39135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Allah zihin açıklığı versin.</a:t>
            </a:r>
          </a:p>
        </p:txBody>
      </p:sp>
      <p:sp>
        <p:nvSpPr>
          <p:cNvPr id="10" name="Aşağı Ok 9"/>
          <p:cNvSpPr/>
          <p:nvPr/>
        </p:nvSpPr>
        <p:spPr>
          <a:xfrm>
            <a:off x="5987745" y="2060848"/>
            <a:ext cx="720080" cy="30719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1403648" y="2086276"/>
            <a:ext cx="720080" cy="30719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>
            <a:off x="1378342" y="3904310"/>
            <a:ext cx="720080" cy="307196"/>
          </a:xfrm>
          <a:prstGeom prst="down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>
            <a:off x="6140145" y="3873237"/>
            <a:ext cx="720080" cy="307196"/>
          </a:xfrm>
          <a:prstGeom prst="downArrow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>
            <a:off x="4067943" y="5579658"/>
            <a:ext cx="720080" cy="307196"/>
          </a:xfrm>
          <a:prstGeom prst="downArrow">
            <a:avLst/>
          </a:prstGeom>
          <a:solidFill>
            <a:srgbClr val="B7FF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29574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SÜBHANEKE DUASI VE ANLAMI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4400" b="1" dirty="0">
                <a:solidFill>
                  <a:srgbClr val="CC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Dua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insanın bütün samimiyetiyle Yüce Allah’a yönelmesi, isteklerini O’na iletmesi, O’ndan yardım dilemesi ve O’na güvenmesidir.</a:t>
            </a:r>
          </a:p>
          <a:p>
            <a:pPr marL="0" indent="0" algn="just">
              <a:buNone/>
            </a:pP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Tekbir ile namaza başlarken ilk olarak </a:t>
            </a:r>
            <a:r>
              <a:rPr lang="tr-TR" sz="4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Sübhaneke</a:t>
            </a:r>
            <a:r>
              <a:rPr lang="tr-T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Duası 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okunur.</a:t>
            </a:r>
          </a:p>
        </p:txBody>
      </p:sp>
    </p:spTree>
    <p:extLst>
      <p:ext uri="{BB962C8B-B14F-4D97-AF65-F5344CB8AC3E}">
        <p14:creationId xmlns:p14="http://schemas.microsoft.com/office/powerpoint/2010/main" xmlns="" val="2430333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FF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tr-TR" sz="100" dirty="0"/>
              <a:t>.</a:t>
            </a: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16632"/>
            <a:ext cx="7652378" cy="1728192"/>
          </a:xfrm>
        </p:spPr>
      </p:pic>
      <p:sp>
        <p:nvSpPr>
          <p:cNvPr id="5" name="Metin kutusu 4"/>
          <p:cNvSpPr txBox="1"/>
          <p:nvPr/>
        </p:nvSpPr>
        <p:spPr>
          <a:xfrm>
            <a:off x="251520" y="2076010"/>
            <a:ext cx="432048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OKUNUŞU</a:t>
            </a:r>
          </a:p>
          <a:p>
            <a:pPr>
              <a:lnSpc>
                <a:spcPct val="150000"/>
              </a:lnSpc>
            </a:pPr>
            <a:r>
              <a:rPr lang="tr-TR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Sübhâneke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Allâhümme</a:t>
            </a:r>
            <a:endParaRPr lang="tr-T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hamdik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sz="24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tebâra</a:t>
            </a:r>
            <a:r>
              <a:rPr lang="tr-TR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kesmük</a:t>
            </a:r>
            <a:r>
              <a:rPr lang="tr-TR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sz="2400" b="1" dirty="0" err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teâlâ</a:t>
            </a:r>
            <a:r>
              <a:rPr lang="tr-TR" sz="2400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 err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ceddük</a:t>
            </a:r>
            <a:r>
              <a:rPr lang="tr-TR" sz="2400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sz="24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celle</a:t>
            </a:r>
            <a:r>
              <a:rPr lang="tr-TR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senâük.*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lâ ilâhe </a:t>
            </a:r>
            <a:r>
              <a:rPr lang="tr-T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ğayruk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tr-TR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Sadece cenaze namazı kılarken okunur.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635896" y="2049045"/>
            <a:ext cx="54006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ANLAMI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Allah’ım! Sen tüm eksikliklerden uzaksın.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Seni daima överim.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Senin adın kutludur</a:t>
            </a:r>
            <a:r>
              <a:rPr lang="tr-TR" sz="2400" b="1" dirty="0">
                <a:solidFill>
                  <a:srgbClr val="CC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Senin şanın her şeyden üstündür.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Senin övgün yücedir.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Senden başka ilah yoktur.</a:t>
            </a:r>
          </a:p>
          <a:p>
            <a:endParaRPr lang="tr-TR" dirty="0"/>
          </a:p>
        </p:txBody>
      </p:sp>
      <p:sp>
        <p:nvSpPr>
          <p:cNvPr id="12" name="Serbest Form 11"/>
          <p:cNvSpPr/>
          <p:nvPr/>
        </p:nvSpPr>
        <p:spPr>
          <a:xfrm>
            <a:off x="0" y="5229200"/>
            <a:ext cx="395536" cy="1116182"/>
          </a:xfrm>
          <a:custGeom>
            <a:avLst/>
            <a:gdLst>
              <a:gd name="connsiteX0" fmla="*/ 1191494 w 1191494"/>
              <a:gd name="connsiteY0" fmla="*/ 81769 h 1148569"/>
              <a:gd name="connsiteX1" fmla="*/ 3 w 1191494"/>
              <a:gd name="connsiteY1" fmla="*/ 109478 h 1148569"/>
              <a:gd name="connsiteX2" fmla="*/ 1177639 w 1191494"/>
              <a:gd name="connsiteY2" fmla="*/ 1148569 h 1148569"/>
              <a:gd name="connsiteX3" fmla="*/ 1177639 w 1191494"/>
              <a:gd name="connsiteY3" fmla="*/ 1148569 h 11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1494" h="1148569">
                <a:moveTo>
                  <a:pt x="1191494" y="81769"/>
                </a:moveTo>
                <a:cubicBezTo>
                  <a:pt x="596903" y="6723"/>
                  <a:pt x="2312" y="-68322"/>
                  <a:pt x="3" y="109478"/>
                </a:cubicBezTo>
                <a:cubicBezTo>
                  <a:pt x="-2306" y="287278"/>
                  <a:pt x="1177639" y="1148569"/>
                  <a:pt x="1177639" y="1148569"/>
                </a:cubicBezTo>
                <a:lnTo>
                  <a:pt x="1177639" y="1148569"/>
                </a:ln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Düz Ok Bağlayıcısı 13"/>
          <p:cNvCxnSpPr/>
          <p:nvPr/>
        </p:nvCxnSpPr>
        <p:spPr>
          <a:xfrm>
            <a:off x="197768" y="5949280"/>
            <a:ext cx="197768" cy="439415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86756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8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9532" y="1052736"/>
            <a:ext cx="8424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>
                <a:ln w="11430">
                  <a:gradFill>
                    <a:gsLst>
                      <a:gs pos="0">
                        <a:srgbClr val="FFC000"/>
                      </a:gs>
                      <a:gs pos="100000">
                        <a:srgbClr val="FFC000"/>
                      </a:gs>
                      <a:gs pos="35000">
                        <a:srgbClr val="FFC000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11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rgbClr val="FFC000"/>
                    </a:gs>
                  </a:gsLst>
                  <a:lin ang="5400000"/>
                </a:gradFill>
                <a:effectLst>
                  <a:glow rad="127000">
                    <a:srgbClr val="FF0000"/>
                  </a:glow>
                  <a:outerShdw blurRad="50800" dist="39000" dir="5460000" algn="tl">
                    <a:srgbClr val="FF0000">
                      <a:alpha val="38000"/>
                    </a:srgbClr>
                  </a:outerShdw>
                </a:effectLst>
              </a:rPr>
              <a:t>ÇAMLI ŞEHİT YAŞAR SOYLU İLKOKULU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11430">
                  <a:gradFill>
                    <a:gsLst>
                      <a:gs pos="0">
                        <a:srgbClr val="FFFF00"/>
                      </a:gs>
                      <a:gs pos="0">
                        <a:srgbClr val="FFFF00"/>
                      </a:gs>
                      <a:gs pos="24000">
                        <a:srgbClr val="FFFF00"/>
                      </a:gs>
                      <a:gs pos="100000">
                        <a:srgbClr val="FFFF00"/>
                      </a:gs>
                    </a:gsLst>
                    <a:lin ang="5400000" scaled="0"/>
                  </a:gradFill>
                </a:ln>
                <a:gradFill>
                  <a:gsLst>
                    <a:gs pos="73000">
                      <a:srgbClr val="FFFF00"/>
                    </a:gs>
                    <a:gs pos="0">
                      <a:srgbClr val="00B0F0"/>
                    </a:gs>
                    <a:gs pos="99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90000"/>
                    </a:schemeClr>
                  </a:glow>
                  <a:outerShdw blurRad="50800" dist="39000" dir="5460000" algn="tl">
                    <a:schemeClr val="tx2">
                      <a:lumMod val="90000"/>
                      <a:alpha val="38000"/>
                    </a:schemeClr>
                  </a:outerShdw>
                </a:effectLst>
              </a:rPr>
              <a:t>RAMAZAN YİĞİT</a:t>
            </a:r>
          </a:p>
          <a:p>
            <a:pPr algn="ctr"/>
            <a:r>
              <a:rPr lang="tr-TR" sz="5400" b="1" cap="none" spc="0" dirty="0">
                <a:ln w="11430"/>
                <a:gradFill>
                  <a:gsLst>
                    <a:gs pos="28000">
                      <a:srgbClr val="CC66FF"/>
                    </a:gs>
                    <a:gs pos="96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75000"/>
                    </a:schemeClr>
                  </a:glow>
                  <a:outerShdw blurRad="50800" dist="39000" dir="5460000" algn="tl">
                    <a:schemeClr val="tx2">
                      <a:lumMod val="75000"/>
                      <a:alpha val="38000"/>
                    </a:schemeClr>
                  </a:outerShdw>
                </a:effectLst>
              </a:rPr>
              <a:t>4/A SINIF ÖĞRETMENİ</a:t>
            </a:r>
          </a:p>
        </p:txBody>
      </p:sp>
    </p:spTree>
    <p:extLst>
      <p:ext uri="{BB962C8B-B14F-4D97-AF65-F5344CB8AC3E}">
        <p14:creationId xmlns:p14="http://schemas.microsoft.com/office/powerpoint/2010/main" xmlns="" val="370315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F8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Celle</a:t>
            </a:r>
            <a:r>
              <a:rPr 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celâluhû</a:t>
            </a:r>
            <a:r>
              <a:rPr 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tr-TR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.): 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Yüceler yücesi demektir.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tr-TR" sz="36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Bismillahirrahmanirrahim</a:t>
            </a:r>
            <a:endParaRPr lang="tr-TR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tr-TR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Rahman (Esirgeyen) ve Rahim (Bağışlayan) olan Allah’ın adıyla demektir.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869388" y="1628800"/>
            <a:ext cx="338881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BESMELE</a:t>
            </a:r>
          </a:p>
        </p:txBody>
      </p:sp>
    </p:spTree>
    <p:extLst>
      <p:ext uri="{BB962C8B-B14F-4D97-AF65-F5344CB8AC3E}">
        <p14:creationId xmlns:p14="http://schemas.microsoft.com/office/powerpoint/2010/main" xmlns="" val="676210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548680"/>
            <a:ext cx="8928992" cy="5577483"/>
          </a:xfrm>
        </p:spPr>
        <p:txBody>
          <a:bodyPr>
            <a:normAutofit fontScale="92500"/>
          </a:bodyPr>
          <a:lstStyle/>
          <a:p>
            <a:pPr algn="just"/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Besmele ile işlerimize başlamak işlerimizin güzel ve bereketli sonuçlanmasını Allah’tan istemektir.</a:t>
            </a:r>
          </a:p>
          <a:p>
            <a:pPr algn="just"/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Besmele çektiğimizde Allah’ın (</a:t>
            </a:r>
            <a:r>
              <a:rPr lang="tr-TR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işlerimizi kolaylaştıracağına inanırız.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0427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Autofit/>
          </a:bodyPr>
          <a:lstStyle/>
          <a:p>
            <a:pPr algn="just"/>
            <a:r>
              <a:rPr lang="tr-T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Besmele çekmekte ki temel amaç:</a:t>
            </a:r>
          </a:p>
          <a:p>
            <a:pPr marL="0" indent="0" algn="just">
              <a:buNone/>
            </a:pPr>
            <a:r>
              <a:rPr lang="tr-T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Allah’ın (</a:t>
            </a:r>
            <a:r>
              <a:rPr lang="tr-TR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adını anarak  işe başlayıp  O’na kulluk  görevini yerine getirmektir.</a:t>
            </a:r>
          </a:p>
          <a:p>
            <a:pPr algn="just"/>
            <a:endParaRPr lang="tr-T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Yemeğe başlamadan önce, evden çıkarken, arabaya binerken, derse başlarken, yatağa yatarken  besmele çekeriz.</a:t>
            </a:r>
          </a:p>
        </p:txBody>
      </p:sp>
    </p:spTree>
    <p:extLst>
      <p:ext uri="{BB962C8B-B14F-4D97-AF65-F5344CB8AC3E}">
        <p14:creationId xmlns:p14="http://schemas.microsoft.com/office/powerpoint/2010/main" xmlns="" val="373815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tr-TR" sz="53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Euzü</a:t>
            </a:r>
            <a:r>
              <a:rPr lang="tr-TR" sz="53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Besmele:</a:t>
            </a:r>
            <a:br>
              <a:rPr lang="tr-TR" sz="53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Euzübillahimineşşeytanirracim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Bismillahirrahmanirrahim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248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Euzü</a:t>
            </a:r>
            <a:r>
              <a:rPr lang="tr-TR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tr-TR" dirty="0"/>
              <a:t> 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Euzübillahimineşşeytanirracim</a:t>
            </a: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Kovulmuş şeytanın şerrinden Allah’a sığınırım.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Besmele:</a:t>
            </a:r>
            <a:r>
              <a:rPr lang="tr-TR" dirty="0"/>
              <a:t> 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Bismillahirrahmanirrahim</a:t>
            </a: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Rahman ve Rahim olan Allah’ın adıyla.</a:t>
            </a:r>
          </a:p>
          <a:p>
            <a:pPr marL="0" indent="0">
              <a:buNone/>
            </a:pPr>
            <a:endParaRPr lang="tr-TR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Kerim’deki surelerin başında besmele bulunur.</a:t>
            </a:r>
          </a:p>
        </p:txBody>
      </p:sp>
    </p:spTree>
    <p:extLst>
      <p:ext uri="{BB962C8B-B14F-4D97-AF65-F5344CB8AC3E}">
        <p14:creationId xmlns:p14="http://schemas.microsoft.com/office/powerpoint/2010/main" xmlns="" val="1184365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SELAM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1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684439" y="4509120"/>
            <a:ext cx="2494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ESENLİK</a:t>
            </a:r>
          </a:p>
        </p:txBody>
      </p:sp>
      <p:sp>
        <p:nvSpPr>
          <p:cNvPr id="5" name="Dikdörtgen 4"/>
          <p:cNvSpPr/>
          <p:nvPr/>
        </p:nvSpPr>
        <p:spPr>
          <a:xfrm>
            <a:off x="702454" y="2204864"/>
            <a:ext cx="2247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HUZUR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300192" y="2204864"/>
            <a:ext cx="18867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BARIŞ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431303" y="3284984"/>
            <a:ext cx="2281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GÜVEN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712697" y="4365104"/>
            <a:ext cx="2810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EMNİYET</a:t>
            </a:r>
          </a:p>
        </p:txBody>
      </p:sp>
    </p:spTree>
    <p:extLst>
      <p:ext uri="{BB962C8B-B14F-4D97-AF65-F5344CB8AC3E}">
        <p14:creationId xmlns:p14="http://schemas.microsoft.com/office/powerpoint/2010/main" xmlns="" val="718690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İnsanların birbirine selam vermesine </a:t>
            </a:r>
            <a:r>
              <a:rPr lang="tr-TR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selamlaşma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denir.</a:t>
            </a:r>
          </a:p>
          <a:p>
            <a:pPr algn="just"/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Selamlaşma insanlar arasında sevgi ve dostluğun artmasını sağlar.</a:t>
            </a:r>
          </a:p>
        </p:txBody>
      </p:sp>
    </p:spTree>
    <p:extLst>
      <p:ext uri="{BB962C8B-B14F-4D97-AF65-F5344CB8AC3E}">
        <p14:creationId xmlns:p14="http://schemas.microsoft.com/office/powerpoint/2010/main" xmlns="" val="2561341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Selamlaşma İfadeleri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100" dirty="0"/>
              <a:t>. </a:t>
            </a:r>
          </a:p>
        </p:txBody>
      </p:sp>
      <p:sp>
        <p:nvSpPr>
          <p:cNvPr id="4" name="Dikdörtgen 3"/>
          <p:cNvSpPr/>
          <p:nvPr/>
        </p:nvSpPr>
        <p:spPr>
          <a:xfrm>
            <a:off x="6660232" y="1700808"/>
            <a:ext cx="1933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Selam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99114" y="3674661"/>
            <a:ext cx="2811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Merhaba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25219" y="5808893"/>
            <a:ext cx="29840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Günaydın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067944" y="5808893"/>
            <a:ext cx="4654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"/>
                <a:solidFill>
                  <a:srgbClr val="00FF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Hayırlı sabahlar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162768" y="4664982"/>
            <a:ext cx="4799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Hayırlı akşamlar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929776" y="3732889"/>
            <a:ext cx="40305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Hayırlı günler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79512" y="1700808"/>
            <a:ext cx="54393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Selamün</a:t>
            </a: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aleyküm</a:t>
            </a: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646939" y="2777092"/>
            <a:ext cx="45656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Aleyküm</a:t>
            </a:r>
            <a:r>
              <a:rPr lang="tr-TR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selam</a:t>
            </a:r>
          </a:p>
        </p:txBody>
      </p:sp>
    </p:spTree>
    <p:extLst>
      <p:ext uri="{BB962C8B-B14F-4D97-AF65-F5344CB8AC3E}">
        <p14:creationId xmlns:p14="http://schemas.microsoft.com/office/powerpoint/2010/main" xmlns="" val="246973953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827</Words>
  <PresentationFormat>Ekran Gösterisi (4:3)</PresentationFormat>
  <Paragraphs>164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GÜNLÜK KONUŞMALARDA DİNİ İFADELER</vt:lpstr>
      <vt:lpstr>Slayt 2</vt:lpstr>
      <vt:lpstr>Celle celâluhû (c.c.): Yüceler yücesi demektir.</vt:lpstr>
      <vt:lpstr>Slayt 4</vt:lpstr>
      <vt:lpstr>Slayt 5</vt:lpstr>
      <vt:lpstr>Euzü Besmele: Euzübillahimineşşeytanirracim Bismillahirrahmanirrahim </vt:lpstr>
      <vt:lpstr>SELAM</vt:lpstr>
      <vt:lpstr>Slayt 8</vt:lpstr>
      <vt:lpstr>Selamlaşma İfadeleri</vt:lpstr>
      <vt:lpstr>Slayt 10</vt:lpstr>
      <vt:lpstr>HAMD VE ŞÜKÜR</vt:lpstr>
      <vt:lpstr>Şükür İfadeleri</vt:lpstr>
      <vt:lpstr>ESTAĞFİRULLAH - SÜBHANALLAH</vt:lpstr>
      <vt:lpstr>TEKBİR VE SALAVAT</vt:lpstr>
      <vt:lpstr>Slayt 15</vt:lpstr>
      <vt:lpstr>Slayt 16</vt:lpstr>
      <vt:lpstr>Slayt 17</vt:lpstr>
      <vt:lpstr>Slayt 18</vt:lpstr>
      <vt:lpstr>SEVAP VE GÜNAH</vt:lpstr>
      <vt:lpstr>Slayt 20</vt:lpstr>
      <vt:lpstr>HELAL VE HARAM</vt:lpstr>
      <vt:lpstr>DİLEK VE DUALARDA GEÇEN DİNİ İFADELER</vt:lpstr>
      <vt:lpstr>SÜBHANEKE DUASI VE ANLAMI</vt:lpstr>
      <vt:lpstr>.</vt:lpstr>
      <vt:lpstr>Slayt 25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2020-12-13T19:57:12Z</dcterms:created>
  <dcterms:modified xsi:type="dcterms:W3CDTF">2020-12-15T10:11:40Z</dcterms:modified>
  <cp:category>https://www.sorubak.com</cp:category>
</cp:coreProperties>
</file>