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66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C5C5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9066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86667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28340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53784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61590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53205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49873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99501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1221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80372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35635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A9DAD-BD70-4B40-8B59-4359ECD2D43A}" type="datetimeFigureOut">
              <a:rPr lang="tr-TR" smtClean="0"/>
              <a:pPr/>
              <a:t>27/11/2020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631F9-592D-4BA0-9DA0-DB4EEDBD058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7296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29760" y="1093305"/>
            <a:ext cx="10609570" cy="4921821"/>
          </a:xfrm>
          <a:ln>
            <a:solidFill>
              <a:schemeClr val="bg1"/>
            </a:solidFill>
          </a:ln>
        </p:spPr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Gerçek Anlam </a:t>
            </a: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  <a:r>
              <a:rPr lang="tr-TR" dirty="0" smtClean="0">
                <a:latin typeface="Comic Sans MS" panose="030F0702030302020204" pitchFamily="66" charset="0"/>
              </a:rPr>
              <a:t> Bir sözcüğün ilk ve asıl anlamıdır.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Örnek :</a:t>
            </a:r>
          </a:p>
          <a:p>
            <a:pPr marL="0" indent="0">
              <a:buNone/>
            </a:pPr>
            <a:r>
              <a:rPr lang="tr-TR" sz="3200" b="1" u="sng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Sıcak</a:t>
            </a:r>
            <a:r>
              <a:rPr lang="tr-TR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 </a:t>
            </a:r>
            <a:r>
              <a:rPr lang="tr-TR" dirty="0" smtClean="0">
                <a:latin typeface="Comic Sans MS" panose="030F0702030302020204" pitchFamily="66" charset="0"/>
              </a:rPr>
              <a:t>çayından bir yudum aldı.</a:t>
            </a:r>
          </a:p>
          <a:p>
            <a:pPr marL="0" indent="0">
              <a:buNone/>
            </a:pPr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Mecaz Anlam :</a:t>
            </a:r>
            <a:r>
              <a:rPr lang="tr-TR" dirty="0" smtClean="0">
                <a:latin typeface="Comic Sans MS" panose="030F0702030302020204" pitchFamily="66" charset="0"/>
              </a:rPr>
              <a:t> Bir sözcüğün gerçek anlamı dışında kullanılmasına mecaz anlam denir.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Örnek: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Misafirlerimizi </a:t>
            </a:r>
            <a:r>
              <a:rPr lang="tr-TR" sz="3600" b="1" u="sng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s</a:t>
            </a:r>
            <a:r>
              <a:rPr lang="tr-TR" sz="3600" b="1" u="sng" dirty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ıc</a:t>
            </a:r>
            <a:r>
              <a:rPr lang="tr-TR" sz="3600" b="1" u="sng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ak</a:t>
            </a:r>
            <a:r>
              <a:rPr lang="tr-TR" dirty="0" smtClean="0">
                <a:latin typeface="Comic Sans MS" panose="030F0702030302020204" pitchFamily="66" charset="0"/>
              </a:rPr>
              <a:t> bir şekilde karşıladık.</a:t>
            </a:r>
            <a:endParaRPr lang="tr-T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08829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80" y="1065114"/>
            <a:ext cx="3568511" cy="401026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287" y="1602632"/>
            <a:ext cx="4352553" cy="293523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690255" y="5514111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Gerçek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846291" y="5523346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Mecaz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760232" y="494636"/>
            <a:ext cx="2650836" cy="1107996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ağır</a:t>
            </a:r>
            <a:endParaRPr lang="tr-TR" sz="4400" b="1" dirty="0">
              <a:solidFill>
                <a:srgbClr val="FF000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5605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79" y="221673"/>
            <a:ext cx="3535549" cy="448425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341" y="1182212"/>
            <a:ext cx="4314965" cy="389317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403927" y="5569529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Gerçek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781636" y="5569529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Mecaz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364217" y="332510"/>
            <a:ext cx="2650836" cy="1107996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Lucida Calligraphy" panose="03010101010101010101" pitchFamily="66" charset="0"/>
              </a:rPr>
              <a:t>s</a:t>
            </a:r>
            <a:r>
              <a:rPr lang="tr-TR" sz="6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ıcak</a:t>
            </a:r>
            <a:endParaRPr lang="tr-TR" sz="4400" b="1" dirty="0">
              <a:solidFill>
                <a:srgbClr val="FF000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759358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82" y="563461"/>
            <a:ext cx="3588231" cy="458581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4218" y="567975"/>
            <a:ext cx="4765964" cy="476596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542473" y="5608805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Gerçek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855528" y="5608804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Mecaz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871855" y="4964607"/>
            <a:ext cx="1847273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4599746" y="297833"/>
            <a:ext cx="3311201" cy="1107996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Lucida Calligraphy" panose="03010101010101010101" pitchFamily="66" charset="0"/>
              </a:rPr>
              <a:t>s</a:t>
            </a:r>
            <a:r>
              <a:rPr lang="tr-TR" sz="6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oğuk</a:t>
            </a:r>
            <a:endParaRPr lang="tr-TR" sz="4400" b="1" dirty="0">
              <a:solidFill>
                <a:srgbClr val="FF000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81827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599" y="1511356"/>
            <a:ext cx="4536140" cy="3650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2752" y="445940"/>
            <a:ext cx="3772595" cy="4715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/>
          <p:cNvSpPr txBox="1"/>
          <p:nvPr/>
        </p:nvSpPr>
        <p:spPr>
          <a:xfrm>
            <a:off x="1717964" y="5523347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Gerçek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846291" y="5523346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Mecaz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546436" y="241002"/>
            <a:ext cx="3486727" cy="1107996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Lucida Calligraphy" panose="03010101010101010101" pitchFamily="66" charset="0"/>
              </a:rPr>
              <a:t>b</a:t>
            </a:r>
            <a:r>
              <a:rPr lang="tr-TR" sz="6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urun</a:t>
            </a:r>
            <a:endParaRPr lang="tr-TR" sz="4400" b="1" dirty="0">
              <a:solidFill>
                <a:srgbClr val="FF000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60033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8287" y="1337683"/>
            <a:ext cx="3856964" cy="323431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578" y="678154"/>
            <a:ext cx="3691926" cy="4553375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185097" y="5514110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Gerçek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846291" y="5523346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Mecaz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364217" y="332510"/>
            <a:ext cx="2650836" cy="1107996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göz</a:t>
            </a:r>
            <a:endParaRPr lang="tr-TR" sz="4400" b="1" dirty="0">
              <a:solidFill>
                <a:srgbClr val="FF000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5941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9" y="1488036"/>
            <a:ext cx="5463134" cy="322712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577" y="831763"/>
            <a:ext cx="4552569" cy="4151745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674003" y="5551057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Gerçek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846291" y="5523346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Mecaz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364217" y="332510"/>
            <a:ext cx="2650836" cy="1107996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kara</a:t>
            </a:r>
            <a:endParaRPr lang="tr-TR" sz="4400" b="1" dirty="0">
              <a:solidFill>
                <a:srgbClr val="FF000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70631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072" y="1196952"/>
            <a:ext cx="3870036" cy="387003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655" y="766364"/>
            <a:ext cx="2855883" cy="4300624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579417" y="5497576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Gerçek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746538" y="5469867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Mecaz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006108" y="397165"/>
            <a:ext cx="2650836" cy="1107996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boş</a:t>
            </a:r>
            <a:endParaRPr lang="tr-TR" sz="4400" b="1" dirty="0">
              <a:solidFill>
                <a:srgbClr val="FF000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01747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23" y="1911924"/>
            <a:ext cx="5072790" cy="320068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8256" y="1376219"/>
            <a:ext cx="4008722" cy="400872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717964" y="5523347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Gerçek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846290" y="5541820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Mecaz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001526" y="434294"/>
            <a:ext cx="2650836" cy="1107996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kırık</a:t>
            </a:r>
            <a:endParaRPr lang="tr-TR" sz="4400" b="1" dirty="0">
              <a:solidFill>
                <a:srgbClr val="FF000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75603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34" y="1071419"/>
            <a:ext cx="4193321" cy="408709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9253" flipH="1">
            <a:off x="7819889" y="1214961"/>
            <a:ext cx="3036150" cy="3332419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782619" y="5504874"/>
            <a:ext cx="2983345" cy="46166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Gerçek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716982" y="5495639"/>
            <a:ext cx="2983345" cy="461665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Mecaz Anlam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983054" y="609601"/>
            <a:ext cx="2650836" cy="1107996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kör</a:t>
            </a:r>
            <a:endParaRPr lang="tr-TR" sz="4400" b="1" dirty="0">
              <a:solidFill>
                <a:srgbClr val="FF000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73320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84</Words>
  <PresentationFormat>Özel</PresentationFormat>
  <Paragraphs>36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2020-11-22T17:32:16Z</dcterms:created>
  <dcterms:modified xsi:type="dcterms:W3CDTF">2020-11-27T12:56:15Z</dcterms:modified>
  <cp:category>https://www.sorubak.com</cp:category>
</cp:coreProperties>
</file>