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Default Extension="svg" ContentType="image/svg+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Lst>
  <p:notesMasterIdLst>
    <p:notesMasterId r:id="rId80"/>
  </p:notesMasterIdLst>
  <p:sldIdLst>
    <p:sldId id="256" r:id="rId2"/>
    <p:sldId id="257" r:id="rId3"/>
    <p:sldId id="258" r:id="rId4"/>
    <p:sldId id="259" r:id="rId5"/>
    <p:sldId id="260" r:id="rId6"/>
    <p:sldId id="261" r:id="rId7"/>
    <p:sldId id="262" r:id="rId8"/>
    <p:sldId id="265"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266"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3" r:id="rId76"/>
    <p:sldId id="334" r:id="rId77"/>
    <p:sldId id="335" r:id="rId78"/>
    <p:sldId id="336" r:id="rId7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21" autoAdjust="0"/>
    <p:restoredTop sz="94660"/>
  </p:normalViewPr>
  <p:slideViewPr>
    <p:cSldViewPr snapToGrid="0">
      <p:cViewPr>
        <p:scale>
          <a:sx n="75" d="100"/>
          <a:sy n="75" d="100"/>
        </p:scale>
        <p:origin x="-564" y="-51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E676FF-A917-4744-8FD0-975B6DC5D5AE}" type="datetimeFigureOut">
              <a:rPr lang="tr-TR" smtClean="0"/>
              <a:pPr/>
              <a:t>14/10/2020</a:t>
            </a:fld>
            <a:endParaRPr lang="tr-TR"/>
          </a:p>
        </p:txBody>
      </p:sp>
      <p:sp>
        <p:nvSpPr>
          <p:cNvPr id="4" name="Slayt Görüntüsü Yer Tutucusu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A4EC64F-59AB-404F-A4DB-027104FEA05A}" type="slidenum">
              <a:rPr lang="tr-TR" smtClean="0"/>
              <a:pPr/>
              <a:t>‹#›</a:t>
            </a:fld>
            <a:endParaRPr lang="tr-TR"/>
          </a:p>
        </p:txBody>
      </p:sp>
    </p:spTree>
    <p:extLst>
      <p:ext uri="{BB962C8B-B14F-4D97-AF65-F5344CB8AC3E}">
        <p14:creationId xmlns:p14="http://schemas.microsoft.com/office/powerpoint/2010/main" xmlns="" val="75489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CA4EC64F-59AB-404F-A4DB-027104FEA05A}" type="slidenum">
              <a:rPr lang="tr-TR" smtClean="0"/>
              <a:pPr/>
              <a:t>1</a:t>
            </a:fld>
            <a:endParaRPr lang="tr-TR"/>
          </a:p>
        </p:txBody>
      </p:sp>
    </p:spTree>
    <p:extLst>
      <p:ext uri="{BB962C8B-B14F-4D97-AF65-F5344CB8AC3E}">
        <p14:creationId xmlns:p14="http://schemas.microsoft.com/office/powerpoint/2010/main" xmlns="" val="1282067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3268306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3091327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a:t>Asıl başlık stilini düzenlemek için tıklayın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3DCD8F-3878-480A-839E-F18A735ED58D}" type="slidenum">
              <a:rPr lang="tr-TR" smtClean="0"/>
              <a:pPr/>
              <a:t>‹#›</a:t>
            </a:fld>
            <a:endParaRPr lang="tr-T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xmlns="" val="25629223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2599820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a:t>Asıl başlık stilini düzenlemek için tıklayın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3DCD8F-3878-480A-839E-F18A735ED58D}" type="slidenum">
              <a:rPr lang="tr-TR" smtClean="0"/>
              <a:pPr/>
              <a:t>‹#›</a:t>
            </a:fld>
            <a:endParaRPr lang="tr-T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xmlns="" val="29108379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r-TR"/>
              <a:t>Asıl başlık stilini düzenlemek için tıklayın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21375464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42423335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25965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45260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861445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2374664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945452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3188054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2620585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r-TR"/>
              <a:t>Asıl başlık stilini düzenlemek için tıklayın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4157354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E206AA6F-F765-4471-A3C4-066AC48F1276}" type="datetimeFigureOut">
              <a:rPr lang="tr-TR" smtClean="0"/>
              <a:pPr/>
              <a:t>14/10/2020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1879162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206AA6F-F765-4471-A3C4-066AC48F1276}" type="datetimeFigureOut">
              <a:rPr lang="tr-TR" smtClean="0"/>
              <a:pPr/>
              <a:t>14/10/2020</a:t>
            </a:fld>
            <a:endParaRPr lang="tr-T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53DCD8F-3878-480A-839E-F18A735ED58D}" type="slidenum">
              <a:rPr lang="tr-TR" smtClean="0"/>
              <a:pPr/>
              <a:t>‹#›</a:t>
            </a:fld>
            <a:endParaRPr lang="tr-TR"/>
          </a:p>
        </p:txBody>
      </p:sp>
    </p:spTree>
    <p:extLst>
      <p:ext uri="{BB962C8B-B14F-4D97-AF65-F5344CB8AC3E}">
        <p14:creationId xmlns:p14="http://schemas.microsoft.com/office/powerpoint/2010/main" xmlns="" val="4060170357"/>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CDFCDF04-6235-402A-9B5A-BAE8FDE1B7E7}"/>
              </a:ext>
            </a:extLst>
          </p:cNvPr>
          <p:cNvSpPr>
            <a:spLocks noGrp="1"/>
          </p:cNvSpPr>
          <p:nvPr>
            <p:ph type="ctrTitle"/>
          </p:nvPr>
        </p:nvSpPr>
        <p:spPr/>
        <p:txBody>
          <a:bodyPr/>
          <a:lstStyle/>
          <a:p>
            <a:r>
              <a:rPr lang="tr-TR" dirty="0"/>
              <a:t>FEN BİLİMLERİ</a:t>
            </a:r>
          </a:p>
        </p:txBody>
      </p:sp>
      <p:sp>
        <p:nvSpPr>
          <p:cNvPr id="3" name="Alt Başlık 2">
            <a:extLst>
              <a:ext uri="{FF2B5EF4-FFF2-40B4-BE49-F238E27FC236}">
                <a16:creationId xmlns="" xmlns:a16="http://schemas.microsoft.com/office/drawing/2014/main" id="{8D6E5E08-6374-43C0-B158-D2C99F54DA35}"/>
              </a:ext>
            </a:extLst>
          </p:cNvPr>
          <p:cNvSpPr>
            <a:spLocks noGrp="1"/>
          </p:cNvSpPr>
          <p:nvPr>
            <p:ph type="subTitle" idx="1"/>
          </p:nvPr>
        </p:nvSpPr>
        <p:spPr/>
        <p:txBody>
          <a:bodyPr/>
          <a:lstStyle/>
          <a:p>
            <a:r>
              <a:rPr lang="tr-TR" dirty="0"/>
              <a:t>1.ÜNİTE DEĞERLENDİRME</a:t>
            </a:r>
          </a:p>
          <a:p>
            <a:r>
              <a:rPr lang="tr-TR" dirty="0"/>
              <a:t>YER KABUĞU VE DÜNYA’MIZIN HAREKETLERİ</a:t>
            </a:r>
          </a:p>
        </p:txBody>
      </p:sp>
    </p:spTree>
    <p:extLst>
      <p:ext uri="{BB962C8B-B14F-4D97-AF65-F5344CB8AC3E}">
        <p14:creationId xmlns:p14="http://schemas.microsoft.com/office/powerpoint/2010/main" xmlns="" val="35821086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E051F312-CAA2-4DF2-A7FB-9D8DF43111DE}"/>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F871B18B-F547-4EDD-9E86-8CFAD7CC90F7}"/>
              </a:ext>
            </a:extLst>
          </p:cNvPr>
          <p:cNvSpPr>
            <a:spLocks noGrp="1"/>
          </p:cNvSpPr>
          <p:nvPr>
            <p:ph idx="1"/>
          </p:nvPr>
        </p:nvSpPr>
        <p:spPr/>
        <p:txBody>
          <a:bodyPr/>
          <a:lstStyle/>
          <a:p>
            <a:pPr marL="0" indent="0">
              <a:buNone/>
            </a:pPr>
            <a:r>
              <a:rPr lang="tr-TR" b="1" dirty="0"/>
              <a:t>3.Aşağıdakilerden hangisi fosillerden oluşmuş bir yakıt türü değildir</a:t>
            </a:r>
            <a:r>
              <a:rPr lang="tr-TR" dirty="0"/>
              <a:t>?</a:t>
            </a:r>
          </a:p>
          <a:p>
            <a:pPr marL="0" indent="0">
              <a:buNone/>
            </a:pPr>
            <a:endParaRPr lang="tr-TR" dirty="0"/>
          </a:p>
          <a:p>
            <a:pPr marL="0" indent="0">
              <a:buNone/>
            </a:pPr>
            <a:r>
              <a:rPr lang="tr-TR" dirty="0"/>
              <a:t>A) Petrol                       B) Doğal gaz</a:t>
            </a:r>
          </a:p>
          <a:p>
            <a:pPr marL="0" indent="0">
              <a:buNone/>
            </a:pPr>
            <a:r>
              <a:rPr lang="tr-TR" dirty="0"/>
              <a:t>C) Odun                        D) Kömür</a:t>
            </a:r>
          </a:p>
        </p:txBody>
      </p:sp>
      <p:sp>
        <p:nvSpPr>
          <p:cNvPr id="4" name="Oval 3">
            <a:extLst>
              <a:ext uri="{FF2B5EF4-FFF2-40B4-BE49-F238E27FC236}">
                <a16:creationId xmlns="" xmlns:a16="http://schemas.microsoft.com/office/drawing/2014/main" id="{AD2A24A8-63DE-46A5-9550-6F125B9D144D}"/>
              </a:ext>
            </a:extLst>
          </p:cNvPr>
          <p:cNvSpPr/>
          <p:nvPr/>
        </p:nvSpPr>
        <p:spPr>
          <a:xfrm>
            <a:off x="677334" y="33781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699368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E4ABC98-87A3-4080-BA77-58434DC51794}"/>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3FBBA913-6190-465F-A232-934F1F34C80D}"/>
              </a:ext>
            </a:extLst>
          </p:cNvPr>
          <p:cNvSpPr>
            <a:spLocks noGrp="1"/>
          </p:cNvSpPr>
          <p:nvPr>
            <p:ph idx="1"/>
          </p:nvPr>
        </p:nvSpPr>
        <p:spPr/>
        <p:txBody>
          <a:bodyPr/>
          <a:lstStyle/>
          <a:p>
            <a:pPr marL="0" indent="0">
              <a:buNone/>
            </a:pPr>
            <a:r>
              <a:rPr lang="tr-TR" b="1" dirty="0"/>
              <a:t>4.Aşağıda fosiller ile ilgili verilen ifadelerden hangisi yanlıştır?</a:t>
            </a:r>
            <a:endParaRPr lang="tr-TR" dirty="0"/>
          </a:p>
          <a:p>
            <a:pPr marL="0" indent="0">
              <a:buNone/>
            </a:pPr>
            <a:endParaRPr lang="tr-TR" dirty="0"/>
          </a:p>
          <a:p>
            <a:pPr marL="0" indent="0">
              <a:buNone/>
            </a:pPr>
            <a:r>
              <a:rPr lang="tr-TR" dirty="0"/>
              <a:t>A) Fosiller kayaç tabakasının içinde oluşabilir</a:t>
            </a:r>
          </a:p>
          <a:p>
            <a:pPr marL="0" indent="0">
              <a:buNone/>
            </a:pPr>
            <a:r>
              <a:rPr lang="tr-TR" dirty="0"/>
              <a:t>B) Fosiller milyonlarca yıl içinde oluşur.</a:t>
            </a:r>
          </a:p>
          <a:p>
            <a:pPr marL="0" indent="0">
              <a:buNone/>
            </a:pPr>
            <a:r>
              <a:rPr lang="tr-TR" dirty="0"/>
              <a:t>C) Bitki ve hayvan kalıntıları uygun şartlar oluşursa fosilleşir.</a:t>
            </a:r>
          </a:p>
          <a:p>
            <a:pPr marL="0" indent="0">
              <a:buNone/>
            </a:pPr>
            <a:r>
              <a:rPr lang="tr-TR" dirty="0"/>
              <a:t>D) Ölen her canlı fosilleşir.</a:t>
            </a:r>
          </a:p>
        </p:txBody>
      </p:sp>
      <p:sp>
        <p:nvSpPr>
          <p:cNvPr id="4" name="Oval 3">
            <a:extLst>
              <a:ext uri="{FF2B5EF4-FFF2-40B4-BE49-F238E27FC236}">
                <a16:creationId xmlns="" xmlns:a16="http://schemas.microsoft.com/office/drawing/2014/main" id="{3C736922-9C56-47E5-A628-04E74D138BF3}"/>
              </a:ext>
            </a:extLst>
          </p:cNvPr>
          <p:cNvSpPr/>
          <p:nvPr/>
        </p:nvSpPr>
        <p:spPr>
          <a:xfrm>
            <a:off x="677334" y="4100975"/>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698766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6E9DD717-964B-499A-99DE-97F40F552207}"/>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BC77AD11-DD68-42CF-81BF-5BB5F673A9AF}"/>
              </a:ext>
            </a:extLst>
          </p:cNvPr>
          <p:cNvSpPr>
            <a:spLocks noGrp="1"/>
          </p:cNvSpPr>
          <p:nvPr>
            <p:ph idx="1"/>
          </p:nvPr>
        </p:nvSpPr>
        <p:spPr/>
        <p:txBody>
          <a:bodyPr/>
          <a:lstStyle/>
          <a:p>
            <a:pPr marL="0" indent="0">
              <a:buNone/>
            </a:pPr>
            <a:r>
              <a:rPr lang="tr-TR" b="1" dirty="0"/>
              <a:t>5. Kumun oluşumundaki doğru sıralama aşağıdakilerin hangisidir?</a:t>
            </a:r>
            <a:endParaRPr lang="tr-TR" dirty="0"/>
          </a:p>
          <a:p>
            <a:pPr marL="0" indent="0">
              <a:buNone/>
            </a:pPr>
            <a:endParaRPr lang="tr-TR" dirty="0"/>
          </a:p>
          <a:p>
            <a:pPr marL="0" indent="0">
              <a:buNone/>
            </a:pPr>
            <a:r>
              <a:rPr lang="tr-TR" dirty="0"/>
              <a:t>A) Kayaç – kaya – taş – çakıl – kum</a:t>
            </a:r>
          </a:p>
          <a:p>
            <a:pPr marL="0" indent="0">
              <a:buNone/>
            </a:pPr>
            <a:r>
              <a:rPr lang="tr-TR" dirty="0"/>
              <a:t>B) Taş – çakıl – kaya – kayaç – kum</a:t>
            </a:r>
          </a:p>
          <a:p>
            <a:pPr marL="0" indent="0">
              <a:buNone/>
            </a:pPr>
            <a:r>
              <a:rPr lang="tr-TR" dirty="0"/>
              <a:t>C) Kaya – çakıl – kayaç – taş – kum</a:t>
            </a:r>
          </a:p>
          <a:p>
            <a:pPr marL="0" indent="0">
              <a:buNone/>
            </a:pPr>
            <a:r>
              <a:rPr lang="tr-TR" dirty="0"/>
              <a:t>D) Kayaç – taş– kaya – çakıl – kum</a:t>
            </a:r>
          </a:p>
          <a:p>
            <a:endParaRPr lang="tr-TR" dirty="0"/>
          </a:p>
        </p:txBody>
      </p:sp>
      <p:sp>
        <p:nvSpPr>
          <p:cNvPr id="4" name="Oval 3">
            <a:extLst>
              <a:ext uri="{FF2B5EF4-FFF2-40B4-BE49-F238E27FC236}">
                <a16:creationId xmlns="" xmlns:a16="http://schemas.microsoft.com/office/drawing/2014/main" id="{60518DCA-7979-492F-BE33-3D9C1ED48552}"/>
              </a:ext>
            </a:extLst>
          </p:cNvPr>
          <p:cNvSpPr/>
          <p:nvPr/>
        </p:nvSpPr>
        <p:spPr>
          <a:xfrm>
            <a:off x="677334" y="29844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247009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4AD5161-34B9-4B03-A7E3-C9016490B138}"/>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7D4E11E1-E7B8-4F49-B19A-E7430E3B3B2C}"/>
              </a:ext>
            </a:extLst>
          </p:cNvPr>
          <p:cNvSpPr>
            <a:spLocks noGrp="1"/>
          </p:cNvSpPr>
          <p:nvPr>
            <p:ph idx="1"/>
          </p:nvPr>
        </p:nvSpPr>
        <p:spPr/>
        <p:txBody>
          <a:bodyPr/>
          <a:lstStyle/>
          <a:p>
            <a:pPr marL="0" indent="0">
              <a:buNone/>
            </a:pPr>
            <a:r>
              <a:rPr lang="tr-TR" b="1" dirty="0"/>
              <a:t>6.</a:t>
            </a:r>
            <a:r>
              <a:rPr lang="tr-TR" dirty="0"/>
              <a:t> </a:t>
            </a:r>
            <a:r>
              <a:rPr lang="tr-TR" b="1" dirty="0"/>
              <a:t>Aşağıdakilerden hangisinden fosil oluşmaz?</a:t>
            </a:r>
            <a:endParaRPr lang="tr-TR" dirty="0"/>
          </a:p>
          <a:p>
            <a:pPr marL="0" indent="0">
              <a:buNone/>
            </a:pPr>
            <a:r>
              <a:rPr lang="tr-TR" b="1" dirty="0"/>
              <a:t> </a:t>
            </a:r>
            <a:endParaRPr lang="tr-TR" dirty="0"/>
          </a:p>
          <a:p>
            <a:pPr marL="0" indent="0">
              <a:buNone/>
            </a:pPr>
            <a:r>
              <a:rPr lang="tr-TR" dirty="0"/>
              <a:t>A)Kemik parçası        B)Kulak parçası</a:t>
            </a:r>
          </a:p>
          <a:p>
            <a:pPr marL="0" indent="0">
              <a:buNone/>
            </a:pPr>
            <a:r>
              <a:rPr lang="tr-TR" dirty="0"/>
              <a:t>C) Boynuz                 D) Diş</a:t>
            </a:r>
          </a:p>
        </p:txBody>
      </p:sp>
      <p:sp>
        <p:nvSpPr>
          <p:cNvPr id="4" name="Oval 3">
            <a:extLst>
              <a:ext uri="{FF2B5EF4-FFF2-40B4-BE49-F238E27FC236}">
                <a16:creationId xmlns="" xmlns:a16="http://schemas.microsoft.com/office/drawing/2014/main" id="{5C3580E3-BDD3-45F9-8B21-2DEFC52ABCE3}"/>
              </a:ext>
            </a:extLst>
          </p:cNvPr>
          <p:cNvSpPr/>
          <p:nvPr/>
        </p:nvSpPr>
        <p:spPr>
          <a:xfrm>
            <a:off x="2823634" y="29082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357760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6A1F2A02-E712-4726-A54F-E26E512A07A9}"/>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9ACA46CB-6331-42EB-ACB7-316FAAA3FFC7}"/>
              </a:ext>
            </a:extLst>
          </p:cNvPr>
          <p:cNvSpPr>
            <a:spLocks noGrp="1"/>
          </p:cNvSpPr>
          <p:nvPr>
            <p:ph idx="1"/>
          </p:nvPr>
        </p:nvSpPr>
        <p:spPr/>
        <p:txBody>
          <a:bodyPr>
            <a:normAutofit/>
          </a:bodyPr>
          <a:lstStyle/>
          <a:p>
            <a:pPr marL="0" indent="0">
              <a:buNone/>
            </a:pPr>
            <a:r>
              <a:rPr lang="tr-TR" dirty="0"/>
              <a:t>I. Kayaçlar, volkanik aktiviteler ile yeryüzüne ulaşan magmanın katılaşmasıyla oluşur.</a:t>
            </a:r>
          </a:p>
          <a:p>
            <a:pPr marL="0" indent="0">
              <a:buNone/>
            </a:pPr>
            <a:r>
              <a:rPr lang="tr-TR" dirty="0"/>
              <a:t>II. Bütün kayaçların fiziksel özellikleri aynıdır.</a:t>
            </a:r>
          </a:p>
          <a:p>
            <a:pPr marL="0" indent="0">
              <a:buNone/>
            </a:pPr>
            <a:r>
              <a:rPr lang="tr-TR" dirty="0"/>
              <a:t>III. Kayaçlar minerallerden oluşur.</a:t>
            </a:r>
          </a:p>
          <a:p>
            <a:pPr marL="0" indent="0">
              <a:buNone/>
            </a:pPr>
            <a:r>
              <a:rPr lang="tr-TR" b="1" dirty="0"/>
              <a:t>7. Kayaçlarla ilgili yukarıdaki ifadelerden hangisi doğrudur?</a:t>
            </a:r>
            <a:endParaRPr lang="tr-TR" dirty="0"/>
          </a:p>
          <a:p>
            <a:endParaRPr lang="tr-TR" dirty="0"/>
          </a:p>
          <a:p>
            <a:pPr marL="0" indent="0">
              <a:buNone/>
            </a:pPr>
            <a:r>
              <a:rPr lang="tr-TR" dirty="0"/>
              <a:t>A) Yalnızca I doğrudur. </a:t>
            </a:r>
          </a:p>
          <a:p>
            <a:pPr marL="0" indent="0">
              <a:buNone/>
            </a:pPr>
            <a:r>
              <a:rPr lang="tr-TR" dirty="0"/>
              <a:t>B) Yalnızca II doğrudur.</a:t>
            </a:r>
          </a:p>
          <a:p>
            <a:pPr marL="0" indent="0">
              <a:buNone/>
            </a:pPr>
            <a:r>
              <a:rPr lang="tr-TR" dirty="0"/>
              <a:t>C) Her üçü de doğrudur. </a:t>
            </a:r>
          </a:p>
          <a:p>
            <a:pPr marL="0" indent="0">
              <a:buNone/>
            </a:pPr>
            <a:r>
              <a:rPr lang="tr-TR" dirty="0"/>
              <a:t>D) I. ve III. ifade doğrudur.</a:t>
            </a:r>
          </a:p>
        </p:txBody>
      </p:sp>
      <p:sp>
        <p:nvSpPr>
          <p:cNvPr id="4" name="Oval 3">
            <a:extLst>
              <a:ext uri="{FF2B5EF4-FFF2-40B4-BE49-F238E27FC236}">
                <a16:creationId xmlns="" xmlns:a16="http://schemas.microsoft.com/office/drawing/2014/main" id="{95BCA783-DBF3-4B00-ADEC-F0715BC13237}"/>
              </a:ext>
            </a:extLst>
          </p:cNvPr>
          <p:cNvSpPr/>
          <p:nvPr/>
        </p:nvSpPr>
        <p:spPr>
          <a:xfrm>
            <a:off x="677334" y="5584161"/>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561984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B0AD54C9-2814-460A-91A5-A238F4D36B0F}"/>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A1EE02E1-3B23-487F-99DF-15B9BDAE4FAB}"/>
              </a:ext>
            </a:extLst>
          </p:cNvPr>
          <p:cNvSpPr>
            <a:spLocks noGrp="1"/>
          </p:cNvSpPr>
          <p:nvPr>
            <p:ph idx="1"/>
          </p:nvPr>
        </p:nvSpPr>
        <p:spPr/>
        <p:txBody>
          <a:bodyPr/>
          <a:lstStyle/>
          <a:p>
            <a:pPr marL="0" indent="0">
              <a:buNone/>
            </a:pPr>
            <a:r>
              <a:rPr lang="tr-TR" b="1" dirty="0"/>
              <a:t>8.</a:t>
            </a:r>
            <a:r>
              <a:rPr lang="tr-TR" dirty="0"/>
              <a:t> </a:t>
            </a:r>
            <a:r>
              <a:rPr lang="tr-TR" b="1" dirty="0"/>
              <a:t>Aşağıdaki bilgilerden hangisi yanlıştır?</a:t>
            </a:r>
            <a:endParaRPr lang="tr-TR" dirty="0"/>
          </a:p>
          <a:p>
            <a:pPr marL="0" indent="0">
              <a:buNone/>
            </a:pPr>
            <a:endParaRPr lang="tr-TR" dirty="0"/>
          </a:p>
          <a:p>
            <a:pPr marL="0" indent="0">
              <a:buNone/>
            </a:pPr>
            <a:r>
              <a:rPr lang="tr-TR" dirty="0"/>
              <a:t>A) Yer kabuğunda kayaç adı verilen maddeler bulunur.</a:t>
            </a:r>
          </a:p>
          <a:p>
            <a:pPr marL="0" indent="0">
              <a:buNone/>
            </a:pPr>
            <a:r>
              <a:rPr lang="tr-TR" dirty="0"/>
              <a:t>B) Madenler işlenerek pek çok alanda kullanılır.</a:t>
            </a:r>
          </a:p>
          <a:p>
            <a:pPr marL="0" indent="0">
              <a:buNone/>
            </a:pPr>
            <a:r>
              <a:rPr lang="tr-TR" dirty="0"/>
              <a:t>C) Yer kabuğunun kalınlığı Dünya’nın her yerinde aynıdır.</a:t>
            </a:r>
          </a:p>
          <a:p>
            <a:pPr marL="0" indent="0">
              <a:buNone/>
            </a:pPr>
            <a:r>
              <a:rPr lang="tr-TR" dirty="0"/>
              <a:t>D) Mineraller kayaçlar içinde bulunan maddelerdir.</a:t>
            </a:r>
          </a:p>
          <a:p>
            <a:endParaRPr lang="tr-TR" dirty="0"/>
          </a:p>
        </p:txBody>
      </p:sp>
      <p:sp>
        <p:nvSpPr>
          <p:cNvPr id="4" name="Oval 3">
            <a:extLst>
              <a:ext uri="{FF2B5EF4-FFF2-40B4-BE49-F238E27FC236}">
                <a16:creationId xmlns="" xmlns:a16="http://schemas.microsoft.com/office/drawing/2014/main" id="{3745229E-A9BD-427C-B970-D23678070BE7}"/>
              </a:ext>
            </a:extLst>
          </p:cNvPr>
          <p:cNvSpPr/>
          <p:nvPr/>
        </p:nvSpPr>
        <p:spPr>
          <a:xfrm>
            <a:off x="677334" y="37591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695761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3B03E3F-2B90-4CAF-9E83-935A0FC1CB9D}"/>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59A6DB9A-7275-4E80-AD7B-7E248FF7F4EC}"/>
              </a:ext>
            </a:extLst>
          </p:cNvPr>
          <p:cNvSpPr>
            <a:spLocks noGrp="1"/>
          </p:cNvSpPr>
          <p:nvPr>
            <p:ph idx="1"/>
          </p:nvPr>
        </p:nvSpPr>
        <p:spPr/>
        <p:txBody>
          <a:bodyPr/>
          <a:lstStyle/>
          <a:p>
            <a:pPr marL="0" indent="0">
              <a:buNone/>
            </a:pPr>
            <a:r>
              <a:rPr lang="tr-TR" b="1" dirty="0"/>
              <a:t>9. Aşağıdakilerden hangisi maden değildir?</a:t>
            </a:r>
            <a:endParaRPr lang="tr-TR" dirty="0"/>
          </a:p>
          <a:p>
            <a:pPr marL="0" indent="0">
              <a:buNone/>
            </a:pPr>
            <a:r>
              <a:rPr lang="tr-TR" b="1" dirty="0"/>
              <a:t> </a:t>
            </a:r>
            <a:endParaRPr lang="tr-TR" dirty="0"/>
          </a:p>
          <a:p>
            <a:pPr marL="0" indent="0">
              <a:buNone/>
            </a:pPr>
            <a:r>
              <a:rPr lang="tr-TR" dirty="0"/>
              <a:t>A)</a:t>
            </a:r>
            <a:r>
              <a:rPr lang="tr-TR" b="1" dirty="0"/>
              <a:t> </a:t>
            </a:r>
            <a:r>
              <a:rPr lang="tr-TR" dirty="0"/>
              <a:t>Mermer        B) Altın        C) Krom             D) Toprak</a:t>
            </a:r>
          </a:p>
        </p:txBody>
      </p:sp>
      <p:sp>
        <p:nvSpPr>
          <p:cNvPr id="4" name="Oval 3">
            <a:extLst>
              <a:ext uri="{FF2B5EF4-FFF2-40B4-BE49-F238E27FC236}">
                <a16:creationId xmlns="" xmlns:a16="http://schemas.microsoft.com/office/drawing/2014/main" id="{D17D4D1B-1151-4CCD-A442-63A28C0D804E}"/>
              </a:ext>
            </a:extLst>
          </p:cNvPr>
          <p:cNvSpPr/>
          <p:nvPr/>
        </p:nvSpPr>
        <p:spPr>
          <a:xfrm>
            <a:off x="5274734" y="29972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dirty="0"/>
          </a:p>
        </p:txBody>
      </p:sp>
    </p:spTree>
    <p:extLst>
      <p:ext uri="{BB962C8B-B14F-4D97-AF65-F5344CB8AC3E}">
        <p14:creationId xmlns:p14="http://schemas.microsoft.com/office/powerpoint/2010/main" xmlns="" val="67068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75BD3B4-FB3D-41EE-9B6E-BCD04584178D}"/>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76A78329-14DB-47B7-9B5F-745E87842093}"/>
              </a:ext>
            </a:extLst>
          </p:cNvPr>
          <p:cNvSpPr>
            <a:spLocks noGrp="1"/>
          </p:cNvSpPr>
          <p:nvPr>
            <p:ph idx="1"/>
          </p:nvPr>
        </p:nvSpPr>
        <p:spPr/>
        <p:txBody>
          <a:bodyPr/>
          <a:lstStyle/>
          <a:p>
            <a:pPr marL="0" indent="0">
              <a:buNone/>
            </a:pPr>
            <a:r>
              <a:rPr lang="tr-TR" b="1" dirty="0"/>
              <a:t>10.Aşağıdaki ifadelerden hangisi yanlıştır?</a:t>
            </a:r>
            <a:endParaRPr lang="tr-TR" dirty="0"/>
          </a:p>
          <a:p>
            <a:pPr marL="0" indent="0">
              <a:buNone/>
            </a:pPr>
            <a:endParaRPr lang="tr-TR" dirty="0"/>
          </a:p>
          <a:p>
            <a:pPr marL="0" indent="0">
              <a:buNone/>
            </a:pPr>
            <a:r>
              <a:rPr lang="tr-TR" dirty="0"/>
              <a:t>A) Bakır madeni elektrikli aletlerde kullanılır.</a:t>
            </a:r>
          </a:p>
          <a:p>
            <a:pPr marL="0" indent="0">
              <a:buNone/>
            </a:pPr>
            <a:r>
              <a:rPr lang="tr-TR" dirty="0"/>
              <a:t>B) Bor madeni temizlik ürünlerinde kullanılır.</a:t>
            </a:r>
          </a:p>
          <a:p>
            <a:pPr marL="0" indent="0">
              <a:buNone/>
            </a:pPr>
            <a:r>
              <a:rPr lang="tr-TR" dirty="0"/>
              <a:t>C) Altın madeni telefon ve bilgisayarların içinde kullanılır.</a:t>
            </a:r>
          </a:p>
          <a:p>
            <a:pPr marL="0" indent="0">
              <a:buNone/>
            </a:pPr>
            <a:r>
              <a:rPr lang="tr-TR" dirty="0"/>
              <a:t>D) Kömür madeni plastik yapımında ham madde olarak kullanılır.</a:t>
            </a:r>
          </a:p>
        </p:txBody>
      </p:sp>
      <p:sp>
        <p:nvSpPr>
          <p:cNvPr id="4" name="Oval 3">
            <a:extLst>
              <a:ext uri="{FF2B5EF4-FFF2-40B4-BE49-F238E27FC236}">
                <a16:creationId xmlns="" xmlns:a16="http://schemas.microsoft.com/office/drawing/2014/main" id="{4002BED4-28DA-4AA4-A8F7-87D1363FA473}"/>
              </a:ext>
            </a:extLst>
          </p:cNvPr>
          <p:cNvSpPr/>
          <p:nvPr/>
        </p:nvSpPr>
        <p:spPr>
          <a:xfrm>
            <a:off x="677334" y="4100975"/>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67983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6660C71B-1433-4A91-9805-19A9786E9F07}"/>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B4C95E6B-E9C7-414D-BE42-839501BA2A19}"/>
              </a:ext>
            </a:extLst>
          </p:cNvPr>
          <p:cNvSpPr>
            <a:spLocks noGrp="1"/>
          </p:cNvSpPr>
          <p:nvPr>
            <p:ph idx="1"/>
          </p:nvPr>
        </p:nvSpPr>
        <p:spPr/>
        <p:txBody>
          <a:bodyPr/>
          <a:lstStyle/>
          <a:p>
            <a:pPr marL="0" indent="0">
              <a:buNone/>
            </a:pPr>
            <a:r>
              <a:rPr lang="tr-TR" dirty="0"/>
              <a:t>11. Demir-çelik fabrikalarında demirin eritildiği fırınlarda kullanılır. Çok yüksek enerjiye sahiptir.</a:t>
            </a:r>
          </a:p>
          <a:p>
            <a:pPr marL="0" indent="0">
              <a:buNone/>
            </a:pPr>
            <a:r>
              <a:rPr lang="tr-TR" b="1" dirty="0"/>
              <a:t>Yukarıda özellikleri verilen maden aşağıdakilerden hangisidir?</a:t>
            </a:r>
            <a:endParaRPr lang="tr-TR" dirty="0"/>
          </a:p>
          <a:p>
            <a:pPr marL="0" indent="0">
              <a:buNone/>
            </a:pPr>
            <a:endParaRPr lang="tr-TR" dirty="0"/>
          </a:p>
          <a:p>
            <a:pPr marL="0" indent="0">
              <a:buNone/>
            </a:pPr>
            <a:r>
              <a:rPr lang="tr-TR" dirty="0"/>
              <a:t>A) Bor                    B) Taş kömürü          C) Bakır                  D)Altın</a:t>
            </a:r>
          </a:p>
          <a:p>
            <a:endParaRPr lang="tr-TR" dirty="0"/>
          </a:p>
        </p:txBody>
      </p:sp>
      <p:sp>
        <p:nvSpPr>
          <p:cNvPr id="4" name="Oval 3">
            <a:extLst>
              <a:ext uri="{FF2B5EF4-FFF2-40B4-BE49-F238E27FC236}">
                <a16:creationId xmlns="" xmlns:a16="http://schemas.microsoft.com/office/drawing/2014/main" id="{308979E6-CCA8-45BF-BB5B-DCFB6FFFED28}"/>
              </a:ext>
            </a:extLst>
          </p:cNvPr>
          <p:cNvSpPr/>
          <p:nvPr/>
        </p:nvSpPr>
        <p:spPr>
          <a:xfrm>
            <a:off x="2607734" y="3656474"/>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689503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E0948FB5-64A3-40AB-8478-1E2DCE213B08}"/>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88EECD71-4C9B-4678-91BD-C41AA41CC758}"/>
              </a:ext>
            </a:extLst>
          </p:cNvPr>
          <p:cNvSpPr>
            <a:spLocks noGrp="1"/>
          </p:cNvSpPr>
          <p:nvPr>
            <p:ph idx="1"/>
          </p:nvPr>
        </p:nvSpPr>
        <p:spPr/>
        <p:txBody>
          <a:bodyPr/>
          <a:lstStyle/>
          <a:p>
            <a:pPr marL="0" indent="0">
              <a:buNone/>
            </a:pPr>
            <a:r>
              <a:rPr lang="tr-TR" b="1" dirty="0"/>
              <a:t>12. Aşağıdakilerden hangisi Dünya’nın kendi etrafındaki bir tam dönüşünün süresini</a:t>
            </a:r>
            <a:r>
              <a:rPr lang="tr-TR" dirty="0"/>
              <a:t> </a:t>
            </a:r>
            <a:r>
              <a:rPr lang="tr-TR" b="1" dirty="0"/>
              <a:t>vermektedir?</a:t>
            </a:r>
            <a:endParaRPr lang="tr-TR" dirty="0"/>
          </a:p>
          <a:p>
            <a:pPr marL="0" indent="0">
              <a:buNone/>
            </a:pPr>
            <a:r>
              <a:rPr lang="tr-TR" dirty="0"/>
              <a:t> </a:t>
            </a:r>
          </a:p>
          <a:p>
            <a:pPr marL="0" indent="0">
              <a:buNone/>
            </a:pPr>
            <a:r>
              <a:rPr lang="tr-TR" dirty="0"/>
              <a:t>A)1 gün               B) 1 yıl        C) 1 ay                D) 2 yıl</a:t>
            </a:r>
          </a:p>
        </p:txBody>
      </p:sp>
      <p:sp>
        <p:nvSpPr>
          <p:cNvPr id="4" name="Oval 3">
            <a:extLst>
              <a:ext uri="{FF2B5EF4-FFF2-40B4-BE49-F238E27FC236}">
                <a16:creationId xmlns="" xmlns:a16="http://schemas.microsoft.com/office/drawing/2014/main" id="{E9BBED25-74F7-491A-9B63-D3CFDBCEB1E1}"/>
              </a:ext>
            </a:extLst>
          </p:cNvPr>
          <p:cNvSpPr/>
          <p:nvPr/>
        </p:nvSpPr>
        <p:spPr>
          <a:xfrm>
            <a:off x="677334" y="32131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556085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CDAFD5E2-DEDE-4EC6-A10E-8AA7A15A6662}"/>
              </a:ext>
            </a:extLst>
          </p:cNvPr>
          <p:cNvSpPr>
            <a:spLocks noGrp="1"/>
          </p:cNvSpPr>
          <p:nvPr>
            <p:ph idx="1"/>
          </p:nvPr>
        </p:nvSpPr>
        <p:spPr>
          <a:xfrm>
            <a:off x="838200" y="393895"/>
            <a:ext cx="10515600" cy="6063176"/>
          </a:xfrm>
        </p:spPr>
        <p:txBody>
          <a:bodyPr>
            <a:normAutofit/>
          </a:bodyPr>
          <a:lstStyle/>
          <a:p>
            <a:pPr marL="0" lvl="0" indent="0">
              <a:buNone/>
            </a:pPr>
            <a:endParaRPr lang="tr-TR" sz="2400" dirty="0"/>
          </a:p>
          <a:p>
            <a:pPr marL="0" lvl="0" indent="0">
              <a:buNone/>
            </a:pPr>
            <a:r>
              <a:rPr lang="tr-TR" sz="2400" dirty="0"/>
              <a:t>		Dünyamızın kendi etrafında dönmesiyle mevsimler oluşur.</a:t>
            </a:r>
          </a:p>
          <a:p>
            <a:pPr marL="800100" lvl="2" indent="0">
              <a:buNone/>
            </a:pPr>
            <a:endParaRPr lang="tr-TR" sz="2400" dirty="0"/>
          </a:p>
          <a:p>
            <a:pPr marL="800100" lvl="2" indent="0">
              <a:buNone/>
            </a:pPr>
            <a:r>
              <a:rPr lang="tr-TR" sz="2400" dirty="0"/>
              <a:t>Kayaçlar, dış faktörlerle parçalanarak kaya, çakıl ve taşa dönüşür.</a:t>
            </a:r>
          </a:p>
          <a:p>
            <a:pPr marL="0" lvl="0" indent="0">
              <a:buNone/>
            </a:pPr>
            <a:endParaRPr lang="tr-TR" sz="2400" dirty="0"/>
          </a:p>
          <a:p>
            <a:pPr marL="0" lvl="0" indent="0">
              <a:buNone/>
            </a:pPr>
            <a:r>
              <a:rPr lang="tr-TR" sz="2400" dirty="0"/>
              <a:t>		Fosillere kayaçlar, deniz dipleri, ağaç reçineleri veya buzullarda rastlayabiliriz.</a:t>
            </a:r>
          </a:p>
          <a:p>
            <a:pPr marL="0" lvl="0" indent="0">
              <a:buNone/>
            </a:pPr>
            <a:endParaRPr lang="tr-TR" sz="2400" dirty="0"/>
          </a:p>
          <a:p>
            <a:pPr marL="0" lvl="0" indent="0">
              <a:buNone/>
            </a:pPr>
            <a:r>
              <a:rPr lang="tr-TR" sz="2400" dirty="0"/>
              <a:t>		Fosilleşmenin olabilmesi için birkaç sene yeterlidir.</a:t>
            </a:r>
          </a:p>
          <a:p>
            <a:pPr marL="0" lvl="0" indent="0">
              <a:buNone/>
            </a:pPr>
            <a:endParaRPr lang="tr-TR" sz="2400" dirty="0"/>
          </a:p>
          <a:p>
            <a:pPr marL="0" lvl="0" indent="0">
              <a:buNone/>
            </a:pPr>
            <a:r>
              <a:rPr lang="tr-TR" sz="2400" dirty="0"/>
              <a:t>		Kayaçların farklı renkte olmasının sebebi yapısındaki fosillerdir.</a:t>
            </a:r>
          </a:p>
        </p:txBody>
      </p:sp>
      <p:pic>
        <p:nvPicPr>
          <p:cNvPr id="9" name="Grafik 8" descr="Onay işareti">
            <a:extLst>
              <a:ext uri="{FF2B5EF4-FFF2-40B4-BE49-F238E27FC236}">
                <a16:creationId xmlns="" xmlns:a16="http://schemas.microsoft.com/office/drawing/2014/main" id="{91B5ED77-9215-48CE-A117-F9812C263AC8}"/>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tretch>
            <a:fillRect/>
          </a:stretch>
        </p:blipFill>
        <p:spPr>
          <a:xfrm>
            <a:off x="990600" y="1643381"/>
            <a:ext cx="685800" cy="685800"/>
          </a:xfrm>
          <a:prstGeom prst="rect">
            <a:avLst/>
          </a:prstGeom>
        </p:spPr>
      </p:pic>
      <p:pic>
        <p:nvPicPr>
          <p:cNvPr id="11" name="Grafik 10" descr="Kapat">
            <a:extLst>
              <a:ext uri="{FF2B5EF4-FFF2-40B4-BE49-F238E27FC236}">
                <a16:creationId xmlns="" xmlns:a16="http://schemas.microsoft.com/office/drawing/2014/main" id="{4F193A14-78EA-48CC-AC09-450492A70A76}"/>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990600" y="776948"/>
            <a:ext cx="685800" cy="685800"/>
          </a:xfrm>
          <a:prstGeom prst="rect">
            <a:avLst/>
          </a:prstGeom>
        </p:spPr>
      </p:pic>
      <p:pic>
        <p:nvPicPr>
          <p:cNvPr id="12" name="Grafik 11" descr="Onay işareti">
            <a:extLst>
              <a:ext uri="{FF2B5EF4-FFF2-40B4-BE49-F238E27FC236}">
                <a16:creationId xmlns="" xmlns:a16="http://schemas.microsoft.com/office/drawing/2014/main" id="{2BA45735-F45B-4BB9-85A3-804CAE443D48}"/>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tretch>
            <a:fillRect/>
          </a:stretch>
        </p:blipFill>
        <p:spPr>
          <a:xfrm>
            <a:off x="990600" y="2632513"/>
            <a:ext cx="685800" cy="685800"/>
          </a:xfrm>
          <a:prstGeom prst="rect">
            <a:avLst/>
          </a:prstGeom>
        </p:spPr>
      </p:pic>
      <p:pic>
        <p:nvPicPr>
          <p:cNvPr id="13" name="Grafik 12" descr="Kapat">
            <a:extLst>
              <a:ext uri="{FF2B5EF4-FFF2-40B4-BE49-F238E27FC236}">
                <a16:creationId xmlns="" xmlns:a16="http://schemas.microsoft.com/office/drawing/2014/main" id="{637CC249-0E95-4547-AAE4-D88C306D4029}"/>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990600" y="4102100"/>
            <a:ext cx="685800" cy="685800"/>
          </a:xfrm>
          <a:prstGeom prst="rect">
            <a:avLst/>
          </a:prstGeom>
        </p:spPr>
      </p:pic>
      <p:pic>
        <p:nvPicPr>
          <p:cNvPr id="14" name="Grafik 13" descr="Kapat">
            <a:extLst>
              <a:ext uri="{FF2B5EF4-FFF2-40B4-BE49-F238E27FC236}">
                <a16:creationId xmlns="" xmlns:a16="http://schemas.microsoft.com/office/drawing/2014/main" id="{AAFF3355-CD57-4968-94B3-2D5CA0A54C14}"/>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990600" y="5337223"/>
            <a:ext cx="685800" cy="685800"/>
          </a:xfrm>
          <a:prstGeom prst="rect">
            <a:avLst/>
          </a:prstGeom>
        </p:spPr>
      </p:pic>
      <p:sp>
        <p:nvSpPr>
          <p:cNvPr id="19" name="Dikdörtgen 18">
            <a:extLst>
              <a:ext uri="{FF2B5EF4-FFF2-40B4-BE49-F238E27FC236}">
                <a16:creationId xmlns="" xmlns:a16="http://schemas.microsoft.com/office/drawing/2014/main" id="{5E9F0640-9D91-4EAC-8AD6-C2E825399E43}"/>
              </a:ext>
            </a:extLst>
          </p:cNvPr>
          <p:cNvSpPr/>
          <p:nvPr/>
        </p:nvSpPr>
        <p:spPr>
          <a:xfrm>
            <a:off x="990600" y="776948"/>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21" name="Dikdörtgen 20">
            <a:extLst>
              <a:ext uri="{FF2B5EF4-FFF2-40B4-BE49-F238E27FC236}">
                <a16:creationId xmlns="" xmlns:a16="http://schemas.microsoft.com/office/drawing/2014/main" id="{E95F5146-366B-4F10-9418-AED256BE6EEE}"/>
              </a:ext>
            </a:extLst>
          </p:cNvPr>
          <p:cNvSpPr/>
          <p:nvPr/>
        </p:nvSpPr>
        <p:spPr>
          <a:xfrm>
            <a:off x="990600" y="5311433"/>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22" name="Dikdörtgen 21">
            <a:extLst>
              <a:ext uri="{FF2B5EF4-FFF2-40B4-BE49-F238E27FC236}">
                <a16:creationId xmlns="" xmlns:a16="http://schemas.microsoft.com/office/drawing/2014/main" id="{B8A38F65-7C86-42F8-8C03-CFA3BAB2609F}"/>
              </a:ext>
            </a:extLst>
          </p:cNvPr>
          <p:cNvSpPr/>
          <p:nvPr/>
        </p:nvSpPr>
        <p:spPr>
          <a:xfrm>
            <a:off x="990600" y="4102100"/>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23" name="Dikdörtgen 22">
            <a:extLst>
              <a:ext uri="{FF2B5EF4-FFF2-40B4-BE49-F238E27FC236}">
                <a16:creationId xmlns="" xmlns:a16="http://schemas.microsoft.com/office/drawing/2014/main" id="{72130E07-9CBC-4658-B134-DD1EFA35BEEE}"/>
              </a:ext>
            </a:extLst>
          </p:cNvPr>
          <p:cNvSpPr/>
          <p:nvPr/>
        </p:nvSpPr>
        <p:spPr>
          <a:xfrm>
            <a:off x="990600" y="2644433"/>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24" name="Dikdörtgen 23">
            <a:extLst>
              <a:ext uri="{FF2B5EF4-FFF2-40B4-BE49-F238E27FC236}">
                <a16:creationId xmlns="" xmlns:a16="http://schemas.microsoft.com/office/drawing/2014/main" id="{490A144D-3102-4962-B006-A949F0A8D939}"/>
              </a:ext>
            </a:extLst>
          </p:cNvPr>
          <p:cNvSpPr/>
          <p:nvPr/>
        </p:nvSpPr>
        <p:spPr>
          <a:xfrm>
            <a:off x="990600" y="1655301"/>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253600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C771D988-2FB6-4ED3-8A0F-4FDD7836BCC2}"/>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62F1F53F-345B-4B66-8FBF-C0CE1C86A10A}"/>
              </a:ext>
            </a:extLst>
          </p:cNvPr>
          <p:cNvSpPr>
            <a:spLocks noGrp="1"/>
          </p:cNvSpPr>
          <p:nvPr>
            <p:ph idx="1"/>
          </p:nvPr>
        </p:nvSpPr>
        <p:spPr/>
        <p:txBody>
          <a:bodyPr/>
          <a:lstStyle/>
          <a:p>
            <a:pPr marL="0" indent="0">
              <a:buNone/>
            </a:pPr>
            <a:r>
              <a:rPr lang="tr-TR" b="1" dirty="0"/>
              <a:t>13) Bir gün, aşağıdaki olayların hangisinin sonucunda oluşur?</a:t>
            </a:r>
            <a:endParaRPr lang="tr-TR" dirty="0"/>
          </a:p>
          <a:p>
            <a:pPr marL="0" indent="0">
              <a:buNone/>
            </a:pPr>
            <a:endParaRPr lang="tr-TR" dirty="0"/>
          </a:p>
          <a:p>
            <a:pPr marL="0" indent="0">
              <a:buNone/>
            </a:pPr>
            <a:r>
              <a:rPr lang="tr-TR" dirty="0"/>
              <a:t>A) Ay’ın kendi etrafında dönmesiyle</a:t>
            </a:r>
          </a:p>
          <a:p>
            <a:pPr marL="0" indent="0">
              <a:buNone/>
            </a:pPr>
            <a:r>
              <a:rPr lang="tr-TR" dirty="0"/>
              <a:t>B) Dünya’nın Güneş etrafında dönmesiyle</a:t>
            </a:r>
          </a:p>
          <a:p>
            <a:pPr marL="0" indent="0">
              <a:buNone/>
            </a:pPr>
            <a:r>
              <a:rPr lang="tr-TR" dirty="0"/>
              <a:t>C) Ay’ın Dünya etrafında dönmesiyle</a:t>
            </a:r>
          </a:p>
          <a:p>
            <a:pPr marL="0" indent="0">
              <a:buNone/>
            </a:pPr>
            <a:r>
              <a:rPr lang="tr-TR" dirty="0"/>
              <a:t>D) Dünya’nın kendi etrafında dönmesiyle</a:t>
            </a:r>
          </a:p>
        </p:txBody>
      </p:sp>
      <p:sp>
        <p:nvSpPr>
          <p:cNvPr id="4" name="Oval 3">
            <a:extLst>
              <a:ext uri="{FF2B5EF4-FFF2-40B4-BE49-F238E27FC236}">
                <a16:creationId xmlns="" xmlns:a16="http://schemas.microsoft.com/office/drawing/2014/main" id="{24EAE3C7-95AE-40AF-91A7-D9A48C299A8B}"/>
              </a:ext>
            </a:extLst>
          </p:cNvPr>
          <p:cNvSpPr/>
          <p:nvPr/>
        </p:nvSpPr>
        <p:spPr>
          <a:xfrm>
            <a:off x="677334" y="4113674"/>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47064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C007E97E-0284-475F-9F21-02BB931F87D4}"/>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E5428DD5-14E4-43C7-92B7-E4ABFA0904E5}"/>
              </a:ext>
            </a:extLst>
          </p:cNvPr>
          <p:cNvSpPr>
            <a:spLocks noGrp="1"/>
          </p:cNvSpPr>
          <p:nvPr>
            <p:ph idx="1"/>
          </p:nvPr>
        </p:nvSpPr>
        <p:spPr/>
        <p:txBody>
          <a:bodyPr/>
          <a:lstStyle/>
          <a:p>
            <a:pPr marL="0" indent="0">
              <a:buNone/>
            </a:pPr>
            <a:r>
              <a:rPr lang="tr-TR" b="1" dirty="0"/>
              <a:t>14) Aşağıdaki ifadelerden hangisi </a:t>
            </a:r>
            <a:r>
              <a:rPr lang="tr-TR" b="1" i="1" u="sng" dirty="0"/>
              <a:t>yanlıştır</a:t>
            </a:r>
            <a:r>
              <a:rPr lang="tr-TR" b="1" dirty="0"/>
              <a:t>?</a:t>
            </a:r>
            <a:endParaRPr lang="tr-TR" dirty="0"/>
          </a:p>
          <a:p>
            <a:pPr marL="0" indent="0">
              <a:buNone/>
            </a:pPr>
            <a:endParaRPr lang="tr-TR" dirty="0"/>
          </a:p>
          <a:p>
            <a:pPr marL="0" indent="0">
              <a:buNone/>
            </a:pPr>
            <a:r>
              <a:rPr lang="tr-TR" dirty="0"/>
              <a:t>A) Dünya dönme ve dolanma hareketi yapar.</a:t>
            </a:r>
          </a:p>
          <a:p>
            <a:pPr marL="0" indent="0">
              <a:buNone/>
            </a:pPr>
            <a:r>
              <a:rPr lang="tr-TR" dirty="0"/>
              <a:t>B) Dünya, kendi etrafındaki dönüşünü 24 saatte tamamlar.</a:t>
            </a:r>
          </a:p>
          <a:p>
            <a:pPr marL="0" indent="0">
              <a:buNone/>
            </a:pPr>
            <a:r>
              <a:rPr lang="tr-TR" dirty="0"/>
              <a:t>C) Dünya hareket halindedir.</a:t>
            </a:r>
          </a:p>
          <a:p>
            <a:pPr marL="0" indent="0">
              <a:buNone/>
            </a:pPr>
            <a:r>
              <a:rPr lang="tr-TR" dirty="0"/>
              <a:t>D) Dünya sadece dönme hareketi yapar.</a:t>
            </a:r>
          </a:p>
        </p:txBody>
      </p:sp>
      <p:sp>
        <p:nvSpPr>
          <p:cNvPr id="4" name="Oval 3">
            <a:extLst>
              <a:ext uri="{FF2B5EF4-FFF2-40B4-BE49-F238E27FC236}">
                <a16:creationId xmlns="" xmlns:a16="http://schemas.microsoft.com/office/drawing/2014/main" id="{E986A71C-FFA1-4B61-B6FC-9BFA8371F4A6}"/>
              </a:ext>
            </a:extLst>
          </p:cNvPr>
          <p:cNvSpPr/>
          <p:nvPr/>
        </p:nvSpPr>
        <p:spPr>
          <a:xfrm>
            <a:off x="677334" y="4113674"/>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111667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DE0CB35E-E2C1-42E8-BA02-3728762B7B5C}"/>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57169BF5-CE81-40B4-BC65-472394EE26E1}"/>
              </a:ext>
            </a:extLst>
          </p:cNvPr>
          <p:cNvSpPr>
            <a:spLocks noGrp="1"/>
          </p:cNvSpPr>
          <p:nvPr>
            <p:ph idx="1"/>
          </p:nvPr>
        </p:nvSpPr>
        <p:spPr/>
        <p:txBody>
          <a:bodyPr/>
          <a:lstStyle/>
          <a:p>
            <a:pPr marL="0" indent="0">
              <a:buNone/>
            </a:pPr>
            <a:r>
              <a:rPr lang="tr-TR" b="1" dirty="0"/>
              <a:t>15) Belli bir noktadan kalkan uçak sürekli aynı yöne giderse son olarak nereye varır?</a:t>
            </a:r>
            <a:endParaRPr lang="tr-TR" dirty="0"/>
          </a:p>
          <a:p>
            <a:pPr marL="0" indent="0">
              <a:buNone/>
            </a:pPr>
            <a:endParaRPr lang="tr-TR" dirty="0"/>
          </a:p>
          <a:p>
            <a:pPr marL="0" indent="0">
              <a:buNone/>
            </a:pPr>
            <a:r>
              <a:rPr lang="tr-TR" dirty="0"/>
              <a:t>A) Okyanuslara	                  B) Kutuplara</a:t>
            </a:r>
          </a:p>
          <a:p>
            <a:pPr marL="0" indent="0">
              <a:buNone/>
            </a:pPr>
            <a:r>
              <a:rPr lang="tr-TR" dirty="0"/>
              <a:t>C) Dağlara		                  D) Başlangıç noktasına</a:t>
            </a:r>
          </a:p>
        </p:txBody>
      </p:sp>
      <p:sp>
        <p:nvSpPr>
          <p:cNvPr id="4" name="Oval 3">
            <a:extLst>
              <a:ext uri="{FF2B5EF4-FFF2-40B4-BE49-F238E27FC236}">
                <a16:creationId xmlns="" xmlns:a16="http://schemas.microsoft.com/office/drawing/2014/main" id="{D0F0B10A-9E3C-46AB-981F-A285E738145A}"/>
              </a:ext>
            </a:extLst>
          </p:cNvPr>
          <p:cNvSpPr/>
          <p:nvPr/>
        </p:nvSpPr>
        <p:spPr>
          <a:xfrm>
            <a:off x="3712634" y="3669175"/>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4035736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3CA67CE5-3902-4C78-ACA6-5A8A855FA519}"/>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 xmlns:a16="http://schemas.microsoft.com/office/drawing/2014/main" id="{697B07E0-2C87-43BD-B96B-618F80F99B9C}"/>
              </a:ext>
            </a:extLst>
          </p:cNvPr>
          <p:cNvSpPr>
            <a:spLocks noGrp="1"/>
          </p:cNvSpPr>
          <p:nvPr>
            <p:ph idx="1"/>
          </p:nvPr>
        </p:nvSpPr>
        <p:spPr/>
        <p:txBody>
          <a:bodyPr/>
          <a:lstStyle/>
          <a:p>
            <a:pPr marL="0" indent="0">
              <a:buNone/>
            </a:pPr>
            <a:r>
              <a:rPr lang="tr-TR" b="1" dirty="0"/>
              <a:t>16) Dünya’nın kendi etrafında dönüşü ile hangisi </a:t>
            </a:r>
            <a:r>
              <a:rPr lang="tr-TR" b="1" u="sng" dirty="0"/>
              <a:t>oluşmaz</a:t>
            </a:r>
            <a:r>
              <a:rPr lang="tr-TR" b="1" dirty="0"/>
              <a:t>?</a:t>
            </a:r>
            <a:endParaRPr lang="tr-TR" dirty="0"/>
          </a:p>
          <a:p>
            <a:pPr marL="0" indent="0">
              <a:buNone/>
            </a:pPr>
            <a:endParaRPr lang="tr-TR" dirty="0"/>
          </a:p>
          <a:p>
            <a:pPr marL="0" indent="0">
              <a:buNone/>
            </a:pPr>
            <a:r>
              <a:rPr lang="tr-TR" dirty="0"/>
              <a:t>A) Mevsimler		B) 24 Saat           C) Bir Gün		D) Gece-Gündüz</a:t>
            </a:r>
          </a:p>
        </p:txBody>
      </p:sp>
      <p:sp>
        <p:nvSpPr>
          <p:cNvPr id="4" name="Oval 3">
            <a:extLst>
              <a:ext uri="{FF2B5EF4-FFF2-40B4-BE49-F238E27FC236}">
                <a16:creationId xmlns="" xmlns:a16="http://schemas.microsoft.com/office/drawing/2014/main" id="{F50FFADE-393D-42E6-9C68-F7952F2AC95D}"/>
              </a:ext>
            </a:extLst>
          </p:cNvPr>
          <p:cNvSpPr/>
          <p:nvPr/>
        </p:nvSpPr>
        <p:spPr>
          <a:xfrm>
            <a:off x="677334" y="29972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134468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D271BB44-E631-4E04-9021-D1728EE88543}"/>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C2375039-F4EC-4654-9356-F58EF874EF15}"/>
              </a:ext>
            </a:extLst>
          </p:cNvPr>
          <p:cNvSpPr>
            <a:spLocks noGrp="1"/>
          </p:cNvSpPr>
          <p:nvPr>
            <p:ph idx="1"/>
          </p:nvPr>
        </p:nvSpPr>
        <p:spPr/>
        <p:txBody>
          <a:bodyPr/>
          <a:lstStyle/>
          <a:p>
            <a:pPr marL="0" indent="0">
              <a:buNone/>
            </a:pPr>
            <a:r>
              <a:rPr lang="tr-TR" b="1" dirty="0"/>
              <a:t>17) Dünya, kendi etrafındaki 1 tam turu ne kadar sürede tamamlar?</a:t>
            </a:r>
          </a:p>
          <a:p>
            <a:pPr marL="0" indent="0">
              <a:buNone/>
            </a:pPr>
            <a:endParaRPr lang="tr-TR" b="1" dirty="0"/>
          </a:p>
          <a:p>
            <a:pPr marL="0" indent="0">
              <a:buNone/>
            </a:pPr>
            <a:r>
              <a:rPr lang="tr-TR" dirty="0"/>
              <a:t>A) 1 ay    		B) 1 yıl         C) 1 gün     		D) 1 saat</a:t>
            </a:r>
          </a:p>
        </p:txBody>
      </p:sp>
      <p:sp>
        <p:nvSpPr>
          <p:cNvPr id="4" name="Oval 3">
            <a:extLst>
              <a:ext uri="{FF2B5EF4-FFF2-40B4-BE49-F238E27FC236}">
                <a16:creationId xmlns="" xmlns:a16="http://schemas.microsoft.com/office/drawing/2014/main" id="{DC9BBE40-1A65-4C5A-AC01-34AD0149180F}"/>
              </a:ext>
            </a:extLst>
          </p:cNvPr>
          <p:cNvSpPr/>
          <p:nvPr/>
        </p:nvSpPr>
        <p:spPr>
          <a:xfrm>
            <a:off x="3826934" y="2983375"/>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70794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05785E2A-EFBB-4566-8B9E-B1BEB5F4A2BB}"/>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6829060B-5D32-4DB4-9D3B-B42E1243BA1D}"/>
              </a:ext>
            </a:extLst>
          </p:cNvPr>
          <p:cNvSpPr>
            <a:spLocks noGrp="1"/>
          </p:cNvSpPr>
          <p:nvPr>
            <p:ph idx="1"/>
          </p:nvPr>
        </p:nvSpPr>
        <p:spPr/>
        <p:txBody>
          <a:bodyPr/>
          <a:lstStyle/>
          <a:p>
            <a:pPr marL="0" indent="0">
              <a:buNone/>
            </a:pPr>
            <a:r>
              <a:rPr lang="tr-TR" b="1" dirty="0"/>
              <a:t>18) Dünya’nın şekli aşağıdakilerden hangisine benzemektedir?</a:t>
            </a:r>
            <a:endParaRPr lang="tr-TR" dirty="0"/>
          </a:p>
          <a:p>
            <a:pPr marL="0" indent="0">
              <a:buNone/>
            </a:pPr>
            <a:endParaRPr lang="tr-TR" dirty="0"/>
          </a:p>
          <a:p>
            <a:pPr marL="0" indent="0">
              <a:buNone/>
            </a:pPr>
            <a:r>
              <a:rPr lang="tr-TR" dirty="0"/>
              <a:t>A) küreye			B) silindire          C) piramide			D) koniye</a:t>
            </a:r>
          </a:p>
        </p:txBody>
      </p:sp>
      <p:sp>
        <p:nvSpPr>
          <p:cNvPr id="4" name="Oval 3">
            <a:extLst>
              <a:ext uri="{FF2B5EF4-FFF2-40B4-BE49-F238E27FC236}">
                <a16:creationId xmlns="" xmlns:a16="http://schemas.microsoft.com/office/drawing/2014/main" id="{02706922-4850-4CE1-B5DD-E03714D3BA18}"/>
              </a:ext>
            </a:extLst>
          </p:cNvPr>
          <p:cNvSpPr/>
          <p:nvPr/>
        </p:nvSpPr>
        <p:spPr>
          <a:xfrm>
            <a:off x="677334" y="29972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973593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4B0E6BB9-9726-4566-8745-560D22B72739}"/>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87E3D2FB-B97E-4626-814E-79B73E9E2A2B}"/>
              </a:ext>
            </a:extLst>
          </p:cNvPr>
          <p:cNvSpPr>
            <a:spLocks noGrp="1"/>
          </p:cNvSpPr>
          <p:nvPr>
            <p:ph idx="1"/>
          </p:nvPr>
        </p:nvSpPr>
        <p:spPr/>
        <p:txBody>
          <a:bodyPr/>
          <a:lstStyle/>
          <a:p>
            <a:pPr marL="0" indent="0">
              <a:buNone/>
            </a:pPr>
            <a:r>
              <a:rPr lang="tr-TR" b="1" dirty="0"/>
              <a:t>19) Trabzon’da Güneş’in İstanbul’dan önce doğmasının sebebi nedir?</a:t>
            </a:r>
            <a:endParaRPr lang="tr-TR" dirty="0"/>
          </a:p>
          <a:p>
            <a:pPr marL="0" indent="0">
              <a:buNone/>
            </a:pPr>
            <a:endParaRPr lang="tr-TR" dirty="0"/>
          </a:p>
          <a:p>
            <a:pPr marL="0" indent="0">
              <a:buNone/>
            </a:pPr>
            <a:r>
              <a:rPr lang="tr-TR" dirty="0"/>
              <a:t>A) Dünya’nın Güneş’in çevresinde dolanması</a:t>
            </a:r>
          </a:p>
          <a:p>
            <a:pPr marL="0" indent="0">
              <a:buNone/>
            </a:pPr>
            <a:r>
              <a:rPr lang="tr-TR" dirty="0"/>
              <a:t>B) Dünya’nın kendi ekseni etrafında batıdan doğuya doğru dönmesi</a:t>
            </a:r>
          </a:p>
          <a:p>
            <a:pPr marL="0" indent="0">
              <a:buNone/>
            </a:pPr>
            <a:r>
              <a:rPr lang="tr-TR" dirty="0"/>
              <a:t>C) Güneş’in ısı ve ışık kaynağımız olması</a:t>
            </a:r>
          </a:p>
          <a:p>
            <a:pPr marL="0" indent="0">
              <a:buNone/>
            </a:pPr>
            <a:r>
              <a:rPr lang="tr-TR" dirty="0"/>
              <a:t>D) Güneş’in Dünya’nın çevresinde dolanması</a:t>
            </a:r>
          </a:p>
        </p:txBody>
      </p:sp>
      <p:sp>
        <p:nvSpPr>
          <p:cNvPr id="4" name="Oval 3">
            <a:extLst>
              <a:ext uri="{FF2B5EF4-FFF2-40B4-BE49-F238E27FC236}">
                <a16:creationId xmlns="" xmlns:a16="http://schemas.microsoft.com/office/drawing/2014/main" id="{25B496E0-1F12-4B7A-BF84-86B88E1B16AB}"/>
              </a:ext>
            </a:extLst>
          </p:cNvPr>
          <p:cNvSpPr/>
          <p:nvPr/>
        </p:nvSpPr>
        <p:spPr>
          <a:xfrm>
            <a:off x="677334" y="33146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20942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A365F658-70AA-4F60-8BBB-5023651F7B65}"/>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5573A0D1-4B30-4D33-8892-99DEACD663DB}"/>
              </a:ext>
            </a:extLst>
          </p:cNvPr>
          <p:cNvSpPr>
            <a:spLocks noGrp="1"/>
          </p:cNvSpPr>
          <p:nvPr>
            <p:ph idx="1"/>
          </p:nvPr>
        </p:nvSpPr>
        <p:spPr/>
        <p:txBody>
          <a:bodyPr/>
          <a:lstStyle/>
          <a:p>
            <a:pPr marL="0" indent="0">
              <a:buNone/>
            </a:pPr>
            <a:r>
              <a:rPr lang="tr-TR" b="1" dirty="0"/>
              <a:t>20) Aşağıda fosille ile ilgili verilen ifadelerden hangisi </a:t>
            </a:r>
            <a:r>
              <a:rPr lang="tr-TR" b="1" u="sng" dirty="0"/>
              <a:t>yanlıştır</a:t>
            </a:r>
            <a:r>
              <a:rPr lang="tr-TR" b="1" dirty="0"/>
              <a:t>?</a:t>
            </a:r>
            <a:endParaRPr lang="tr-TR" dirty="0"/>
          </a:p>
          <a:p>
            <a:pPr marL="0" indent="0">
              <a:buNone/>
            </a:pPr>
            <a:endParaRPr lang="tr-TR" dirty="0"/>
          </a:p>
          <a:p>
            <a:pPr marL="0" indent="0">
              <a:buNone/>
            </a:pPr>
            <a:r>
              <a:rPr lang="tr-TR" dirty="0"/>
              <a:t>A) Fosiller kayaç tabakasının içinde oluşur.</a:t>
            </a:r>
          </a:p>
          <a:p>
            <a:pPr marL="0" indent="0">
              <a:buNone/>
            </a:pPr>
            <a:r>
              <a:rPr lang="tr-TR" dirty="0"/>
              <a:t>B) Fosiller milyonlarca yıl içinde oluşur.</a:t>
            </a:r>
          </a:p>
          <a:p>
            <a:pPr marL="0" indent="0">
              <a:buNone/>
            </a:pPr>
            <a:r>
              <a:rPr lang="tr-TR" dirty="0"/>
              <a:t>C) Bitki ve hayvan kalıntıları uygun şartlar oluşursa fosilleşir.</a:t>
            </a:r>
          </a:p>
          <a:p>
            <a:pPr marL="0" indent="0">
              <a:buNone/>
            </a:pPr>
            <a:r>
              <a:rPr lang="tr-TR" dirty="0"/>
              <a:t>D) Ölen her canlı fosildir.</a:t>
            </a:r>
          </a:p>
        </p:txBody>
      </p:sp>
      <p:sp>
        <p:nvSpPr>
          <p:cNvPr id="4" name="Oval 3">
            <a:extLst>
              <a:ext uri="{FF2B5EF4-FFF2-40B4-BE49-F238E27FC236}">
                <a16:creationId xmlns="" xmlns:a16="http://schemas.microsoft.com/office/drawing/2014/main" id="{FCA20B59-03C8-4F1D-B670-959A7D1A7785}"/>
              </a:ext>
            </a:extLst>
          </p:cNvPr>
          <p:cNvSpPr/>
          <p:nvPr/>
        </p:nvSpPr>
        <p:spPr>
          <a:xfrm>
            <a:off x="677334" y="4100975"/>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414051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D45F493B-4674-4CDA-9066-8A125A95907A}"/>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2346FBB1-C71A-4562-B853-253A9523E22A}"/>
              </a:ext>
            </a:extLst>
          </p:cNvPr>
          <p:cNvSpPr>
            <a:spLocks noGrp="1"/>
          </p:cNvSpPr>
          <p:nvPr>
            <p:ph idx="1"/>
          </p:nvPr>
        </p:nvSpPr>
        <p:spPr/>
        <p:txBody>
          <a:bodyPr/>
          <a:lstStyle/>
          <a:p>
            <a:pPr marL="0" indent="0">
              <a:buNone/>
            </a:pPr>
            <a:r>
              <a:rPr lang="tr-TR" b="1" dirty="0"/>
              <a:t>21) Dünya’nın Güneş etrafında dönmesi ile ilgili aşağıdaki verilen bilgilerden hangisi </a:t>
            </a:r>
            <a:r>
              <a:rPr lang="tr-TR" b="1" i="1" u="sng" dirty="0"/>
              <a:t>yanlıştır</a:t>
            </a:r>
            <a:r>
              <a:rPr lang="tr-TR" b="1" dirty="0"/>
              <a:t>?</a:t>
            </a:r>
            <a:endParaRPr lang="tr-TR" dirty="0"/>
          </a:p>
          <a:p>
            <a:pPr marL="0" indent="0">
              <a:buNone/>
            </a:pPr>
            <a:endParaRPr lang="tr-TR" dirty="0"/>
          </a:p>
          <a:p>
            <a:pPr marL="0" indent="0">
              <a:buNone/>
            </a:pPr>
            <a:r>
              <a:rPr lang="tr-TR" dirty="0"/>
              <a:t>A) Geçen süreye 1 yıl denir.</a:t>
            </a:r>
          </a:p>
          <a:p>
            <a:pPr marL="0" indent="0">
              <a:buNone/>
            </a:pPr>
            <a:r>
              <a:rPr lang="tr-TR" dirty="0"/>
              <a:t>B) 365 gün 6 saatte tamamlanır.</a:t>
            </a:r>
          </a:p>
          <a:p>
            <a:pPr marL="0" indent="0">
              <a:buNone/>
            </a:pPr>
            <a:r>
              <a:rPr lang="tr-TR" dirty="0"/>
              <a:t>C) Tam bir dönüşte bir mevsim oluşur.</a:t>
            </a:r>
          </a:p>
          <a:p>
            <a:pPr marL="0" indent="0">
              <a:buNone/>
            </a:pPr>
            <a:r>
              <a:rPr lang="tr-TR" dirty="0"/>
              <a:t>D) Dünya, elips şeklinde bir yörüngede Güneş’in etrafında dolanır.</a:t>
            </a:r>
          </a:p>
        </p:txBody>
      </p:sp>
      <p:sp>
        <p:nvSpPr>
          <p:cNvPr id="4" name="Oval 3">
            <a:extLst>
              <a:ext uri="{FF2B5EF4-FFF2-40B4-BE49-F238E27FC236}">
                <a16:creationId xmlns="" xmlns:a16="http://schemas.microsoft.com/office/drawing/2014/main" id="{1D564949-E6C5-4FA0-BB6F-B9C3CB223E98}"/>
              </a:ext>
            </a:extLst>
          </p:cNvPr>
          <p:cNvSpPr/>
          <p:nvPr/>
        </p:nvSpPr>
        <p:spPr>
          <a:xfrm>
            <a:off x="677334" y="40004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22503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6078AB82-37D7-4860-8C32-F49293E820BE}"/>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5E755722-A644-4FF8-BEFC-BB77589F5D58}"/>
              </a:ext>
            </a:extLst>
          </p:cNvPr>
          <p:cNvSpPr>
            <a:spLocks noGrp="1"/>
          </p:cNvSpPr>
          <p:nvPr>
            <p:ph idx="1"/>
          </p:nvPr>
        </p:nvSpPr>
        <p:spPr/>
        <p:txBody>
          <a:bodyPr/>
          <a:lstStyle/>
          <a:p>
            <a:pPr marL="0" indent="0">
              <a:buNone/>
            </a:pPr>
            <a:r>
              <a:rPr lang="tr-TR" b="1" dirty="0"/>
              <a:t>22) Aşağıdakilerden hangisi </a:t>
            </a:r>
            <a:r>
              <a:rPr lang="tr-TR" b="1" u="sng" dirty="0"/>
              <a:t>Dünya’nın kendi etrafında</a:t>
            </a:r>
            <a:r>
              <a:rPr lang="tr-TR" b="1" dirty="0"/>
              <a:t> dönmesinin sonuçlarından biri </a:t>
            </a:r>
            <a:r>
              <a:rPr lang="tr-TR" b="1" i="1" u="sng" dirty="0"/>
              <a:t>değildir</a:t>
            </a:r>
            <a:r>
              <a:rPr lang="tr-TR" b="1" dirty="0"/>
              <a:t>?</a:t>
            </a:r>
            <a:endParaRPr lang="tr-TR" dirty="0"/>
          </a:p>
          <a:p>
            <a:pPr marL="0" indent="0">
              <a:buNone/>
            </a:pPr>
            <a:endParaRPr lang="tr-TR" dirty="0"/>
          </a:p>
          <a:p>
            <a:pPr marL="0" indent="0">
              <a:buNone/>
            </a:pPr>
            <a:r>
              <a:rPr lang="tr-TR" dirty="0"/>
              <a:t>A) Gece ve gündüzün oluşması</a:t>
            </a:r>
          </a:p>
          <a:p>
            <a:pPr marL="0" indent="0">
              <a:buNone/>
            </a:pPr>
            <a:r>
              <a:rPr lang="tr-TR" dirty="0"/>
              <a:t>B) Mevsimlerin oluşması</a:t>
            </a:r>
          </a:p>
          <a:p>
            <a:pPr marL="0" indent="0">
              <a:buNone/>
            </a:pPr>
            <a:r>
              <a:rPr lang="tr-TR" dirty="0"/>
              <a:t>C) Gece ve gündüz sıcaklık farkı yaşanması</a:t>
            </a:r>
          </a:p>
          <a:p>
            <a:pPr marL="0" indent="0">
              <a:buNone/>
            </a:pPr>
            <a:r>
              <a:rPr lang="tr-TR" dirty="0"/>
              <a:t>D) Gün içinde gölge boylarının değişmesi</a:t>
            </a:r>
          </a:p>
        </p:txBody>
      </p:sp>
      <p:sp>
        <p:nvSpPr>
          <p:cNvPr id="4" name="Oval 3">
            <a:extLst>
              <a:ext uri="{FF2B5EF4-FFF2-40B4-BE49-F238E27FC236}">
                <a16:creationId xmlns="" xmlns:a16="http://schemas.microsoft.com/office/drawing/2014/main" id="{A176184F-7D0F-4A5C-B633-1B1E93F21886}"/>
              </a:ext>
            </a:extLst>
          </p:cNvPr>
          <p:cNvSpPr/>
          <p:nvPr/>
        </p:nvSpPr>
        <p:spPr>
          <a:xfrm>
            <a:off x="677334" y="3656474"/>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443190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65E4F613-FC3E-4B67-B2EF-A1ACE7BA4135}"/>
              </a:ext>
            </a:extLst>
          </p:cNvPr>
          <p:cNvSpPr>
            <a:spLocks noGrp="1"/>
          </p:cNvSpPr>
          <p:nvPr>
            <p:ph idx="1"/>
          </p:nvPr>
        </p:nvSpPr>
        <p:spPr>
          <a:xfrm>
            <a:off x="838200" y="464234"/>
            <a:ext cx="10515600" cy="5712729"/>
          </a:xfrm>
        </p:spPr>
        <p:txBody>
          <a:bodyPr>
            <a:normAutofit/>
          </a:bodyPr>
          <a:lstStyle/>
          <a:p>
            <a:pPr marL="0" lvl="0" indent="0">
              <a:buNone/>
            </a:pPr>
            <a:endParaRPr lang="tr-TR" sz="2400" dirty="0"/>
          </a:p>
          <a:p>
            <a:pPr marL="0" lvl="0" indent="0">
              <a:buNone/>
            </a:pPr>
            <a:r>
              <a:rPr lang="tr-TR" sz="2400" dirty="0"/>
              <a:t>		Fosil nesli tükenmiş canlılar hakkında bilgi sahibi olmamızı sağlar.</a:t>
            </a:r>
          </a:p>
          <a:p>
            <a:pPr marL="0" lvl="0" indent="0">
              <a:buNone/>
            </a:pPr>
            <a:endParaRPr lang="tr-TR" sz="2400" dirty="0"/>
          </a:p>
          <a:p>
            <a:pPr marL="0" lvl="0" indent="0">
              <a:buNone/>
            </a:pPr>
            <a:r>
              <a:rPr lang="tr-TR" sz="2400" dirty="0"/>
              <a:t>		Yer kabuğu kayaçlardan oluşmuştur.</a:t>
            </a:r>
          </a:p>
          <a:p>
            <a:pPr marL="0" lvl="0" indent="0">
              <a:buNone/>
            </a:pPr>
            <a:endParaRPr lang="tr-TR" sz="2400" dirty="0"/>
          </a:p>
          <a:p>
            <a:pPr marL="0" lvl="0" indent="0">
              <a:buNone/>
            </a:pPr>
            <a:r>
              <a:rPr lang="tr-TR" sz="2400" dirty="0"/>
              <a:t>		Dünya’nın dönme ve sallanma olmak üzere iki türlü hareketi vardır.</a:t>
            </a:r>
          </a:p>
          <a:p>
            <a:pPr marL="0" lvl="0" indent="0">
              <a:buNone/>
            </a:pPr>
            <a:endParaRPr lang="tr-TR" sz="2400" dirty="0"/>
          </a:p>
          <a:p>
            <a:pPr marL="0" lvl="0" indent="0">
              <a:buNone/>
            </a:pPr>
            <a:r>
              <a:rPr lang="tr-TR" sz="2400" dirty="0"/>
              <a:t>		Dünya’mızın Güneş’in etrafında dolanma süresi 365 gün 6 saattir. </a:t>
            </a:r>
          </a:p>
          <a:p>
            <a:pPr marL="0" lvl="0" indent="0">
              <a:buNone/>
            </a:pPr>
            <a:endParaRPr lang="tr-TR" sz="2400" dirty="0"/>
          </a:p>
          <a:p>
            <a:pPr marL="0" lvl="0" indent="0">
              <a:buNone/>
            </a:pPr>
            <a:r>
              <a:rPr lang="tr-TR" sz="2400" dirty="0"/>
              <a:t>		Bütün kayaçların renkleri ve parlaklığı aynıdır.</a:t>
            </a:r>
          </a:p>
        </p:txBody>
      </p:sp>
      <p:pic>
        <p:nvPicPr>
          <p:cNvPr id="4" name="Grafik 3" descr="Kapat">
            <a:extLst>
              <a:ext uri="{FF2B5EF4-FFF2-40B4-BE49-F238E27FC236}">
                <a16:creationId xmlns="" xmlns:a16="http://schemas.microsoft.com/office/drawing/2014/main" id="{E6DF1E90-A560-45A7-93E6-B9AA089EB5A1}"/>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tretch>
            <a:fillRect/>
          </a:stretch>
        </p:blipFill>
        <p:spPr>
          <a:xfrm>
            <a:off x="1054100" y="2826287"/>
            <a:ext cx="685800" cy="685800"/>
          </a:xfrm>
          <a:prstGeom prst="rect">
            <a:avLst/>
          </a:prstGeom>
        </p:spPr>
      </p:pic>
      <p:pic>
        <p:nvPicPr>
          <p:cNvPr id="5" name="Grafik 4" descr="Onay işareti">
            <a:extLst>
              <a:ext uri="{FF2B5EF4-FFF2-40B4-BE49-F238E27FC236}">
                <a16:creationId xmlns="" xmlns:a16="http://schemas.microsoft.com/office/drawing/2014/main" id="{9DD053E5-9996-43EC-8363-1FD01D198786}"/>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1054100" y="813509"/>
            <a:ext cx="685800" cy="685800"/>
          </a:xfrm>
          <a:prstGeom prst="rect">
            <a:avLst/>
          </a:prstGeom>
        </p:spPr>
      </p:pic>
      <p:pic>
        <p:nvPicPr>
          <p:cNvPr id="6" name="Grafik 5" descr="Onay işareti">
            <a:extLst>
              <a:ext uri="{FF2B5EF4-FFF2-40B4-BE49-F238E27FC236}">
                <a16:creationId xmlns="" xmlns:a16="http://schemas.microsoft.com/office/drawing/2014/main" id="{1C0FBA15-94CB-45C6-AA3B-9BD12600B123}"/>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1054100" y="1831182"/>
            <a:ext cx="685800" cy="685800"/>
          </a:xfrm>
          <a:prstGeom prst="rect">
            <a:avLst/>
          </a:prstGeom>
        </p:spPr>
      </p:pic>
      <p:pic>
        <p:nvPicPr>
          <p:cNvPr id="7" name="Grafik 6" descr="Onay işareti">
            <a:extLst>
              <a:ext uri="{FF2B5EF4-FFF2-40B4-BE49-F238E27FC236}">
                <a16:creationId xmlns="" xmlns:a16="http://schemas.microsoft.com/office/drawing/2014/main" id="{EF014478-318F-4F5D-924C-92A17B2B81AF}"/>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1054100" y="3810257"/>
            <a:ext cx="685800" cy="685800"/>
          </a:xfrm>
          <a:prstGeom prst="rect">
            <a:avLst/>
          </a:prstGeom>
        </p:spPr>
      </p:pic>
      <p:pic>
        <p:nvPicPr>
          <p:cNvPr id="8" name="Grafik 7" descr="Kapat">
            <a:extLst>
              <a:ext uri="{FF2B5EF4-FFF2-40B4-BE49-F238E27FC236}">
                <a16:creationId xmlns="" xmlns:a16="http://schemas.microsoft.com/office/drawing/2014/main" id="{09A41E5E-3705-4D7C-B71A-B567B56C5933}"/>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tretch>
            <a:fillRect/>
          </a:stretch>
        </p:blipFill>
        <p:spPr>
          <a:xfrm>
            <a:off x="1054100" y="4794079"/>
            <a:ext cx="685800" cy="685800"/>
          </a:xfrm>
          <a:prstGeom prst="rect">
            <a:avLst/>
          </a:prstGeom>
        </p:spPr>
      </p:pic>
      <p:sp>
        <p:nvSpPr>
          <p:cNvPr id="9" name="Dikdörtgen 8">
            <a:extLst>
              <a:ext uri="{FF2B5EF4-FFF2-40B4-BE49-F238E27FC236}">
                <a16:creationId xmlns="" xmlns:a16="http://schemas.microsoft.com/office/drawing/2014/main" id="{0F4BE1FB-9104-4E8F-B092-1D8FA318A324}"/>
              </a:ext>
            </a:extLst>
          </p:cNvPr>
          <p:cNvSpPr/>
          <p:nvPr/>
        </p:nvSpPr>
        <p:spPr>
          <a:xfrm>
            <a:off x="1054100" y="807134"/>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0" name="Dikdörtgen 9">
            <a:extLst>
              <a:ext uri="{FF2B5EF4-FFF2-40B4-BE49-F238E27FC236}">
                <a16:creationId xmlns="" xmlns:a16="http://schemas.microsoft.com/office/drawing/2014/main" id="{C6553DF5-EFD5-4F3A-8496-41877380C830}"/>
              </a:ext>
            </a:extLst>
          </p:cNvPr>
          <p:cNvSpPr/>
          <p:nvPr/>
        </p:nvSpPr>
        <p:spPr>
          <a:xfrm>
            <a:off x="1054100" y="4782795"/>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1" name="Dikdörtgen 10">
            <a:extLst>
              <a:ext uri="{FF2B5EF4-FFF2-40B4-BE49-F238E27FC236}">
                <a16:creationId xmlns="" xmlns:a16="http://schemas.microsoft.com/office/drawing/2014/main" id="{E50E0174-9DD5-46E0-BC22-317584B85A6B}"/>
              </a:ext>
            </a:extLst>
          </p:cNvPr>
          <p:cNvSpPr/>
          <p:nvPr/>
        </p:nvSpPr>
        <p:spPr>
          <a:xfrm>
            <a:off x="1054100" y="3798973"/>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2" name="Dikdörtgen 11">
            <a:extLst>
              <a:ext uri="{FF2B5EF4-FFF2-40B4-BE49-F238E27FC236}">
                <a16:creationId xmlns="" xmlns:a16="http://schemas.microsoft.com/office/drawing/2014/main" id="{3BED40FB-788F-4746-AFF3-BCCF507262B9}"/>
              </a:ext>
            </a:extLst>
          </p:cNvPr>
          <p:cNvSpPr/>
          <p:nvPr/>
        </p:nvSpPr>
        <p:spPr>
          <a:xfrm>
            <a:off x="1054100" y="2792584"/>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3" name="Dikdörtgen 12">
            <a:extLst>
              <a:ext uri="{FF2B5EF4-FFF2-40B4-BE49-F238E27FC236}">
                <a16:creationId xmlns="" xmlns:a16="http://schemas.microsoft.com/office/drawing/2014/main" id="{8654FCE3-28CF-4109-9A88-F872171BF993}"/>
              </a:ext>
            </a:extLst>
          </p:cNvPr>
          <p:cNvSpPr/>
          <p:nvPr/>
        </p:nvSpPr>
        <p:spPr>
          <a:xfrm>
            <a:off x="1054100" y="1819898"/>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16791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D34F6AC1-1CA9-4499-BD2F-BE8DF77869A8}"/>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6EF1CCA5-546D-4C28-A464-9B3938C9A54A}"/>
              </a:ext>
            </a:extLst>
          </p:cNvPr>
          <p:cNvSpPr>
            <a:spLocks noGrp="1"/>
          </p:cNvSpPr>
          <p:nvPr>
            <p:ph idx="1"/>
          </p:nvPr>
        </p:nvSpPr>
        <p:spPr/>
        <p:txBody>
          <a:bodyPr/>
          <a:lstStyle/>
          <a:p>
            <a:pPr marL="0" indent="0">
              <a:buNone/>
            </a:pPr>
            <a:r>
              <a:rPr lang="tr-TR" b="1" dirty="0"/>
              <a:t>23) Dünya’nın Güneş etrafında bir tam dolanımıyla aşağıdakilerden hangisi oluşur?</a:t>
            </a:r>
          </a:p>
          <a:p>
            <a:pPr marL="0" indent="0">
              <a:buNone/>
            </a:pPr>
            <a:endParaRPr lang="tr-TR" b="1" dirty="0"/>
          </a:p>
          <a:p>
            <a:pPr marL="0" indent="0">
              <a:buNone/>
            </a:pPr>
            <a:r>
              <a:rPr lang="tr-TR" dirty="0"/>
              <a:t>A) Gece-Gündüz		B) Bir Gün          C) Mevsimler			D) 24 saat</a:t>
            </a:r>
          </a:p>
        </p:txBody>
      </p:sp>
      <p:sp>
        <p:nvSpPr>
          <p:cNvPr id="4" name="Oval 3">
            <a:extLst>
              <a:ext uri="{FF2B5EF4-FFF2-40B4-BE49-F238E27FC236}">
                <a16:creationId xmlns="" xmlns:a16="http://schemas.microsoft.com/office/drawing/2014/main" id="{9F1C42B1-E841-4B23-920C-E6DF74588865}"/>
              </a:ext>
            </a:extLst>
          </p:cNvPr>
          <p:cNvSpPr/>
          <p:nvPr/>
        </p:nvSpPr>
        <p:spPr>
          <a:xfrm>
            <a:off x="4652434" y="32131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637303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C4A54F5-CBA0-466E-9E53-9979B39B2488}"/>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74383D8C-56F4-4DF1-85F3-414BC08DD3DB}"/>
              </a:ext>
            </a:extLst>
          </p:cNvPr>
          <p:cNvSpPr>
            <a:spLocks noGrp="1"/>
          </p:cNvSpPr>
          <p:nvPr>
            <p:ph idx="1"/>
          </p:nvPr>
        </p:nvSpPr>
        <p:spPr/>
        <p:txBody>
          <a:bodyPr/>
          <a:lstStyle/>
          <a:p>
            <a:pPr marL="0" indent="0">
              <a:buNone/>
            </a:pPr>
            <a:r>
              <a:rPr lang="tr-TR" b="1" dirty="0"/>
              <a:t>24) Aşağıda verilenlerden hangisi maden </a:t>
            </a:r>
            <a:r>
              <a:rPr lang="tr-TR" b="1" u="sng" dirty="0"/>
              <a:t>değildir</a:t>
            </a:r>
            <a:r>
              <a:rPr lang="tr-TR" b="1" dirty="0"/>
              <a:t>?</a:t>
            </a:r>
            <a:endParaRPr lang="tr-TR" dirty="0"/>
          </a:p>
          <a:p>
            <a:pPr marL="0" indent="0">
              <a:buNone/>
            </a:pPr>
            <a:endParaRPr lang="tr-TR" dirty="0"/>
          </a:p>
          <a:p>
            <a:pPr marL="0" indent="0">
              <a:buNone/>
            </a:pPr>
            <a:r>
              <a:rPr lang="tr-TR" dirty="0"/>
              <a:t>A) Altın          B) Bakır            C) Kömür      	 		D) Ağaç</a:t>
            </a:r>
          </a:p>
        </p:txBody>
      </p:sp>
      <p:sp>
        <p:nvSpPr>
          <p:cNvPr id="4" name="Oval 3">
            <a:extLst>
              <a:ext uri="{FF2B5EF4-FFF2-40B4-BE49-F238E27FC236}">
                <a16:creationId xmlns="" xmlns:a16="http://schemas.microsoft.com/office/drawing/2014/main" id="{42C60F75-3B28-4BCE-849F-2463F0FE6B47}"/>
              </a:ext>
            </a:extLst>
          </p:cNvPr>
          <p:cNvSpPr/>
          <p:nvPr/>
        </p:nvSpPr>
        <p:spPr>
          <a:xfrm>
            <a:off x="6189134" y="29336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4214127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52F0864E-7CBE-490D-9DAA-A068271BF9A6}"/>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C078210D-F202-4BFA-A5C5-41C8F7921A76}"/>
              </a:ext>
            </a:extLst>
          </p:cNvPr>
          <p:cNvSpPr>
            <a:spLocks noGrp="1"/>
          </p:cNvSpPr>
          <p:nvPr>
            <p:ph idx="1"/>
          </p:nvPr>
        </p:nvSpPr>
        <p:spPr/>
        <p:txBody>
          <a:bodyPr/>
          <a:lstStyle/>
          <a:p>
            <a:pPr marL="0" indent="0">
              <a:buNone/>
            </a:pPr>
            <a:r>
              <a:rPr lang="tr-TR" b="1" dirty="0"/>
              <a:t>25) Mevsimler nasıl oluşur?</a:t>
            </a:r>
            <a:endParaRPr lang="tr-TR" dirty="0"/>
          </a:p>
          <a:p>
            <a:pPr marL="0" indent="0">
              <a:buNone/>
            </a:pPr>
            <a:endParaRPr lang="tr-TR" dirty="0"/>
          </a:p>
          <a:p>
            <a:pPr marL="0" indent="0">
              <a:buNone/>
            </a:pPr>
            <a:r>
              <a:rPr lang="tr-TR" dirty="0"/>
              <a:t>A) Dünya’nın, kendi etrafında dönmesiyle</a:t>
            </a:r>
          </a:p>
          <a:p>
            <a:pPr marL="0" indent="0">
              <a:buNone/>
            </a:pPr>
            <a:r>
              <a:rPr lang="tr-TR" dirty="0"/>
              <a:t>B) Güneş’in, kendi etrafında dönmesiyle</a:t>
            </a:r>
          </a:p>
          <a:p>
            <a:pPr marL="0" indent="0">
              <a:buNone/>
            </a:pPr>
            <a:r>
              <a:rPr lang="tr-TR" dirty="0"/>
              <a:t>C) Güneş’in, Dünya’nın çevresinde dönmesiyle</a:t>
            </a:r>
          </a:p>
          <a:p>
            <a:pPr marL="0" indent="0">
              <a:buNone/>
            </a:pPr>
            <a:r>
              <a:rPr lang="tr-TR" dirty="0"/>
              <a:t>D) Dünya’nın, Güneş’in çevresinde dönmesiyle</a:t>
            </a:r>
          </a:p>
          <a:p>
            <a:endParaRPr lang="tr-TR" dirty="0"/>
          </a:p>
        </p:txBody>
      </p:sp>
      <p:sp>
        <p:nvSpPr>
          <p:cNvPr id="4" name="Oval 3">
            <a:extLst>
              <a:ext uri="{FF2B5EF4-FFF2-40B4-BE49-F238E27FC236}">
                <a16:creationId xmlns="" xmlns:a16="http://schemas.microsoft.com/office/drawing/2014/main" id="{11A98F72-45E0-40C3-9591-BAF1E72FA0F6}"/>
              </a:ext>
            </a:extLst>
          </p:cNvPr>
          <p:cNvSpPr/>
          <p:nvPr/>
        </p:nvSpPr>
        <p:spPr>
          <a:xfrm>
            <a:off x="677334" y="4100975"/>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407879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2D31424B-4157-4DFA-A78D-573B3AF39900}"/>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DD70A144-D24E-4757-BEA8-3F2C82C8BA04}"/>
              </a:ext>
            </a:extLst>
          </p:cNvPr>
          <p:cNvSpPr>
            <a:spLocks noGrp="1"/>
          </p:cNvSpPr>
          <p:nvPr>
            <p:ph idx="1"/>
          </p:nvPr>
        </p:nvSpPr>
        <p:spPr/>
        <p:txBody>
          <a:bodyPr/>
          <a:lstStyle/>
          <a:p>
            <a:pPr marL="0" indent="0">
              <a:buNone/>
            </a:pPr>
            <a:r>
              <a:rPr lang="tr-TR" b="1" dirty="0"/>
              <a:t>26) Aslında yuvarlak olan Dünya’nın yüzeyi ilk bakışta düz gibi görünür. Bunun nedeni aşağıdakilerden hangisidir?</a:t>
            </a:r>
            <a:endParaRPr lang="tr-TR" dirty="0"/>
          </a:p>
          <a:p>
            <a:pPr marL="0" indent="0">
              <a:buNone/>
            </a:pPr>
            <a:endParaRPr lang="tr-TR" dirty="0"/>
          </a:p>
          <a:p>
            <a:pPr marL="0" indent="0">
              <a:buNone/>
            </a:pPr>
            <a:r>
              <a:rPr lang="tr-TR" dirty="0"/>
              <a:t>A) Dünya’nın Güneş etrafındaki dönüşü</a:t>
            </a:r>
          </a:p>
          <a:p>
            <a:pPr marL="0" indent="0">
              <a:buNone/>
            </a:pPr>
            <a:r>
              <a:rPr lang="tr-TR" dirty="0"/>
              <a:t>B) Dünya’nın kendi etrafındaki dönüşü</a:t>
            </a:r>
          </a:p>
          <a:p>
            <a:pPr marL="0" indent="0">
              <a:buNone/>
            </a:pPr>
            <a:r>
              <a:rPr lang="tr-TR" dirty="0"/>
              <a:t>C) Dünya’nın çok büyük olmasıdır.</a:t>
            </a:r>
          </a:p>
          <a:p>
            <a:pPr marL="0" indent="0">
              <a:buNone/>
            </a:pPr>
            <a:r>
              <a:rPr lang="tr-TR" dirty="0"/>
              <a:t>D) Güneş ışınlarının etkili olmasıdır.</a:t>
            </a:r>
          </a:p>
        </p:txBody>
      </p:sp>
      <p:sp>
        <p:nvSpPr>
          <p:cNvPr id="4" name="Oval 3">
            <a:extLst>
              <a:ext uri="{FF2B5EF4-FFF2-40B4-BE49-F238E27FC236}">
                <a16:creationId xmlns="" xmlns:a16="http://schemas.microsoft.com/office/drawing/2014/main" id="{7B732924-4DA4-41A1-AE9D-6204FB3B449A}"/>
              </a:ext>
            </a:extLst>
          </p:cNvPr>
          <p:cNvSpPr/>
          <p:nvPr/>
        </p:nvSpPr>
        <p:spPr>
          <a:xfrm>
            <a:off x="677334" y="40004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71021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B363D64C-4FB9-4E45-AB41-E44001F3CFC9}"/>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68B44DBB-6319-4EA3-96F5-07E41427EDC4}"/>
              </a:ext>
            </a:extLst>
          </p:cNvPr>
          <p:cNvSpPr>
            <a:spLocks noGrp="1"/>
          </p:cNvSpPr>
          <p:nvPr>
            <p:ph idx="1"/>
          </p:nvPr>
        </p:nvSpPr>
        <p:spPr/>
        <p:txBody>
          <a:bodyPr/>
          <a:lstStyle/>
          <a:p>
            <a:pPr marL="0" indent="0">
              <a:buNone/>
            </a:pPr>
            <a:r>
              <a:rPr lang="tr-TR" b="1" dirty="0"/>
              <a:t>27)</a:t>
            </a:r>
            <a:r>
              <a:rPr lang="tr-TR" dirty="0"/>
              <a:t> </a:t>
            </a:r>
            <a:r>
              <a:rPr lang="tr-TR" b="1" dirty="0"/>
              <a:t>Dünya’mızın tam ortasından dikey şekilde geçtiği düşünülen doğruya ne denir?</a:t>
            </a:r>
            <a:endParaRPr lang="tr-TR" dirty="0"/>
          </a:p>
          <a:p>
            <a:pPr marL="0" indent="0">
              <a:buNone/>
            </a:pPr>
            <a:r>
              <a:rPr lang="tr-TR" dirty="0"/>
              <a:t> </a:t>
            </a:r>
          </a:p>
          <a:p>
            <a:pPr marL="0" indent="0">
              <a:buNone/>
            </a:pPr>
            <a:r>
              <a:rPr lang="tr-TR" dirty="0"/>
              <a:t>A) yörünge		B) ekvator	   C) eksen		D) kutup noktası</a:t>
            </a:r>
          </a:p>
        </p:txBody>
      </p:sp>
      <p:pic>
        <p:nvPicPr>
          <p:cNvPr id="6" name="Resim 5">
            <a:extLst>
              <a:ext uri="{FF2B5EF4-FFF2-40B4-BE49-F238E27FC236}">
                <a16:creationId xmlns="" xmlns:a16="http://schemas.microsoft.com/office/drawing/2014/main" id="{9F7A9242-9CC4-43CB-AE12-6D89B3264D55}"/>
              </a:ext>
            </a:extLst>
          </p:cNvPr>
          <p:cNvPicPr>
            <a:picLocks noChangeAspect="1"/>
          </p:cNvPicPr>
          <p:nvPr/>
        </p:nvPicPr>
        <p:blipFill>
          <a:blip r:embed="rId2" cstate="print"/>
          <a:stretch>
            <a:fillRect/>
          </a:stretch>
        </p:blipFill>
        <p:spPr>
          <a:xfrm>
            <a:off x="7167089" y="0"/>
            <a:ext cx="1891186" cy="2173406"/>
          </a:xfrm>
          <a:prstGeom prst="rect">
            <a:avLst/>
          </a:prstGeom>
        </p:spPr>
      </p:pic>
      <p:sp>
        <p:nvSpPr>
          <p:cNvPr id="8" name="Oval 7">
            <a:extLst>
              <a:ext uri="{FF2B5EF4-FFF2-40B4-BE49-F238E27FC236}">
                <a16:creationId xmlns="" xmlns:a16="http://schemas.microsoft.com/office/drawing/2014/main" id="{B2D84815-339A-4FC8-9685-FE46606CEF81}"/>
              </a:ext>
            </a:extLst>
          </p:cNvPr>
          <p:cNvSpPr/>
          <p:nvPr/>
        </p:nvSpPr>
        <p:spPr>
          <a:xfrm>
            <a:off x="4080934" y="32131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981863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B0A5D4CF-43D1-4912-A2CF-2FE810FA7390}"/>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2EC371FD-A188-4E87-BAD9-5F0C44788F57}"/>
              </a:ext>
            </a:extLst>
          </p:cNvPr>
          <p:cNvSpPr>
            <a:spLocks noGrp="1"/>
          </p:cNvSpPr>
          <p:nvPr>
            <p:ph idx="1"/>
          </p:nvPr>
        </p:nvSpPr>
        <p:spPr/>
        <p:txBody>
          <a:bodyPr/>
          <a:lstStyle/>
          <a:p>
            <a:pPr marL="0" lvl="0" indent="0">
              <a:buNone/>
            </a:pPr>
            <a:r>
              <a:rPr lang="tr-TR" b="1" dirty="0"/>
              <a:t>28)Aşağıdakilerden hangisi </a:t>
            </a:r>
            <a:r>
              <a:rPr lang="tr-TR" b="1" u="sng" dirty="0"/>
              <a:t>yanlıştır?</a:t>
            </a:r>
            <a:endParaRPr lang="tr-TR" dirty="0"/>
          </a:p>
          <a:p>
            <a:pPr marL="0" indent="0">
              <a:buNone/>
            </a:pPr>
            <a:r>
              <a:rPr lang="tr-TR" b="1" dirty="0"/>
              <a:t> </a:t>
            </a:r>
            <a:endParaRPr lang="tr-TR" dirty="0"/>
          </a:p>
          <a:p>
            <a:pPr marL="0" indent="0">
              <a:buNone/>
            </a:pPr>
            <a:r>
              <a:rPr lang="tr-TR" b="1" dirty="0"/>
              <a:t>A)</a:t>
            </a:r>
            <a:r>
              <a:rPr lang="tr-TR" dirty="0"/>
              <a:t>Dünya’nın kendi etrafındaki hareketine dönme hareketi adı verilir.</a:t>
            </a:r>
          </a:p>
          <a:p>
            <a:pPr marL="0" indent="0">
              <a:buNone/>
            </a:pPr>
            <a:r>
              <a:rPr lang="tr-TR" b="1" dirty="0"/>
              <a:t>B)</a:t>
            </a:r>
            <a:r>
              <a:rPr lang="tr-TR" dirty="0"/>
              <a:t>Dünya’nın kendi etrafındaki hareketi 24saatte gerçekleşir.</a:t>
            </a:r>
          </a:p>
          <a:p>
            <a:pPr marL="0" indent="0">
              <a:buNone/>
            </a:pPr>
            <a:r>
              <a:rPr lang="tr-TR" b="1" dirty="0"/>
              <a:t>C)</a:t>
            </a:r>
            <a:r>
              <a:rPr lang="tr-TR" dirty="0"/>
              <a:t>Güneş dünyanın etrafında hareket eder.</a:t>
            </a:r>
          </a:p>
          <a:p>
            <a:pPr marL="0" indent="0">
              <a:buNone/>
            </a:pPr>
            <a:r>
              <a:rPr lang="tr-TR" b="1" dirty="0"/>
              <a:t>D)</a:t>
            </a:r>
            <a:r>
              <a:rPr lang="tr-TR" dirty="0"/>
              <a:t>Dünya’nın Güneş etrafındaki hareketine dolanma hareketi adı verilir.</a:t>
            </a:r>
          </a:p>
          <a:p>
            <a:endParaRPr lang="tr-TR" dirty="0"/>
          </a:p>
        </p:txBody>
      </p:sp>
      <p:sp>
        <p:nvSpPr>
          <p:cNvPr id="4" name="Oval 3">
            <a:extLst>
              <a:ext uri="{FF2B5EF4-FFF2-40B4-BE49-F238E27FC236}">
                <a16:creationId xmlns="" xmlns:a16="http://schemas.microsoft.com/office/drawing/2014/main" id="{91DE578E-C9A0-4C81-9485-A9658AD7D2B5}"/>
              </a:ext>
            </a:extLst>
          </p:cNvPr>
          <p:cNvSpPr/>
          <p:nvPr/>
        </p:nvSpPr>
        <p:spPr>
          <a:xfrm>
            <a:off x="677334" y="37845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4285980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8047AC71-303E-436A-B685-28F21C0EF4B1}"/>
              </a:ext>
            </a:extLst>
          </p:cNvPr>
          <p:cNvSpPr>
            <a:spLocks noGrp="1"/>
          </p:cNvSpPr>
          <p:nvPr>
            <p:ph idx="1"/>
          </p:nvPr>
        </p:nvSpPr>
        <p:spPr>
          <a:xfrm>
            <a:off x="677334" y="769939"/>
            <a:ext cx="8596668" cy="4970461"/>
          </a:xfrm>
        </p:spPr>
        <p:txBody>
          <a:bodyPr>
            <a:normAutofit/>
          </a:bodyPr>
          <a:lstStyle/>
          <a:p>
            <a:pPr marL="0" lvl="0" indent="0">
              <a:buNone/>
            </a:pPr>
            <a:r>
              <a:rPr lang="tr-TR" b="1" dirty="0"/>
              <a:t>29)Bakır ile ilgili;</a:t>
            </a:r>
            <a:endParaRPr lang="tr-TR" dirty="0"/>
          </a:p>
          <a:p>
            <a:pPr lvl="0"/>
            <a:r>
              <a:rPr lang="tr-TR" dirty="0"/>
              <a:t>Bir madendir.</a:t>
            </a:r>
          </a:p>
          <a:p>
            <a:pPr lvl="0"/>
            <a:r>
              <a:rPr lang="tr-TR" dirty="0"/>
              <a:t>Süs eşyası yapımında kullanılır.</a:t>
            </a:r>
          </a:p>
          <a:p>
            <a:pPr lvl="0"/>
            <a:r>
              <a:rPr lang="tr-TR" dirty="0"/>
              <a:t>İçinde fosil bulunabilir.</a:t>
            </a:r>
          </a:p>
          <a:p>
            <a:pPr marL="0" indent="0">
              <a:buNone/>
            </a:pPr>
            <a:r>
              <a:rPr lang="tr-TR" b="1" dirty="0"/>
              <a:t>Verilenlerinden hangileri doğrudur?</a:t>
            </a:r>
            <a:endParaRPr lang="tr-TR" dirty="0"/>
          </a:p>
          <a:p>
            <a:pPr marL="0" lvl="0" indent="0">
              <a:buNone/>
            </a:pPr>
            <a:endParaRPr lang="tr-TR" dirty="0"/>
          </a:p>
          <a:p>
            <a:pPr marL="0" lvl="0" indent="0">
              <a:buNone/>
            </a:pPr>
            <a:r>
              <a:rPr lang="tr-TR" dirty="0"/>
              <a:t>A) I ve II</a:t>
            </a:r>
          </a:p>
          <a:p>
            <a:pPr marL="0" lvl="0" indent="0">
              <a:buNone/>
            </a:pPr>
            <a:r>
              <a:rPr lang="tr-TR" dirty="0"/>
              <a:t>B) I ve III</a:t>
            </a:r>
          </a:p>
          <a:p>
            <a:pPr marL="0" lvl="0" indent="0">
              <a:buNone/>
            </a:pPr>
            <a:r>
              <a:rPr lang="tr-TR" dirty="0"/>
              <a:t>C) II ve III</a:t>
            </a:r>
          </a:p>
          <a:p>
            <a:pPr marL="0" lvl="0" indent="0">
              <a:buNone/>
            </a:pPr>
            <a:r>
              <a:rPr lang="tr-TR" dirty="0"/>
              <a:t>D) I,II ve III</a:t>
            </a:r>
          </a:p>
          <a:p>
            <a:endParaRPr lang="tr-TR" dirty="0"/>
          </a:p>
        </p:txBody>
      </p:sp>
      <p:sp>
        <p:nvSpPr>
          <p:cNvPr id="4" name="Oval 3">
            <a:extLst>
              <a:ext uri="{FF2B5EF4-FFF2-40B4-BE49-F238E27FC236}">
                <a16:creationId xmlns="" xmlns:a16="http://schemas.microsoft.com/office/drawing/2014/main" id="{1FDF6D3B-DF61-486A-8E1D-33FE9328719C}"/>
              </a:ext>
            </a:extLst>
          </p:cNvPr>
          <p:cNvSpPr/>
          <p:nvPr/>
        </p:nvSpPr>
        <p:spPr>
          <a:xfrm>
            <a:off x="677334" y="32131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16795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E6927ED6-7FD4-4AA5-B57D-4901D706085F}"/>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9270DE3B-6B6C-4657-8E6A-A6B874CEFD53}"/>
              </a:ext>
            </a:extLst>
          </p:cNvPr>
          <p:cNvSpPr>
            <a:spLocks noGrp="1"/>
          </p:cNvSpPr>
          <p:nvPr>
            <p:ph idx="1"/>
          </p:nvPr>
        </p:nvSpPr>
        <p:spPr/>
        <p:txBody>
          <a:bodyPr/>
          <a:lstStyle/>
          <a:p>
            <a:pPr marL="0" lvl="0" indent="0">
              <a:buNone/>
            </a:pPr>
            <a:r>
              <a:rPr lang="tr-TR" b="1" dirty="0"/>
              <a:t>30) Aşağıdakilerden hangisi Dünya’mızın günlük hareketleriyle ilgili </a:t>
            </a:r>
            <a:r>
              <a:rPr lang="tr-TR" b="1" u="sng" dirty="0"/>
              <a:t>değildir?</a:t>
            </a:r>
            <a:endParaRPr lang="tr-TR" dirty="0"/>
          </a:p>
          <a:p>
            <a:pPr marL="0" lvl="0" indent="0">
              <a:buNone/>
            </a:pPr>
            <a:endParaRPr lang="tr-TR" dirty="0"/>
          </a:p>
          <a:p>
            <a:pPr marL="0" lvl="0" indent="0">
              <a:buNone/>
            </a:pPr>
            <a:r>
              <a:rPr lang="tr-TR" dirty="0"/>
              <a:t>A) Gece ve gündüz oluşur.</a:t>
            </a:r>
          </a:p>
          <a:p>
            <a:pPr marL="0" lvl="0" indent="0">
              <a:buNone/>
            </a:pPr>
            <a:r>
              <a:rPr lang="tr-TR" dirty="0"/>
              <a:t>B) 24saat sürer.</a:t>
            </a:r>
          </a:p>
          <a:p>
            <a:pPr marL="0" lvl="0" indent="0">
              <a:buNone/>
            </a:pPr>
            <a:r>
              <a:rPr lang="tr-TR" dirty="0"/>
              <a:t>C) Dönme hareketi sonucunda oluşur.</a:t>
            </a:r>
          </a:p>
          <a:p>
            <a:pPr marL="0" lvl="0" indent="0">
              <a:buNone/>
            </a:pPr>
            <a:r>
              <a:rPr lang="tr-TR" dirty="0"/>
              <a:t>D) Bir yıl sürer</a:t>
            </a:r>
          </a:p>
          <a:p>
            <a:endParaRPr lang="tr-TR" dirty="0"/>
          </a:p>
        </p:txBody>
      </p:sp>
      <p:sp>
        <p:nvSpPr>
          <p:cNvPr id="4" name="Oval 3">
            <a:extLst>
              <a:ext uri="{FF2B5EF4-FFF2-40B4-BE49-F238E27FC236}">
                <a16:creationId xmlns="" xmlns:a16="http://schemas.microsoft.com/office/drawing/2014/main" id="{3F666A27-B0F0-4A59-AAD5-086175383B9B}"/>
              </a:ext>
            </a:extLst>
          </p:cNvPr>
          <p:cNvSpPr/>
          <p:nvPr/>
        </p:nvSpPr>
        <p:spPr>
          <a:xfrm>
            <a:off x="677334" y="4113674"/>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605105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C0F0912B-4F09-488E-8964-5EBA9903E0C6}"/>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F5981D21-56CA-44E7-8464-1B53BB3FD384}"/>
              </a:ext>
            </a:extLst>
          </p:cNvPr>
          <p:cNvSpPr>
            <a:spLocks noGrp="1"/>
          </p:cNvSpPr>
          <p:nvPr>
            <p:ph idx="1"/>
          </p:nvPr>
        </p:nvSpPr>
        <p:spPr/>
        <p:txBody>
          <a:bodyPr/>
          <a:lstStyle/>
          <a:p>
            <a:pPr marL="0" lvl="0" indent="0">
              <a:buNone/>
            </a:pPr>
            <a:r>
              <a:rPr lang="tr-TR" b="1" dirty="0"/>
              <a:t>31) Aşağıda yer alan fosillerle ilgili bilgilerden hangisi </a:t>
            </a:r>
            <a:r>
              <a:rPr lang="tr-TR" b="1" u="sng" dirty="0"/>
              <a:t>yanlıştır?</a:t>
            </a:r>
            <a:endParaRPr lang="tr-TR" dirty="0"/>
          </a:p>
          <a:p>
            <a:pPr marL="0" indent="0">
              <a:buNone/>
            </a:pPr>
            <a:endParaRPr lang="tr-TR" b="1" dirty="0"/>
          </a:p>
          <a:p>
            <a:pPr marL="0" indent="0">
              <a:buNone/>
            </a:pPr>
            <a:r>
              <a:rPr lang="tr-TR" b="1" dirty="0"/>
              <a:t>A)</a:t>
            </a:r>
            <a:r>
              <a:rPr lang="tr-TR" dirty="0"/>
              <a:t>Geçmişte yaşamış canlıların taşlaşmış kalıntılarına denir.</a:t>
            </a:r>
          </a:p>
          <a:p>
            <a:pPr marL="0" indent="0">
              <a:buNone/>
            </a:pPr>
            <a:r>
              <a:rPr lang="tr-TR" b="1" dirty="0"/>
              <a:t>B)</a:t>
            </a:r>
            <a:r>
              <a:rPr lang="tr-TR" dirty="0"/>
              <a:t>Fosiller geçmişte yaşamış canlılardır.</a:t>
            </a:r>
          </a:p>
          <a:p>
            <a:pPr marL="0" indent="0">
              <a:buNone/>
            </a:pPr>
            <a:r>
              <a:rPr lang="tr-TR" b="1" dirty="0"/>
              <a:t>C)</a:t>
            </a:r>
            <a:r>
              <a:rPr lang="tr-TR" dirty="0"/>
              <a:t>Fosilleri incelemek bilimsel bir iştir.</a:t>
            </a:r>
          </a:p>
          <a:p>
            <a:pPr marL="0" indent="0">
              <a:buNone/>
            </a:pPr>
            <a:r>
              <a:rPr lang="tr-TR" b="1" dirty="0"/>
              <a:t>D)</a:t>
            </a:r>
            <a:r>
              <a:rPr lang="tr-TR" dirty="0"/>
              <a:t>Fosiller kısa zaman içinde oluşur.</a:t>
            </a:r>
          </a:p>
          <a:p>
            <a:endParaRPr lang="tr-TR" dirty="0"/>
          </a:p>
        </p:txBody>
      </p:sp>
      <p:sp>
        <p:nvSpPr>
          <p:cNvPr id="4" name="Oval 3">
            <a:extLst>
              <a:ext uri="{FF2B5EF4-FFF2-40B4-BE49-F238E27FC236}">
                <a16:creationId xmlns="" xmlns:a16="http://schemas.microsoft.com/office/drawing/2014/main" id="{D1114E91-3C6B-48E5-B2E1-9010F9A37D8A}"/>
              </a:ext>
            </a:extLst>
          </p:cNvPr>
          <p:cNvSpPr/>
          <p:nvPr/>
        </p:nvSpPr>
        <p:spPr>
          <a:xfrm>
            <a:off x="677334" y="4100975"/>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82325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Metin Kutusu 2">
            <a:extLst>
              <a:ext uri="{FF2B5EF4-FFF2-40B4-BE49-F238E27FC236}">
                <a16:creationId xmlns="" xmlns:a16="http://schemas.microsoft.com/office/drawing/2014/main" id="{531EF9A7-2B0C-4BBA-9229-29661A35F834}"/>
              </a:ext>
            </a:extLst>
          </p:cNvPr>
          <p:cNvSpPr txBox="1">
            <a:spLocks noGrp="1" noChangeArrowheads="1"/>
          </p:cNvSpPr>
          <p:nvPr>
            <p:ph type="title"/>
          </p:nvPr>
        </p:nvSpPr>
        <p:spPr bwMode="auto">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a:lnSpc>
                <a:spcPct val="115000"/>
              </a:lnSpc>
              <a:spcAft>
                <a:spcPts val="1000"/>
              </a:spcAft>
            </a:pPr>
            <a:r>
              <a:rPr lang="tr-TR" sz="2800" b="1" dirty="0">
                <a:effectLst/>
                <a:latin typeface="Calibri" panose="020F0502020204030204" pitchFamily="34" charset="0"/>
                <a:ea typeface="Calibri" panose="020F0502020204030204" pitchFamily="34" charset="0"/>
                <a:cs typeface="Times New Roman" panose="02020603050405020304" pitchFamily="18" charset="0"/>
              </a:rPr>
              <a:t>Dünya, Güneş etrafında ………………………… döner.</a:t>
            </a:r>
            <a:endParaRPr lang="tr-TR"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İçerik Yer Tutucusu 2">
            <a:extLst>
              <a:ext uri="{FF2B5EF4-FFF2-40B4-BE49-F238E27FC236}">
                <a16:creationId xmlns="" xmlns:a16="http://schemas.microsoft.com/office/drawing/2014/main" id="{25CB34AA-D303-45C5-A4DF-FB2CE5D8D6F2}"/>
              </a:ext>
            </a:extLst>
          </p:cNvPr>
          <p:cNvSpPr>
            <a:spLocks noGrp="1"/>
          </p:cNvSpPr>
          <p:nvPr>
            <p:ph idx="1"/>
          </p:nvPr>
        </p:nvSpPr>
        <p:spPr/>
        <p:txBody>
          <a:bodyPr/>
          <a:lstStyle/>
          <a:p>
            <a:pPr marL="0" lvl="0" indent="0">
              <a:buNone/>
            </a:pPr>
            <a:r>
              <a:rPr lang="tr-TR" b="1" dirty="0"/>
              <a:t>32)Kutucuk içerisindeki cümle, seçeneklerdeki hangi sözcük ile tamamlanmalıdır?</a:t>
            </a:r>
            <a:endParaRPr lang="tr-TR" dirty="0"/>
          </a:p>
          <a:p>
            <a:pPr marL="0" indent="0">
              <a:buNone/>
            </a:pPr>
            <a:r>
              <a:rPr lang="tr-TR" b="1" dirty="0"/>
              <a:t> </a:t>
            </a:r>
            <a:endParaRPr lang="tr-TR" dirty="0"/>
          </a:p>
          <a:p>
            <a:pPr marL="0" lvl="0" indent="0">
              <a:buNone/>
            </a:pPr>
            <a:r>
              <a:rPr lang="tr-TR" dirty="0"/>
              <a:t>A) hiç durmadan</a:t>
            </a:r>
          </a:p>
          <a:p>
            <a:pPr marL="0" lvl="0" indent="0">
              <a:buNone/>
            </a:pPr>
            <a:r>
              <a:rPr lang="tr-TR" dirty="0"/>
              <a:t>B) bazen</a:t>
            </a:r>
          </a:p>
          <a:p>
            <a:pPr marL="0" lvl="0" indent="0">
              <a:buNone/>
            </a:pPr>
            <a:r>
              <a:rPr lang="tr-TR" dirty="0"/>
              <a:t>C) arada sırada</a:t>
            </a:r>
          </a:p>
          <a:p>
            <a:pPr marL="0" lvl="0" indent="0">
              <a:buNone/>
            </a:pPr>
            <a:r>
              <a:rPr lang="tr-TR" dirty="0"/>
              <a:t>D) dura dura</a:t>
            </a:r>
          </a:p>
          <a:p>
            <a:endParaRPr lang="tr-TR" dirty="0"/>
          </a:p>
        </p:txBody>
      </p:sp>
      <p:sp>
        <p:nvSpPr>
          <p:cNvPr id="16" name="Oval 15">
            <a:extLst>
              <a:ext uri="{FF2B5EF4-FFF2-40B4-BE49-F238E27FC236}">
                <a16:creationId xmlns="" xmlns:a16="http://schemas.microsoft.com/office/drawing/2014/main" id="{5800414B-3954-465A-B401-15670485C0F5}"/>
              </a:ext>
            </a:extLst>
          </p:cNvPr>
          <p:cNvSpPr/>
          <p:nvPr/>
        </p:nvSpPr>
        <p:spPr>
          <a:xfrm>
            <a:off x="677334" y="32131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458235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49362800-5D67-4DDD-8C1D-572FA4A5518F}"/>
              </a:ext>
            </a:extLst>
          </p:cNvPr>
          <p:cNvSpPr>
            <a:spLocks noGrp="1"/>
          </p:cNvSpPr>
          <p:nvPr>
            <p:ph idx="1"/>
          </p:nvPr>
        </p:nvSpPr>
        <p:spPr>
          <a:xfrm>
            <a:off x="838200" y="393895"/>
            <a:ext cx="10515600" cy="5783068"/>
          </a:xfrm>
        </p:spPr>
        <p:txBody>
          <a:bodyPr>
            <a:normAutofit/>
          </a:bodyPr>
          <a:lstStyle/>
          <a:p>
            <a:pPr marL="0" lvl="0" indent="0">
              <a:buNone/>
            </a:pPr>
            <a:endParaRPr lang="tr-TR" sz="2400" dirty="0"/>
          </a:p>
          <a:p>
            <a:pPr marL="0" lvl="0" indent="0">
              <a:buNone/>
            </a:pPr>
            <a:r>
              <a:rPr lang="tr-TR" sz="2400" dirty="0"/>
              <a:t>		Üzerinde yaşadığımız Dünya hareketsizdir.</a:t>
            </a:r>
          </a:p>
          <a:p>
            <a:pPr marL="0" lvl="0" indent="0">
              <a:buNone/>
            </a:pPr>
            <a:endParaRPr lang="tr-TR" sz="2400" dirty="0"/>
          </a:p>
          <a:p>
            <a:pPr marL="0" lvl="0" indent="0">
              <a:buNone/>
            </a:pPr>
            <a:r>
              <a:rPr lang="tr-TR" sz="2400" dirty="0"/>
              <a:t>		Fosilleri inceleyen bilim dalına “paleontoloji” denir.</a:t>
            </a:r>
          </a:p>
          <a:p>
            <a:pPr marL="0" lvl="0" indent="0">
              <a:buNone/>
            </a:pPr>
            <a:endParaRPr lang="tr-TR" sz="2400" dirty="0"/>
          </a:p>
          <a:p>
            <a:pPr marL="0" lvl="0" indent="0">
              <a:buNone/>
            </a:pPr>
            <a:r>
              <a:rPr lang="tr-TR" sz="2400" dirty="0"/>
              <a:t>		Dünya’mız kendi etrafında dönerken Güneş almayan tarafında gece oluşur.</a:t>
            </a:r>
          </a:p>
          <a:p>
            <a:pPr marL="0" lvl="0" indent="0">
              <a:buNone/>
            </a:pPr>
            <a:endParaRPr lang="tr-TR" sz="2400" dirty="0"/>
          </a:p>
          <a:p>
            <a:pPr marL="0" lvl="0" indent="0">
              <a:buNone/>
            </a:pPr>
            <a:r>
              <a:rPr lang="tr-TR" sz="2400" dirty="0"/>
              <a:t>		Yer kabuğu karaların olduğu yerlerde kalın, okyanus tabanlarında daha incedir.</a:t>
            </a:r>
          </a:p>
          <a:p>
            <a:pPr marL="0" lvl="0" indent="0">
              <a:buNone/>
            </a:pPr>
            <a:endParaRPr lang="tr-TR" sz="2400" dirty="0"/>
          </a:p>
          <a:p>
            <a:pPr marL="0" lvl="0" indent="0">
              <a:buNone/>
            </a:pPr>
            <a:r>
              <a:rPr lang="tr-TR" sz="2400" dirty="0"/>
              <a:t>		Dünya batıdan doğuya doğru döner.</a:t>
            </a:r>
          </a:p>
          <a:p>
            <a:endParaRPr lang="tr-TR" dirty="0"/>
          </a:p>
        </p:txBody>
      </p:sp>
      <p:pic>
        <p:nvPicPr>
          <p:cNvPr id="4" name="Grafik 3" descr="Kapat">
            <a:extLst>
              <a:ext uri="{FF2B5EF4-FFF2-40B4-BE49-F238E27FC236}">
                <a16:creationId xmlns="" xmlns:a16="http://schemas.microsoft.com/office/drawing/2014/main" id="{700BC932-7ECF-47DC-A713-F0D4135E5891}"/>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tretch>
            <a:fillRect/>
          </a:stretch>
        </p:blipFill>
        <p:spPr>
          <a:xfrm>
            <a:off x="990600" y="708367"/>
            <a:ext cx="685800" cy="685800"/>
          </a:xfrm>
          <a:prstGeom prst="rect">
            <a:avLst/>
          </a:prstGeom>
        </p:spPr>
      </p:pic>
      <p:pic>
        <p:nvPicPr>
          <p:cNvPr id="5" name="Grafik 4" descr="Onay işareti">
            <a:extLst>
              <a:ext uri="{FF2B5EF4-FFF2-40B4-BE49-F238E27FC236}">
                <a16:creationId xmlns="" xmlns:a16="http://schemas.microsoft.com/office/drawing/2014/main" id="{3D6DCF9B-3CB0-4128-A39E-568FF07C31B8}"/>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965200" y="1716503"/>
            <a:ext cx="685800" cy="685800"/>
          </a:xfrm>
          <a:prstGeom prst="rect">
            <a:avLst/>
          </a:prstGeom>
        </p:spPr>
      </p:pic>
      <p:pic>
        <p:nvPicPr>
          <p:cNvPr id="7" name="Grafik 6" descr="Onay işareti">
            <a:extLst>
              <a:ext uri="{FF2B5EF4-FFF2-40B4-BE49-F238E27FC236}">
                <a16:creationId xmlns="" xmlns:a16="http://schemas.microsoft.com/office/drawing/2014/main" id="{BDC295F6-DC37-4CA6-B454-CBDC7D70040D}"/>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965200" y="5281832"/>
            <a:ext cx="685800" cy="685800"/>
          </a:xfrm>
          <a:prstGeom prst="rect">
            <a:avLst/>
          </a:prstGeom>
        </p:spPr>
      </p:pic>
      <p:pic>
        <p:nvPicPr>
          <p:cNvPr id="8" name="Grafik 7" descr="Onay işareti">
            <a:extLst>
              <a:ext uri="{FF2B5EF4-FFF2-40B4-BE49-F238E27FC236}">
                <a16:creationId xmlns="" xmlns:a16="http://schemas.microsoft.com/office/drawing/2014/main" id="{02836F48-F684-48EF-8674-E6E776ABFB1A}"/>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965200" y="3904566"/>
            <a:ext cx="685800" cy="685800"/>
          </a:xfrm>
          <a:prstGeom prst="rect">
            <a:avLst/>
          </a:prstGeom>
        </p:spPr>
      </p:pic>
      <p:pic>
        <p:nvPicPr>
          <p:cNvPr id="9" name="Grafik 8" descr="Onay işareti">
            <a:extLst>
              <a:ext uri="{FF2B5EF4-FFF2-40B4-BE49-F238E27FC236}">
                <a16:creationId xmlns="" xmlns:a16="http://schemas.microsoft.com/office/drawing/2014/main" id="{79DCADF2-38F5-453D-A78D-E1AF7B0CE99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946150" y="2599629"/>
            <a:ext cx="685800" cy="685800"/>
          </a:xfrm>
          <a:prstGeom prst="rect">
            <a:avLst/>
          </a:prstGeom>
        </p:spPr>
      </p:pic>
      <p:sp>
        <p:nvSpPr>
          <p:cNvPr id="10" name="Dikdörtgen 9">
            <a:extLst>
              <a:ext uri="{FF2B5EF4-FFF2-40B4-BE49-F238E27FC236}">
                <a16:creationId xmlns="" xmlns:a16="http://schemas.microsoft.com/office/drawing/2014/main" id="{48F715FB-181C-4E5F-B8FE-0AE04E84B06D}"/>
              </a:ext>
            </a:extLst>
          </p:cNvPr>
          <p:cNvSpPr/>
          <p:nvPr/>
        </p:nvSpPr>
        <p:spPr>
          <a:xfrm>
            <a:off x="990600" y="1716503"/>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1" name="Dikdörtgen 10">
            <a:extLst>
              <a:ext uri="{FF2B5EF4-FFF2-40B4-BE49-F238E27FC236}">
                <a16:creationId xmlns="" xmlns:a16="http://schemas.microsoft.com/office/drawing/2014/main" id="{309AAF9E-E614-40E5-A446-8EC74B84370D}"/>
              </a:ext>
            </a:extLst>
          </p:cNvPr>
          <p:cNvSpPr/>
          <p:nvPr/>
        </p:nvSpPr>
        <p:spPr>
          <a:xfrm>
            <a:off x="990600" y="3894699"/>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2" name="Dikdörtgen 11">
            <a:extLst>
              <a:ext uri="{FF2B5EF4-FFF2-40B4-BE49-F238E27FC236}">
                <a16:creationId xmlns="" xmlns:a16="http://schemas.microsoft.com/office/drawing/2014/main" id="{342ED3F9-795B-4FFD-AB5C-FC7F6B990E0F}"/>
              </a:ext>
            </a:extLst>
          </p:cNvPr>
          <p:cNvSpPr/>
          <p:nvPr/>
        </p:nvSpPr>
        <p:spPr>
          <a:xfrm>
            <a:off x="990600" y="2615162"/>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3" name="Dikdörtgen 12">
            <a:extLst>
              <a:ext uri="{FF2B5EF4-FFF2-40B4-BE49-F238E27FC236}">
                <a16:creationId xmlns="" xmlns:a16="http://schemas.microsoft.com/office/drawing/2014/main" id="{D2F9576A-942A-4976-92A6-CC2B25B523FC}"/>
              </a:ext>
            </a:extLst>
          </p:cNvPr>
          <p:cNvSpPr/>
          <p:nvPr/>
        </p:nvSpPr>
        <p:spPr>
          <a:xfrm>
            <a:off x="990600" y="708367"/>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4" name="Dikdörtgen 13">
            <a:extLst>
              <a:ext uri="{FF2B5EF4-FFF2-40B4-BE49-F238E27FC236}">
                <a16:creationId xmlns="" xmlns:a16="http://schemas.microsoft.com/office/drawing/2014/main" id="{A9732ED0-5E76-4403-8CBB-92C0BA7A73A4}"/>
              </a:ext>
            </a:extLst>
          </p:cNvPr>
          <p:cNvSpPr/>
          <p:nvPr/>
        </p:nvSpPr>
        <p:spPr>
          <a:xfrm>
            <a:off x="990600" y="5311433"/>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987760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96F689E9-46EF-4F29-B024-DD79F26D8891}"/>
              </a:ext>
            </a:extLst>
          </p:cNvPr>
          <p:cNvSpPr>
            <a:spLocks noGrp="1"/>
          </p:cNvSpPr>
          <p:nvPr>
            <p:ph idx="1"/>
          </p:nvPr>
        </p:nvSpPr>
        <p:spPr>
          <a:xfrm>
            <a:off x="677334" y="1150939"/>
            <a:ext cx="8596668" cy="5160961"/>
          </a:xfrm>
        </p:spPr>
        <p:txBody>
          <a:bodyPr>
            <a:normAutofit/>
          </a:bodyPr>
          <a:lstStyle/>
          <a:p>
            <a:pPr lvl="0"/>
            <a:r>
              <a:rPr lang="tr-TR" dirty="0"/>
              <a:t>I. Dünya kendi etrafında döner.</a:t>
            </a:r>
          </a:p>
          <a:p>
            <a:r>
              <a:rPr lang="tr-TR" dirty="0"/>
              <a:t>II. Güneş, Dünya çevresinde dolanır.</a:t>
            </a:r>
          </a:p>
          <a:p>
            <a:r>
              <a:rPr lang="tr-TR" dirty="0"/>
              <a:t>III. Dünya, Güneş çevresinde dolanır.</a:t>
            </a:r>
          </a:p>
          <a:p>
            <a:pPr marL="0" indent="0">
              <a:buNone/>
            </a:pPr>
            <a:r>
              <a:rPr lang="tr-TR" b="1" dirty="0"/>
              <a:t>33)Yukarıda verilen bilgilerden hangileri doğrudur?</a:t>
            </a:r>
            <a:endParaRPr lang="tr-TR" dirty="0"/>
          </a:p>
          <a:p>
            <a:pPr marL="0" lvl="0" indent="0">
              <a:buNone/>
            </a:pPr>
            <a:endParaRPr lang="tr-TR" dirty="0"/>
          </a:p>
          <a:p>
            <a:pPr marL="0" lvl="0" indent="0">
              <a:buNone/>
            </a:pPr>
            <a:r>
              <a:rPr lang="tr-TR" dirty="0"/>
              <a:t>A) Yalnız I</a:t>
            </a:r>
          </a:p>
          <a:p>
            <a:pPr marL="0" lvl="0" indent="0">
              <a:buNone/>
            </a:pPr>
            <a:r>
              <a:rPr lang="tr-TR" dirty="0"/>
              <a:t>B) Yalnız II</a:t>
            </a:r>
          </a:p>
          <a:p>
            <a:pPr marL="0" lvl="0" indent="0">
              <a:buNone/>
            </a:pPr>
            <a:r>
              <a:rPr lang="tr-TR" dirty="0"/>
              <a:t>C) I ve III</a:t>
            </a:r>
          </a:p>
          <a:p>
            <a:pPr marL="0" lvl="0" indent="0">
              <a:buNone/>
            </a:pPr>
            <a:r>
              <a:rPr lang="tr-TR" dirty="0"/>
              <a:t>D) II ve III</a:t>
            </a:r>
          </a:p>
          <a:p>
            <a:endParaRPr lang="tr-TR" dirty="0"/>
          </a:p>
        </p:txBody>
      </p:sp>
      <p:sp>
        <p:nvSpPr>
          <p:cNvPr id="4" name="Oval 3">
            <a:extLst>
              <a:ext uri="{FF2B5EF4-FFF2-40B4-BE49-F238E27FC236}">
                <a16:creationId xmlns="" xmlns:a16="http://schemas.microsoft.com/office/drawing/2014/main" id="{27087661-708A-4695-BB96-55DEC74011D1}"/>
              </a:ext>
            </a:extLst>
          </p:cNvPr>
          <p:cNvSpPr/>
          <p:nvPr/>
        </p:nvSpPr>
        <p:spPr>
          <a:xfrm>
            <a:off x="677334" y="39369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784973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D0F078B4-1869-4D61-BEA0-A5BAEF21651B}"/>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C93B417A-3D43-4DAF-A5F1-68379E8309EA}"/>
              </a:ext>
            </a:extLst>
          </p:cNvPr>
          <p:cNvSpPr>
            <a:spLocks noGrp="1"/>
          </p:cNvSpPr>
          <p:nvPr>
            <p:ph idx="1"/>
          </p:nvPr>
        </p:nvSpPr>
        <p:spPr/>
        <p:txBody>
          <a:bodyPr/>
          <a:lstStyle/>
          <a:p>
            <a:pPr marL="0" lvl="0" indent="0">
              <a:buNone/>
            </a:pPr>
            <a:r>
              <a:rPr lang="tr-TR" b="1" dirty="0"/>
              <a:t>34) Dünya, Güneş çevresinde 365 gün 6 saatte dolanır.</a:t>
            </a:r>
            <a:endParaRPr lang="tr-TR" dirty="0"/>
          </a:p>
          <a:p>
            <a:pPr marL="0" indent="0">
              <a:buNone/>
            </a:pPr>
            <a:r>
              <a:rPr lang="tr-TR" dirty="0"/>
              <a:t>Bu harekete ne ad verilir?</a:t>
            </a:r>
          </a:p>
          <a:p>
            <a:pPr lvl="0"/>
            <a:endParaRPr lang="tr-TR" dirty="0"/>
          </a:p>
          <a:p>
            <a:pPr marL="0" lvl="0" indent="0">
              <a:buNone/>
            </a:pPr>
            <a:r>
              <a:rPr lang="tr-TR" dirty="0"/>
              <a:t>A) Asır</a:t>
            </a:r>
          </a:p>
          <a:p>
            <a:pPr marL="0" lvl="0" indent="0">
              <a:buNone/>
            </a:pPr>
            <a:r>
              <a:rPr lang="tr-TR" dirty="0"/>
              <a:t>B) Günlük hareket</a:t>
            </a:r>
          </a:p>
          <a:p>
            <a:pPr marL="0" lvl="0" indent="0">
              <a:buNone/>
            </a:pPr>
            <a:r>
              <a:rPr lang="tr-TR" dirty="0"/>
              <a:t>C) Yıllık hareket</a:t>
            </a:r>
          </a:p>
          <a:p>
            <a:pPr marL="0" lvl="0" indent="0">
              <a:buNone/>
            </a:pPr>
            <a:r>
              <a:rPr lang="tr-TR" dirty="0"/>
              <a:t>D) Aylık hareket</a:t>
            </a:r>
          </a:p>
          <a:p>
            <a:endParaRPr lang="tr-TR" dirty="0"/>
          </a:p>
        </p:txBody>
      </p:sp>
      <p:sp>
        <p:nvSpPr>
          <p:cNvPr id="4" name="Oval 3">
            <a:extLst>
              <a:ext uri="{FF2B5EF4-FFF2-40B4-BE49-F238E27FC236}">
                <a16:creationId xmlns="" xmlns:a16="http://schemas.microsoft.com/office/drawing/2014/main" id="{B2B77E62-908E-40AD-901F-2867977140B0}"/>
              </a:ext>
            </a:extLst>
          </p:cNvPr>
          <p:cNvSpPr/>
          <p:nvPr/>
        </p:nvSpPr>
        <p:spPr>
          <a:xfrm>
            <a:off x="677334" y="4100975"/>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4188065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399DE6A7-0092-4500-9F38-2CDF697D62FB}"/>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16A79760-881F-4E8F-89F1-7085E55205CF}"/>
              </a:ext>
            </a:extLst>
          </p:cNvPr>
          <p:cNvSpPr>
            <a:spLocks noGrp="1"/>
          </p:cNvSpPr>
          <p:nvPr>
            <p:ph idx="1"/>
          </p:nvPr>
        </p:nvSpPr>
        <p:spPr/>
        <p:txBody>
          <a:bodyPr/>
          <a:lstStyle/>
          <a:p>
            <a:pPr marL="0" indent="0">
              <a:buNone/>
            </a:pPr>
            <a:r>
              <a:rPr lang="tr-TR" b="1" dirty="0"/>
              <a:t>35)Dünya’mızın uydusunun adı nedir?</a:t>
            </a:r>
            <a:endParaRPr lang="tr-TR" dirty="0">
              <a:effectLst/>
            </a:endParaRPr>
          </a:p>
          <a:p>
            <a:pPr marL="0" indent="0">
              <a:buNone/>
            </a:pPr>
            <a:r>
              <a:rPr lang="tr-TR" dirty="0"/>
              <a:t> </a:t>
            </a:r>
            <a:endParaRPr lang="tr-TR" dirty="0">
              <a:effectLst/>
            </a:endParaRPr>
          </a:p>
          <a:p>
            <a:pPr marL="0" indent="0">
              <a:buNone/>
            </a:pPr>
            <a:r>
              <a:rPr lang="tr-TR" dirty="0"/>
              <a:t>A) Halley                    </a:t>
            </a:r>
          </a:p>
          <a:p>
            <a:pPr marL="0" indent="0">
              <a:buNone/>
            </a:pPr>
            <a:r>
              <a:rPr lang="tr-TR" dirty="0"/>
              <a:t>B) Demirkazık      </a:t>
            </a:r>
            <a:endParaRPr lang="tr-TR" dirty="0">
              <a:effectLst/>
            </a:endParaRPr>
          </a:p>
          <a:p>
            <a:pPr marL="0" indent="0">
              <a:buNone/>
            </a:pPr>
            <a:r>
              <a:rPr lang="tr-TR" dirty="0"/>
              <a:t>C) Samanyolu            </a:t>
            </a:r>
          </a:p>
          <a:p>
            <a:pPr marL="0" indent="0">
              <a:buNone/>
            </a:pPr>
            <a:r>
              <a:rPr lang="tr-TR" dirty="0"/>
              <a:t>D) Ay</a:t>
            </a:r>
            <a:endParaRPr lang="tr-TR" dirty="0">
              <a:effectLst/>
            </a:endParaRPr>
          </a:p>
          <a:p>
            <a:endParaRPr lang="tr-TR" dirty="0"/>
          </a:p>
        </p:txBody>
      </p:sp>
      <p:sp>
        <p:nvSpPr>
          <p:cNvPr id="4" name="Oval 3">
            <a:extLst>
              <a:ext uri="{FF2B5EF4-FFF2-40B4-BE49-F238E27FC236}">
                <a16:creationId xmlns="" xmlns:a16="http://schemas.microsoft.com/office/drawing/2014/main" id="{DE6D6B87-6CC8-41FC-982B-43DC9BCCCC17}"/>
              </a:ext>
            </a:extLst>
          </p:cNvPr>
          <p:cNvSpPr/>
          <p:nvPr/>
        </p:nvSpPr>
        <p:spPr>
          <a:xfrm>
            <a:off x="677334" y="4100975"/>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686221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E0966AAC-8432-46D6-934B-C7153CE90691}"/>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453EA0D8-20A7-4C17-B6C5-3AABFDF8FB36}"/>
              </a:ext>
            </a:extLst>
          </p:cNvPr>
          <p:cNvSpPr>
            <a:spLocks noGrp="1"/>
          </p:cNvSpPr>
          <p:nvPr>
            <p:ph idx="1"/>
          </p:nvPr>
        </p:nvSpPr>
        <p:spPr/>
        <p:txBody>
          <a:bodyPr/>
          <a:lstStyle/>
          <a:p>
            <a:pPr marL="0" indent="0">
              <a:buNone/>
            </a:pPr>
            <a:r>
              <a:rPr lang="tr-TR" dirty="0"/>
              <a:t>36)Maden ne demektir ?</a:t>
            </a:r>
            <a:endParaRPr lang="tr-TR" dirty="0">
              <a:effectLst/>
            </a:endParaRPr>
          </a:p>
          <a:p>
            <a:pPr marL="0" indent="0">
              <a:buNone/>
            </a:pPr>
            <a:r>
              <a:rPr lang="tr-TR" dirty="0"/>
              <a:t> </a:t>
            </a:r>
            <a:endParaRPr lang="tr-TR" dirty="0">
              <a:effectLst/>
            </a:endParaRPr>
          </a:p>
          <a:p>
            <a:pPr marL="0" indent="0">
              <a:buNone/>
            </a:pPr>
            <a:r>
              <a:rPr lang="tr-TR" dirty="0"/>
              <a:t>A)  Ekonomik değeri olan minerallere </a:t>
            </a:r>
            <a:r>
              <a:rPr lang="tr-TR" u="sng" dirty="0"/>
              <a:t>maden</a:t>
            </a:r>
            <a:r>
              <a:rPr lang="tr-TR" dirty="0"/>
              <a:t>  denir.  </a:t>
            </a:r>
          </a:p>
          <a:p>
            <a:pPr marL="0" indent="0">
              <a:buNone/>
            </a:pPr>
            <a:r>
              <a:rPr lang="tr-TR" dirty="0"/>
              <a:t>B) Taştır</a:t>
            </a:r>
            <a:endParaRPr lang="tr-TR" dirty="0">
              <a:effectLst/>
            </a:endParaRPr>
          </a:p>
          <a:p>
            <a:pPr marL="0" indent="0">
              <a:buNone/>
            </a:pPr>
            <a:r>
              <a:rPr lang="tr-TR" dirty="0"/>
              <a:t>C) Akarsulardır</a:t>
            </a:r>
            <a:endParaRPr lang="tr-TR" dirty="0">
              <a:effectLst/>
            </a:endParaRPr>
          </a:p>
          <a:p>
            <a:pPr marL="0" indent="0">
              <a:buNone/>
            </a:pPr>
            <a:r>
              <a:rPr lang="tr-TR" dirty="0"/>
              <a:t>D) Gökyüzüdür</a:t>
            </a:r>
            <a:endParaRPr lang="tr-TR" dirty="0">
              <a:effectLst/>
            </a:endParaRPr>
          </a:p>
          <a:p>
            <a:endParaRPr lang="tr-TR" dirty="0"/>
          </a:p>
        </p:txBody>
      </p:sp>
      <p:sp>
        <p:nvSpPr>
          <p:cNvPr id="4" name="Oval 3">
            <a:extLst>
              <a:ext uri="{FF2B5EF4-FFF2-40B4-BE49-F238E27FC236}">
                <a16:creationId xmlns="" xmlns:a16="http://schemas.microsoft.com/office/drawing/2014/main" id="{39100167-3B03-49E0-9993-0E106553DCB9}"/>
              </a:ext>
            </a:extLst>
          </p:cNvPr>
          <p:cNvSpPr/>
          <p:nvPr/>
        </p:nvSpPr>
        <p:spPr>
          <a:xfrm>
            <a:off x="677334" y="29844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019725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0E187B95-3A63-4335-9AD3-51134CF87BE1}"/>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5B060C64-A5C9-4BAA-8BF8-670A654AE474}"/>
              </a:ext>
            </a:extLst>
          </p:cNvPr>
          <p:cNvSpPr>
            <a:spLocks noGrp="1"/>
          </p:cNvSpPr>
          <p:nvPr>
            <p:ph idx="1"/>
          </p:nvPr>
        </p:nvSpPr>
        <p:spPr/>
        <p:txBody>
          <a:bodyPr/>
          <a:lstStyle/>
          <a:p>
            <a:pPr marL="0" indent="0">
              <a:buNone/>
            </a:pPr>
            <a:r>
              <a:rPr lang="tr-TR" b="1" dirty="0"/>
              <a:t>37)Aşağıdakilerden hangisi gezegen değildir?</a:t>
            </a:r>
            <a:endParaRPr lang="tr-TR" dirty="0">
              <a:effectLst/>
            </a:endParaRPr>
          </a:p>
          <a:p>
            <a:pPr marL="0" indent="0">
              <a:buNone/>
            </a:pPr>
            <a:r>
              <a:rPr lang="tr-TR" b="1" dirty="0"/>
              <a:t> </a:t>
            </a:r>
            <a:endParaRPr lang="tr-TR" dirty="0">
              <a:effectLst/>
            </a:endParaRPr>
          </a:p>
          <a:p>
            <a:pPr marL="0" indent="0">
              <a:buNone/>
            </a:pPr>
            <a:r>
              <a:rPr lang="tr-TR" dirty="0"/>
              <a:t>A) Merkür       B) Dünya    C) Satürn         D)Güneş</a:t>
            </a:r>
            <a:endParaRPr lang="tr-TR" dirty="0">
              <a:effectLst/>
            </a:endParaRPr>
          </a:p>
          <a:p>
            <a:endParaRPr lang="tr-TR" dirty="0"/>
          </a:p>
        </p:txBody>
      </p:sp>
      <p:sp>
        <p:nvSpPr>
          <p:cNvPr id="4" name="Oval 3">
            <a:extLst>
              <a:ext uri="{FF2B5EF4-FFF2-40B4-BE49-F238E27FC236}">
                <a16:creationId xmlns="" xmlns:a16="http://schemas.microsoft.com/office/drawing/2014/main" id="{6AF85823-BC92-44FB-92FE-26F2ED2884F1}"/>
              </a:ext>
            </a:extLst>
          </p:cNvPr>
          <p:cNvSpPr/>
          <p:nvPr/>
        </p:nvSpPr>
        <p:spPr>
          <a:xfrm>
            <a:off x="4868334" y="29082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855042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2C92ED26-19BE-406F-A9CB-BDB437FB1840}"/>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63F79228-0833-44A8-AFBE-455915DD9DD2}"/>
              </a:ext>
            </a:extLst>
          </p:cNvPr>
          <p:cNvSpPr>
            <a:spLocks noGrp="1"/>
          </p:cNvSpPr>
          <p:nvPr>
            <p:ph idx="1"/>
          </p:nvPr>
        </p:nvSpPr>
        <p:spPr/>
        <p:txBody>
          <a:bodyPr/>
          <a:lstStyle/>
          <a:p>
            <a:pPr marL="0" indent="0">
              <a:buNone/>
            </a:pPr>
            <a:r>
              <a:rPr lang="tr-TR" b="1" dirty="0"/>
              <a:t>38) Dünya’nın Güneş  etrafında  dönerken çizdiği yörünge  şekli nasıldır?</a:t>
            </a:r>
            <a:endParaRPr lang="tr-TR" dirty="0">
              <a:effectLst/>
            </a:endParaRPr>
          </a:p>
          <a:p>
            <a:pPr marL="0" indent="0">
              <a:buNone/>
            </a:pPr>
            <a:r>
              <a:rPr lang="tr-TR" dirty="0"/>
              <a:t> </a:t>
            </a:r>
            <a:endParaRPr lang="tr-TR" dirty="0">
              <a:effectLst/>
            </a:endParaRPr>
          </a:p>
          <a:p>
            <a:pPr marL="0" indent="0">
              <a:buNone/>
            </a:pPr>
            <a:r>
              <a:rPr lang="tr-TR" dirty="0"/>
              <a:t>A) çember      B) elips      C) eğik      D) dairesel</a:t>
            </a:r>
            <a:endParaRPr lang="tr-TR" dirty="0">
              <a:effectLst/>
            </a:endParaRPr>
          </a:p>
          <a:p>
            <a:endParaRPr lang="tr-TR" dirty="0"/>
          </a:p>
        </p:txBody>
      </p:sp>
      <p:sp>
        <p:nvSpPr>
          <p:cNvPr id="5" name="Oval 4">
            <a:extLst>
              <a:ext uri="{FF2B5EF4-FFF2-40B4-BE49-F238E27FC236}">
                <a16:creationId xmlns="" xmlns:a16="http://schemas.microsoft.com/office/drawing/2014/main" id="{347503C5-6072-4AB6-B1EB-81B8F81CD329}"/>
              </a:ext>
            </a:extLst>
          </p:cNvPr>
          <p:cNvSpPr/>
          <p:nvPr/>
        </p:nvSpPr>
        <p:spPr>
          <a:xfrm>
            <a:off x="2087034" y="29336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4012881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BA3967D-DC03-4EC8-A0F3-C6CDDAEE9A4E}"/>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D25AEB19-246B-4CB5-8CF3-D40F47831722}"/>
              </a:ext>
            </a:extLst>
          </p:cNvPr>
          <p:cNvSpPr>
            <a:spLocks noGrp="1"/>
          </p:cNvSpPr>
          <p:nvPr>
            <p:ph idx="1"/>
          </p:nvPr>
        </p:nvSpPr>
        <p:spPr/>
        <p:txBody>
          <a:bodyPr/>
          <a:lstStyle/>
          <a:p>
            <a:pPr marL="0" indent="0">
              <a:buNone/>
            </a:pPr>
            <a:r>
              <a:rPr lang="tr-TR" b="1" dirty="0"/>
              <a:t>39)Aşağıdakilerden hangisi bir yıldızdır?</a:t>
            </a:r>
            <a:endParaRPr lang="tr-TR" dirty="0">
              <a:effectLst/>
            </a:endParaRPr>
          </a:p>
          <a:p>
            <a:pPr marL="0" indent="0">
              <a:buNone/>
            </a:pPr>
            <a:r>
              <a:rPr lang="tr-TR" dirty="0"/>
              <a:t> </a:t>
            </a:r>
            <a:endParaRPr lang="tr-TR" dirty="0">
              <a:effectLst/>
            </a:endParaRPr>
          </a:p>
          <a:p>
            <a:pPr marL="0" indent="0">
              <a:buNone/>
            </a:pPr>
            <a:r>
              <a:rPr lang="tr-TR" dirty="0"/>
              <a:t>A) Güneş     B) Ay      C) Dünya       D) Jüpiter</a:t>
            </a:r>
            <a:endParaRPr lang="tr-TR" dirty="0">
              <a:effectLst/>
            </a:endParaRPr>
          </a:p>
          <a:p>
            <a:endParaRPr lang="tr-TR" dirty="0"/>
          </a:p>
        </p:txBody>
      </p:sp>
      <p:sp>
        <p:nvSpPr>
          <p:cNvPr id="4" name="Oval 3">
            <a:extLst>
              <a:ext uri="{FF2B5EF4-FFF2-40B4-BE49-F238E27FC236}">
                <a16:creationId xmlns="" xmlns:a16="http://schemas.microsoft.com/office/drawing/2014/main" id="{611457E7-892F-486A-A817-2295BF6BB2D8}"/>
              </a:ext>
            </a:extLst>
          </p:cNvPr>
          <p:cNvSpPr/>
          <p:nvPr/>
        </p:nvSpPr>
        <p:spPr>
          <a:xfrm>
            <a:off x="675218" y="29718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368671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169D987-A2A9-4846-AE1F-FD6BB6235925}"/>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F78F5A83-1828-49B2-AA3C-95F1A3DB6CF9}"/>
              </a:ext>
            </a:extLst>
          </p:cNvPr>
          <p:cNvSpPr>
            <a:spLocks noGrp="1"/>
          </p:cNvSpPr>
          <p:nvPr>
            <p:ph idx="1"/>
          </p:nvPr>
        </p:nvSpPr>
        <p:spPr/>
        <p:txBody>
          <a:bodyPr/>
          <a:lstStyle/>
          <a:p>
            <a:pPr marL="0" indent="0">
              <a:buNone/>
            </a:pPr>
            <a:r>
              <a:rPr lang="tr-TR" b="1" dirty="0"/>
              <a:t>40) Fosil bilimi ne demektir ?</a:t>
            </a:r>
            <a:r>
              <a:rPr lang="tr-TR" dirty="0"/>
              <a:t>  </a:t>
            </a:r>
            <a:endParaRPr lang="tr-TR" dirty="0">
              <a:effectLst/>
            </a:endParaRPr>
          </a:p>
          <a:p>
            <a:pPr marL="0" indent="0">
              <a:buNone/>
            </a:pPr>
            <a:endParaRPr lang="tr-TR" dirty="0"/>
          </a:p>
          <a:p>
            <a:pPr marL="0" indent="0">
              <a:buNone/>
            </a:pPr>
            <a:r>
              <a:rPr lang="tr-TR" dirty="0"/>
              <a:t>A) paleontoloji    B) </a:t>
            </a:r>
            <a:r>
              <a:rPr lang="tr-TR" dirty="0" err="1"/>
              <a:t>paleontolog</a:t>
            </a:r>
            <a:r>
              <a:rPr lang="tr-TR" dirty="0"/>
              <a:t>    C) jeoloji      D) jeolog</a:t>
            </a:r>
            <a:endParaRPr lang="tr-TR" dirty="0">
              <a:effectLst/>
            </a:endParaRPr>
          </a:p>
          <a:p>
            <a:endParaRPr lang="tr-TR" dirty="0"/>
          </a:p>
        </p:txBody>
      </p:sp>
      <p:sp>
        <p:nvSpPr>
          <p:cNvPr id="4" name="Oval 3">
            <a:extLst>
              <a:ext uri="{FF2B5EF4-FFF2-40B4-BE49-F238E27FC236}">
                <a16:creationId xmlns="" xmlns:a16="http://schemas.microsoft.com/office/drawing/2014/main" id="{442D1645-1C6D-4027-ACB0-76630391F450}"/>
              </a:ext>
            </a:extLst>
          </p:cNvPr>
          <p:cNvSpPr/>
          <p:nvPr/>
        </p:nvSpPr>
        <p:spPr>
          <a:xfrm>
            <a:off x="677334" y="29972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460775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A44035D9-2DF8-4A07-B54C-296A70AAA421}"/>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D2CA8AC0-4241-4E45-A363-CC0A5B717EAE}"/>
              </a:ext>
            </a:extLst>
          </p:cNvPr>
          <p:cNvSpPr>
            <a:spLocks noGrp="1"/>
          </p:cNvSpPr>
          <p:nvPr>
            <p:ph idx="1"/>
          </p:nvPr>
        </p:nvSpPr>
        <p:spPr/>
        <p:txBody>
          <a:bodyPr/>
          <a:lstStyle/>
          <a:p>
            <a:pPr marL="0" indent="0">
              <a:buNone/>
            </a:pPr>
            <a:r>
              <a:rPr lang="tr-TR" b="1" dirty="0"/>
              <a:t>41)Güneşin battığı zaman aşağıdakilerden hangisidir?</a:t>
            </a:r>
            <a:endParaRPr lang="tr-TR" dirty="0">
              <a:effectLst/>
            </a:endParaRPr>
          </a:p>
          <a:p>
            <a:pPr marL="0" indent="0">
              <a:buNone/>
            </a:pPr>
            <a:r>
              <a:rPr lang="tr-TR" dirty="0"/>
              <a:t> </a:t>
            </a:r>
            <a:endParaRPr lang="tr-TR" dirty="0">
              <a:effectLst/>
            </a:endParaRPr>
          </a:p>
          <a:p>
            <a:pPr marL="0" indent="0">
              <a:buNone/>
            </a:pPr>
            <a:r>
              <a:rPr lang="tr-TR" dirty="0"/>
              <a:t>A) sabah       B) öğle      C) ikindi      D) akşam </a:t>
            </a:r>
            <a:endParaRPr lang="tr-TR" dirty="0">
              <a:effectLst/>
            </a:endParaRPr>
          </a:p>
          <a:p>
            <a:endParaRPr lang="tr-TR" dirty="0"/>
          </a:p>
        </p:txBody>
      </p:sp>
      <p:sp>
        <p:nvSpPr>
          <p:cNvPr id="4" name="Oval 3">
            <a:extLst>
              <a:ext uri="{FF2B5EF4-FFF2-40B4-BE49-F238E27FC236}">
                <a16:creationId xmlns="" xmlns:a16="http://schemas.microsoft.com/office/drawing/2014/main" id="{0DD232F2-2484-412A-937E-D615AACA8C60}"/>
              </a:ext>
            </a:extLst>
          </p:cNvPr>
          <p:cNvSpPr/>
          <p:nvPr/>
        </p:nvSpPr>
        <p:spPr>
          <a:xfrm>
            <a:off x="4398434" y="29844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82883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C839C4DA-5112-4A9F-8AE8-CDDC944A9C26}"/>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96A95CC0-9E77-4B10-943A-16A1915F7366}"/>
              </a:ext>
            </a:extLst>
          </p:cNvPr>
          <p:cNvSpPr>
            <a:spLocks noGrp="1"/>
          </p:cNvSpPr>
          <p:nvPr>
            <p:ph idx="1"/>
          </p:nvPr>
        </p:nvSpPr>
        <p:spPr/>
        <p:txBody>
          <a:bodyPr/>
          <a:lstStyle/>
          <a:p>
            <a:pPr marL="0" indent="0">
              <a:buNone/>
            </a:pPr>
            <a:r>
              <a:rPr lang="tr-TR" b="1" dirty="0"/>
              <a:t>42) Dünya, Güneş ve Ay'ın büyüklüğü ile il­gili aşağıdakilerden hangisi doğrudur? </a:t>
            </a:r>
            <a:endParaRPr lang="tr-TR" dirty="0">
              <a:effectLst/>
            </a:endParaRPr>
          </a:p>
          <a:p>
            <a:pPr marL="0" indent="0">
              <a:buNone/>
            </a:pPr>
            <a:r>
              <a:rPr lang="tr-TR" dirty="0"/>
              <a:t> </a:t>
            </a:r>
            <a:endParaRPr lang="tr-TR" dirty="0">
              <a:effectLst/>
            </a:endParaRPr>
          </a:p>
          <a:p>
            <a:pPr marL="0" indent="0">
              <a:buNone/>
            </a:pPr>
            <a:r>
              <a:rPr lang="tr-TR" dirty="0"/>
              <a:t>A) Büyüklükleri birbirine yakındır.</a:t>
            </a:r>
            <a:endParaRPr lang="tr-TR" dirty="0">
              <a:effectLst/>
            </a:endParaRPr>
          </a:p>
          <a:p>
            <a:pPr marL="0" indent="0">
              <a:buNone/>
            </a:pPr>
            <a:r>
              <a:rPr lang="tr-TR" dirty="0"/>
              <a:t>B) Güneş içlerinde en büyük olanıdır. </a:t>
            </a:r>
            <a:endParaRPr lang="tr-TR" dirty="0">
              <a:effectLst/>
            </a:endParaRPr>
          </a:p>
          <a:p>
            <a:pPr marL="0" indent="0">
              <a:buNone/>
            </a:pPr>
            <a:r>
              <a:rPr lang="tr-TR" dirty="0"/>
              <a:t>C) Dünya içlerinde en  büyük olanıdır.</a:t>
            </a:r>
            <a:endParaRPr lang="tr-TR" dirty="0">
              <a:effectLst/>
            </a:endParaRPr>
          </a:p>
          <a:p>
            <a:pPr marL="0" indent="0">
              <a:buNone/>
            </a:pPr>
            <a:r>
              <a:rPr lang="tr-TR" dirty="0"/>
              <a:t>D) Güneş ve Dünya'nın büyüklükleri birbiri­ne yakın, Ay'ınki ise onlardan küçüktür.</a:t>
            </a:r>
            <a:endParaRPr lang="tr-TR" dirty="0">
              <a:effectLst/>
            </a:endParaRPr>
          </a:p>
          <a:p>
            <a:endParaRPr lang="tr-TR" dirty="0"/>
          </a:p>
        </p:txBody>
      </p:sp>
      <p:sp>
        <p:nvSpPr>
          <p:cNvPr id="4" name="Oval 3">
            <a:extLst>
              <a:ext uri="{FF2B5EF4-FFF2-40B4-BE49-F238E27FC236}">
                <a16:creationId xmlns="" xmlns:a16="http://schemas.microsoft.com/office/drawing/2014/main" id="{4E01943E-BDAA-45BD-ADAD-2654BDE1D939}"/>
              </a:ext>
            </a:extLst>
          </p:cNvPr>
          <p:cNvSpPr/>
          <p:nvPr/>
        </p:nvSpPr>
        <p:spPr>
          <a:xfrm>
            <a:off x="677334" y="3643774"/>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332224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F89781A6-6EF9-4EB2-BC56-BC43C0605B92}"/>
              </a:ext>
            </a:extLst>
          </p:cNvPr>
          <p:cNvSpPr>
            <a:spLocks noGrp="1"/>
          </p:cNvSpPr>
          <p:nvPr>
            <p:ph idx="1"/>
          </p:nvPr>
        </p:nvSpPr>
        <p:spPr>
          <a:xfrm>
            <a:off x="838200" y="379828"/>
            <a:ext cx="10515600" cy="5797135"/>
          </a:xfrm>
        </p:spPr>
        <p:txBody>
          <a:bodyPr/>
          <a:lstStyle/>
          <a:p>
            <a:pPr marL="0" lvl="0" indent="0">
              <a:buNone/>
            </a:pPr>
            <a:endParaRPr lang="tr-TR" dirty="0"/>
          </a:p>
          <a:p>
            <a:pPr marL="0" lvl="0" indent="0">
              <a:buNone/>
            </a:pPr>
            <a:r>
              <a:rPr lang="tr-TR" sz="2400" dirty="0"/>
              <a:t>		Dünya güneş etrafındaki 1 tam dolanımını 365 gün 6 saatte tamamlar.</a:t>
            </a:r>
          </a:p>
          <a:p>
            <a:pPr marL="0" lvl="0" indent="0">
              <a:buNone/>
            </a:pPr>
            <a:endParaRPr lang="tr-TR" sz="2400" dirty="0"/>
          </a:p>
          <a:p>
            <a:pPr marL="0" lvl="0" indent="0">
              <a:buNone/>
            </a:pPr>
            <a:r>
              <a:rPr lang="tr-TR" sz="2400" dirty="0"/>
              <a:t>		Bütün kayaçların renkleri ve parlaklığı aynıdır.	</a:t>
            </a:r>
          </a:p>
          <a:p>
            <a:pPr marL="0" lvl="0" indent="0">
              <a:buNone/>
            </a:pPr>
            <a:endParaRPr lang="tr-TR" sz="2400" dirty="0"/>
          </a:p>
          <a:p>
            <a:pPr marL="0" lvl="0" indent="0">
              <a:buNone/>
            </a:pPr>
            <a:r>
              <a:rPr lang="tr-TR" sz="2400" dirty="0"/>
              <a:t>		Yer kabuğu kayaçlardan oluşmuştur.</a:t>
            </a:r>
          </a:p>
          <a:p>
            <a:pPr marL="0" lvl="0" indent="0">
              <a:buNone/>
            </a:pPr>
            <a:endParaRPr lang="tr-TR" sz="2400" dirty="0"/>
          </a:p>
          <a:p>
            <a:pPr marL="0" lvl="0" indent="0">
              <a:buNone/>
            </a:pPr>
            <a:r>
              <a:rPr lang="tr-TR" sz="2400" dirty="0"/>
              <a:t>		Güneş’in doğup batıyor gibi görünmesinin nedeni Dünya’nın hareketidir.</a:t>
            </a:r>
          </a:p>
          <a:p>
            <a:pPr marL="0" lvl="0" indent="0">
              <a:buNone/>
            </a:pPr>
            <a:endParaRPr lang="tr-TR" sz="2400" dirty="0"/>
          </a:p>
          <a:p>
            <a:pPr marL="0" lvl="0" indent="0">
              <a:buNone/>
            </a:pPr>
            <a:r>
              <a:rPr lang="tr-TR" sz="2400" dirty="0"/>
              <a:t>		Altın değerli bir madendir.</a:t>
            </a:r>
          </a:p>
          <a:p>
            <a:endParaRPr lang="tr-TR" dirty="0"/>
          </a:p>
        </p:txBody>
      </p:sp>
      <p:pic>
        <p:nvPicPr>
          <p:cNvPr id="4" name="Grafik 3" descr="Kapat">
            <a:extLst>
              <a:ext uri="{FF2B5EF4-FFF2-40B4-BE49-F238E27FC236}">
                <a16:creationId xmlns="" xmlns:a16="http://schemas.microsoft.com/office/drawing/2014/main" id="{96B7EB3C-CE7D-4431-ABDB-C806C681AA0B}"/>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tretch>
            <a:fillRect/>
          </a:stretch>
        </p:blipFill>
        <p:spPr>
          <a:xfrm>
            <a:off x="990600" y="1996233"/>
            <a:ext cx="685800" cy="685800"/>
          </a:xfrm>
          <a:prstGeom prst="rect">
            <a:avLst/>
          </a:prstGeom>
        </p:spPr>
      </p:pic>
      <p:pic>
        <p:nvPicPr>
          <p:cNvPr id="5" name="Grafik 4" descr="Onay işareti">
            <a:extLst>
              <a:ext uri="{FF2B5EF4-FFF2-40B4-BE49-F238E27FC236}">
                <a16:creationId xmlns="" xmlns:a16="http://schemas.microsoft.com/office/drawing/2014/main" id="{2D961697-747B-4FE5-B5D5-40F56C741A8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1028700" y="536831"/>
            <a:ext cx="685800" cy="685800"/>
          </a:xfrm>
          <a:prstGeom prst="rect">
            <a:avLst/>
          </a:prstGeom>
        </p:spPr>
      </p:pic>
      <p:pic>
        <p:nvPicPr>
          <p:cNvPr id="6" name="Grafik 5" descr="Onay işareti">
            <a:extLst>
              <a:ext uri="{FF2B5EF4-FFF2-40B4-BE49-F238E27FC236}">
                <a16:creationId xmlns="" xmlns:a16="http://schemas.microsoft.com/office/drawing/2014/main" id="{F6D09493-F123-4147-9C99-F1CE9CD3E595}"/>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1016000" y="2954166"/>
            <a:ext cx="685800" cy="685800"/>
          </a:xfrm>
          <a:prstGeom prst="rect">
            <a:avLst/>
          </a:prstGeom>
        </p:spPr>
      </p:pic>
      <p:pic>
        <p:nvPicPr>
          <p:cNvPr id="7" name="Grafik 6" descr="Onay işareti">
            <a:extLst>
              <a:ext uri="{FF2B5EF4-FFF2-40B4-BE49-F238E27FC236}">
                <a16:creationId xmlns="" xmlns:a16="http://schemas.microsoft.com/office/drawing/2014/main" id="{FBADE86D-9D71-4996-8CE6-8444B7F9D908}"/>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1028700" y="3901029"/>
            <a:ext cx="685800" cy="685800"/>
          </a:xfrm>
          <a:prstGeom prst="rect">
            <a:avLst/>
          </a:prstGeom>
        </p:spPr>
      </p:pic>
      <p:pic>
        <p:nvPicPr>
          <p:cNvPr id="8" name="Grafik 7" descr="Onay işareti">
            <a:extLst>
              <a:ext uri="{FF2B5EF4-FFF2-40B4-BE49-F238E27FC236}">
                <a16:creationId xmlns="" xmlns:a16="http://schemas.microsoft.com/office/drawing/2014/main" id="{144FA9C6-9F8B-4AB8-9BE1-23B9896270F8}"/>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990600" y="5311433"/>
            <a:ext cx="685800" cy="685800"/>
          </a:xfrm>
          <a:prstGeom prst="rect">
            <a:avLst/>
          </a:prstGeom>
        </p:spPr>
      </p:pic>
      <p:sp>
        <p:nvSpPr>
          <p:cNvPr id="9" name="Dikdörtgen 8">
            <a:extLst>
              <a:ext uri="{FF2B5EF4-FFF2-40B4-BE49-F238E27FC236}">
                <a16:creationId xmlns="" xmlns:a16="http://schemas.microsoft.com/office/drawing/2014/main" id="{CAE071E8-8058-4C6E-A7AE-2F09DAC9373E}"/>
              </a:ext>
            </a:extLst>
          </p:cNvPr>
          <p:cNvSpPr/>
          <p:nvPr/>
        </p:nvSpPr>
        <p:spPr>
          <a:xfrm>
            <a:off x="1028700" y="513764"/>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0" name="Dikdörtgen 9">
            <a:extLst>
              <a:ext uri="{FF2B5EF4-FFF2-40B4-BE49-F238E27FC236}">
                <a16:creationId xmlns="" xmlns:a16="http://schemas.microsoft.com/office/drawing/2014/main" id="{77ED5A20-A983-4B79-AD23-D883A6E6595F}"/>
              </a:ext>
            </a:extLst>
          </p:cNvPr>
          <p:cNvSpPr/>
          <p:nvPr/>
        </p:nvSpPr>
        <p:spPr>
          <a:xfrm>
            <a:off x="1028700" y="1968500"/>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1" name="Dikdörtgen 10">
            <a:extLst>
              <a:ext uri="{FF2B5EF4-FFF2-40B4-BE49-F238E27FC236}">
                <a16:creationId xmlns="" xmlns:a16="http://schemas.microsoft.com/office/drawing/2014/main" id="{04E7A821-0651-4315-985A-3AD9E0C8E613}"/>
              </a:ext>
            </a:extLst>
          </p:cNvPr>
          <p:cNvSpPr/>
          <p:nvPr/>
        </p:nvSpPr>
        <p:spPr>
          <a:xfrm>
            <a:off x="1028700" y="3879764"/>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2" name="Dikdörtgen 11">
            <a:extLst>
              <a:ext uri="{FF2B5EF4-FFF2-40B4-BE49-F238E27FC236}">
                <a16:creationId xmlns="" xmlns:a16="http://schemas.microsoft.com/office/drawing/2014/main" id="{5A0BF697-13CC-44D4-B071-F401AFE883F0}"/>
              </a:ext>
            </a:extLst>
          </p:cNvPr>
          <p:cNvSpPr/>
          <p:nvPr/>
        </p:nvSpPr>
        <p:spPr>
          <a:xfrm>
            <a:off x="1028700" y="2954166"/>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3" name="Dikdörtgen 12">
            <a:extLst>
              <a:ext uri="{FF2B5EF4-FFF2-40B4-BE49-F238E27FC236}">
                <a16:creationId xmlns="" xmlns:a16="http://schemas.microsoft.com/office/drawing/2014/main" id="{C0862AE6-3A64-4ECA-9A43-E0BC3A8F3C13}"/>
              </a:ext>
            </a:extLst>
          </p:cNvPr>
          <p:cNvSpPr/>
          <p:nvPr/>
        </p:nvSpPr>
        <p:spPr>
          <a:xfrm>
            <a:off x="990600" y="5311433"/>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1122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A38348EA-468C-484E-AD4C-31E8FD76EFFE}"/>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 xmlns:a16="http://schemas.microsoft.com/office/drawing/2014/main" id="{5CDFF242-D013-4299-B84F-84D79AC1408D}"/>
              </a:ext>
            </a:extLst>
          </p:cNvPr>
          <p:cNvSpPr>
            <a:spLocks noGrp="1"/>
          </p:cNvSpPr>
          <p:nvPr>
            <p:ph idx="1"/>
          </p:nvPr>
        </p:nvSpPr>
        <p:spPr/>
        <p:txBody>
          <a:bodyPr/>
          <a:lstStyle/>
          <a:p>
            <a:pPr marL="0" indent="0">
              <a:buNone/>
            </a:pPr>
            <a:r>
              <a:rPr lang="tr-TR" b="1" dirty="0"/>
              <a:t>43)Dünyamızın kendi ekseni etrafındaki hareketi kaç saat sürer?</a:t>
            </a:r>
            <a:endParaRPr lang="tr-TR" dirty="0">
              <a:effectLst/>
            </a:endParaRPr>
          </a:p>
          <a:p>
            <a:pPr marL="0" indent="0">
              <a:buNone/>
            </a:pPr>
            <a:endParaRPr lang="tr-TR" dirty="0"/>
          </a:p>
          <a:p>
            <a:pPr marL="0" indent="0">
              <a:buNone/>
            </a:pPr>
            <a:r>
              <a:rPr lang="tr-TR" dirty="0"/>
              <a:t>A) 12 saat              B) 24 saat             C) 36 saat              D) 46 saat</a:t>
            </a:r>
            <a:endParaRPr lang="tr-TR" dirty="0">
              <a:effectLst/>
            </a:endParaRPr>
          </a:p>
          <a:p>
            <a:endParaRPr lang="tr-TR" dirty="0"/>
          </a:p>
        </p:txBody>
      </p:sp>
      <p:sp>
        <p:nvSpPr>
          <p:cNvPr id="4" name="Oval 3">
            <a:extLst>
              <a:ext uri="{FF2B5EF4-FFF2-40B4-BE49-F238E27FC236}">
                <a16:creationId xmlns="" xmlns:a16="http://schemas.microsoft.com/office/drawing/2014/main" id="{C5E7BCE2-B648-4ED0-B637-8B6F8D7D1766}"/>
              </a:ext>
            </a:extLst>
          </p:cNvPr>
          <p:cNvSpPr/>
          <p:nvPr/>
        </p:nvSpPr>
        <p:spPr>
          <a:xfrm>
            <a:off x="2607734" y="29844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561352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E3D083F8-E60E-4222-8C18-642BA18C8B87}"/>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A936FB03-D66B-4DCC-A0AC-C0808495412E}"/>
              </a:ext>
            </a:extLst>
          </p:cNvPr>
          <p:cNvSpPr>
            <a:spLocks noGrp="1"/>
          </p:cNvSpPr>
          <p:nvPr>
            <p:ph idx="1"/>
          </p:nvPr>
        </p:nvSpPr>
        <p:spPr/>
        <p:txBody>
          <a:bodyPr/>
          <a:lstStyle/>
          <a:p>
            <a:pPr marL="0" indent="0">
              <a:buNone/>
            </a:pPr>
            <a:r>
              <a:rPr lang="tr-TR" b="1" dirty="0"/>
              <a:t>44)Aşağıdaki bilgilerden hangisi </a:t>
            </a:r>
            <a:r>
              <a:rPr lang="tr-TR" b="1" u="sng" dirty="0"/>
              <a:t>yanlıştır?</a:t>
            </a:r>
            <a:endParaRPr lang="tr-TR" dirty="0"/>
          </a:p>
          <a:p>
            <a:pPr marL="0" indent="0">
              <a:buNone/>
            </a:pPr>
            <a:r>
              <a:rPr lang="tr-TR" dirty="0"/>
              <a:t> </a:t>
            </a:r>
          </a:p>
          <a:p>
            <a:pPr marL="0" indent="0">
              <a:buNone/>
            </a:pPr>
            <a:r>
              <a:rPr lang="tr-TR" dirty="0"/>
              <a:t>A) Güneş, Dünya’dan küçüktür.		</a:t>
            </a:r>
          </a:p>
          <a:p>
            <a:pPr marL="0" indent="0">
              <a:buNone/>
            </a:pPr>
            <a:r>
              <a:rPr lang="tr-TR" dirty="0"/>
              <a:t>B) Güneş doğudan doğar.</a:t>
            </a:r>
          </a:p>
          <a:p>
            <a:pPr marL="0" indent="0">
              <a:buNone/>
            </a:pPr>
            <a:r>
              <a:rPr lang="tr-TR" dirty="0"/>
              <a:t>C) Güneş batıdan batar.   		</a:t>
            </a:r>
          </a:p>
          <a:p>
            <a:pPr marL="0" indent="0">
              <a:buNone/>
            </a:pPr>
            <a:r>
              <a:rPr lang="tr-TR" dirty="0"/>
              <a:t>D)Güneş ısı ve ışık kaynağıdır.</a:t>
            </a:r>
          </a:p>
          <a:p>
            <a:endParaRPr lang="tr-TR" dirty="0"/>
          </a:p>
        </p:txBody>
      </p:sp>
      <p:sp>
        <p:nvSpPr>
          <p:cNvPr id="4" name="Oval 3">
            <a:extLst>
              <a:ext uri="{FF2B5EF4-FFF2-40B4-BE49-F238E27FC236}">
                <a16:creationId xmlns="" xmlns:a16="http://schemas.microsoft.com/office/drawing/2014/main" id="{7C275463-D474-4675-BA4A-15359994D85E}"/>
              </a:ext>
            </a:extLst>
          </p:cNvPr>
          <p:cNvSpPr/>
          <p:nvPr/>
        </p:nvSpPr>
        <p:spPr>
          <a:xfrm>
            <a:off x="677334" y="29844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115535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CE5F527-AED9-48EA-BBE2-F80F91DA9539}"/>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D62454A3-F21F-47BA-A06A-35624DC76A2F}"/>
              </a:ext>
            </a:extLst>
          </p:cNvPr>
          <p:cNvSpPr>
            <a:spLocks noGrp="1"/>
          </p:cNvSpPr>
          <p:nvPr>
            <p:ph idx="1"/>
          </p:nvPr>
        </p:nvSpPr>
        <p:spPr/>
        <p:txBody>
          <a:bodyPr/>
          <a:lstStyle/>
          <a:p>
            <a:pPr marL="0" indent="0">
              <a:buNone/>
            </a:pPr>
            <a:r>
              <a:rPr lang="tr-TR" b="1" dirty="0"/>
              <a:t>45)Aşağıdakilerden hangisi Dünya’nın kendi etrafında yaptığı hareketin bir sonucudur?</a:t>
            </a:r>
            <a:endParaRPr lang="tr-TR" dirty="0"/>
          </a:p>
          <a:p>
            <a:pPr marL="0" indent="0">
              <a:buNone/>
            </a:pPr>
            <a:endParaRPr lang="tr-TR" dirty="0"/>
          </a:p>
          <a:p>
            <a:pPr marL="0" indent="0">
              <a:buNone/>
            </a:pPr>
            <a:r>
              <a:rPr lang="tr-TR" dirty="0"/>
              <a:t>A) Yıl oluşumu–mevsimler                           </a:t>
            </a:r>
          </a:p>
          <a:p>
            <a:pPr marL="0" indent="0">
              <a:buNone/>
            </a:pPr>
            <a:r>
              <a:rPr lang="tr-TR" dirty="0"/>
              <a:t>B) Aylar, gece–gündüz</a:t>
            </a:r>
          </a:p>
          <a:p>
            <a:pPr marL="0" indent="0">
              <a:buNone/>
            </a:pPr>
            <a:r>
              <a:rPr lang="tr-TR" dirty="0"/>
              <a:t>C) Gece–gündüz                                           </a:t>
            </a:r>
          </a:p>
          <a:p>
            <a:pPr marL="0" indent="0">
              <a:buNone/>
            </a:pPr>
            <a:r>
              <a:rPr lang="tr-TR" dirty="0"/>
              <a:t>D) Mevsimler–iklim</a:t>
            </a:r>
          </a:p>
          <a:p>
            <a:endParaRPr lang="tr-TR" dirty="0"/>
          </a:p>
        </p:txBody>
      </p:sp>
      <p:sp>
        <p:nvSpPr>
          <p:cNvPr id="4" name="Oval 3">
            <a:extLst>
              <a:ext uri="{FF2B5EF4-FFF2-40B4-BE49-F238E27FC236}">
                <a16:creationId xmlns="" xmlns:a16="http://schemas.microsoft.com/office/drawing/2014/main" id="{F15E319A-78BF-4C15-80FD-B242177F6F4F}"/>
              </a:ext>
            </a:extLst>
          </p:cNvPr>
          <p:cNvSpPr/>
          <p:nvPr/>
        </p:nvSpPr>
        <p:spPr>
          <a:xfrm>
            <a:off x="677334" y="39750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98364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62DC384A-1F73-496B-B3BA-90A8E615691B}"/>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DCDB6583-948A-4BDF-A729-066AED1D900F}"/>
              </a:ext>
            </a:extLst>
          </p:cNvPr>
          <p:cNvSpPr>
            <a:spLocks noGrp="1"/>
          </p:cNvSpPr>
          <p:nvPr>
            <p:ph idx="1"/>
          </p:nvPr>
        </p:nvSpPr>
        <p:spPr/>
        <p:txBody>
          <a:bodyPr/>
          <a:lstStyle/>
          <a:p>
            <a:pPr marL="0" indent="0">
              <a:buNone/>
            </a:pPr>
            <a:r>
              <a:rPr lang="tr-TR" b="1" dirty="0"/>
              <a:t>46)Dünya ve Ay’ın hareketleri ile ilgili aşağıda verilen ifadelerden hangisi </a:t>
            </a:r>
            <a:r>
              <a:rPr lang="tr-TR" b="1" i="1" u="sng" dirty="0"/>
              <a:t>yanlıştır</a:t>
            </a:r>
            <a:r>
              <a:rPr lang="tr-TR" b="1" dirty="0"/>
              <a:t>?</a:t>
            </a:r>
            <a:endParaRPr lang="tr-TR" dirty="0"/>
          </a:p>
          <a:p>
            <a:pPr marL="0" indent="0">
              <a:buNone/>
            </a:pPr>
            <a:endParaRPr lang="tr-TR" dirty="0"/>
          </a:p>
          <a:p>
            <a:pPr marL="0" indent="0">
              <a:buNone/>
            </a:pPr>
            <a:r>
              <a:rPr lang="tr-TR" dirty="0"/>
              <a:t>A) Dünya, Güneş etrafında dolanır.                  </a:t>
            </a:r>
          </a:p>
          <a:p>
            <a:pPr marL="0" indent="0">
              <a:buNone/>
            </a:pPr>
            <a:r>
              <a:rPr lang="tr-TR" dirty="0"/>
              <a:t>B) Ay, Dünya etrafında dolanır.</a:t>
            </a:r>
          </a:p>
          <a:p>
            <a:pPr marL="0" indent="0">
              <a:buNone/>
            </a:pPr>
            <a:r>
              <a:rPr lang="tr-TR" dirty="0"/>
              <a:t>C) Dünya, Ay etrafında dolanır.                       </a:t>
            </a:r>
          </a:p>
          <a:p>
            <a:pPr marL="0" indent="0">
              <a:buNone/>
            </a:pPr>
            <a:r>
              <a:rPr lang="tr-TR" dirty="0"/>
              <a:t>D) Dünya kendi etrafında döner.</a:t>
            </a:r>
          </a:p>
          <a:p>
            <a:endParaRPr lang="tr-TR" dirty="0"/>
          </a:p>
        </p:txBody>
      </p:sp>
      <p:sp>
        <p:nvSpPr>
          <p:cNvPr id="4" name="Oval 3">
            <a:extLst>
              <a:ext uri="{FF2B5EF4-FFF2-40B4-BE49-F238E27FC236}">
                <a16:creationId xmlns="" xmlns:a16="http://schemas.microsoft.com/office/drawing/2014/main" id="{2116349C-35DD-4116-95A1-A2C5F77FF51A}"/>
              </a:ext>
            </a:extLst>
          </p:cNvPr>
          <p:cNvSpPr/>
          <p:nvPr/>
        </p:nvSpPr>
        <p:spPr>
          <a:xfrm>
            <a:off x="677334" y="4062874"/>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227503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0E94D39D-3232-4F43-AD22-5505A7B24AD0}"/>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44D36B0D-C360-4FEF-8DDA-769C35EC772B}"/>
              </a:ext>
            </a:extLst>
          </p:cNvPr>
          <p:cNvSpPr>
            <a:spLocks noGrp="1"/>
          </p:cNvSpPr>
          <p:nvPr>
            <p:ph idx="1"/>
          </p:nvPr>
        </p:nvSpPr>
        <p:spPr/>
        <p:txBody>
          <a:bodyPr/>
          <a:lstStyle/>
          <a:p>
            <a:pPr marL="0" indent="0">
              <a:buNone/>
            </a:pPr>
            <a:r>
              <a:rPr lang="tr-TR" b="1" dirty="0"/>
              <a:t>47)Dünya’nın kendi etrafında dönmesi sonucu aşağıda verilen olaylardan hangisi </a:t>
            </a:r>
            <a:r>
              <a:rPr lang="tr-TR" b="1" u="sng" dirty="0"/>
              <a:t>gerçekleşmez?</a:t>
            </a:r>
            <a:endParaRPr lang="tr-TR" dirty="0"/>
          </a:p>
          <a:p>
            <a:pPr marL="0" indent="0">
              <a:buNone/>
            </a:pPr>
            <a:endParaRPr lang="tr-TR" dirty="0"/>
          </a:p>
          <a:p>
            <a:pPr marL="0" indent="0">
              <a:buNone/>
            </a:pPr>
            <a:r>
              <a:rPr lang="tr-TR" dirty="0"/>
              <a:t>A) Gece ve gündüzün oluşması.</a:t>
            </a:r>
          </a:p>
          <a:p>
            <a:pPr marL="0" indent="0">
              <a:buNone/>
            </a:pPr>
            <a:r>
              <a:rPr lang="tr-TR" dirty="0"/>
              <a:t>B) Güneş’in gün boyunca hareket ediyor görünmesi.</a:t>
            </a:r>
          </a:p>
          <a:p>
            <a:pPr marL="0" indent="0">
              <a:buNone/>
            </a:pPr>
            <a:r>
              <a:rPr lang="tr-TR" dirty="0"/>
              <a:t>C) Bir günün oluşması.</a:t>
            </a:r>
          </a:p>
          <a:p>
            <a:pPr marL="0" indent="0">
              <a:buNone/>
            </a:pPr>
            <a:r>
              <a:rPr lang="tr-TR" dirty="0"/>
              <a:t>D) Bir yılın oluşması.</a:t>
            </a:r>
          </a:p>
          <a:p>
            <a:endParaRPr lang="tr-TR" dirty="0"/>
          </a:p>
        </p:txBody>
      </p:sp>
      <p:sp>
        <p:nvSpPr>
          <p:cNvPr id="4" name="Oval 3">
            <a:extLst>
              <a:ext uri="{FF2B5EF4-FFF2-40B4-BE49-F238E27FC236}">
                <a16:creationId xmlns="" xmlns:a16="http://schemas.microsoft.com/office/drawing/2014/main" id="{E7D02211-486D-49C9-99C4-5CD4FC4B0FF5}"/>
              </a:ext>
            </a:extLst>
          </p:cNvPr>
          <p:cNvSpPr/>
          <p:nvPr/>
        </p:nvSpPr>
        <p:spPr>
          <a:xfrm>
            <a:off x="677334" y="44322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17961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3F20D68A-441B-493E-B29A-F2BC20B47AB7}"/>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52C37D18-5B4D-439E-A91F-EFA825A02CD2}"/>
              </a:ext>
            </a:extLst>
          </p:cNvPr>
          <p:cNvSpPr>
            <a:spLocks noGrp="1"/>
          </p:cNvSpPr>
          <p:nvPr>
            <p:ph idx="1"/>
          </p:nvPr>
        </p:nvSpPr>
        <p:spPr/>
        <p:txBody>
          <a:bodyPr/>
          <a:lstStyle/>
          <a:p>
            <a:pPr marL="0" indent="0">
              <a:buNone/>
            </a:pPr>
            <a:r>
              <a:rPr lang="tr-TR" b="1" dirty="0"/>
              <a:t>48)Dünya'nın hareketleri ile ilgili aşağıda verilenlerden hangisi </a:t>
            </a:r>
            <a:r>
              <a:rPr lang="tr-TR" b="1" u="sng" dirty="0"/>
              <a:t>doğrudur</a:t>
            </a:r>
            <a:r>
              <a:rPr lang="tr-TR" b="1" dirty="0"/>
              <a:t>?</a:t>
            </a:r>
            <a:endParaRPr lang="tr-TR" dirty="0"/>
          </a:p>
          <a:p>
            <a:endParaRPr lang="tr-TR" dirty="0"/>
          </a:p>
          <a:p>
            <a:pPr marL="0" indent="0">
              <a:buNone/>
            </a:pPr>
            <a:r>
              <a:rPr lang="tr-TR" dirty="0"/>
              <a:t>A) Dünya, önce kendi ekseni etrafında sonra Güneş etrafında döner.</a:t>
            </a:r>
          </a:p>
          <a:p>
            <a:pPr marL="0" indent="0">
              <a:buNone/>
            </a:pPr>
            <a:r>
              <a:rPr lang="tr-TR" dirty="0"/>
              <a:t>B) Dünya, önce Güneş etrafında sonra kendi etrafında döner.</a:t>
            </a:r>
          </a:p>
          <a:p>
            <a:pPr marL="0" indent="0">
              <a:buNone/>
            </a:pPr>
            <a:r>
              <a:rPr lang="tr-TR" dirty="0"/>
              <a:t>C) Dünya, aynı anda hem kendi etrafın­ da hem de Güneş etrafında döner.</a:t>
            </a:r>
          </a:p>
          <a:p>
            <a:pPr marL="0" indent="0">
              <a:buNone/>
            </a:pPr>
            <a:r>
              <a:rPr lang="tr-TR" dirty="0"/>
              <a:t>D) Dünya, önce Ay, sonra Güneş etra­fında döner.</a:t>
            </a:r>
          </a:p>
          <a:p>
            <a:endParaRPr lang="tr-TR" dirty="0"/>
          </a:p>
        </p:txBody>
      </p:sp>
      <p:sp>
        <p:nvSpPr>
          <p:cNvPr id="4" name="Oval 3">
            <a:extLst>
              <a:ext uri="{FF2B5EF4-FFF2-40B4-BE49-F238E27FC236}">
                <a16:creationId xmlns="" xmlns:a16="http://schemas.microsoft.com/office/drawing/2014/main" id="{5C030F83-DB03-407E-A8B3-EBA73DD68511}"/>
              </a:ext>
            </a:extLst>
          </p:cNvPr>
          <p:cNvSpPr/>
          <p:nvPr/>
        </p:nvSpPr>
        <p:spPr>
          <a:xfrm>
            <a:off x="677334" y="37845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888805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2E10BD55-564A-4987-9C8D-3F7DD7F3A8E5}"/>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917B829F-361E-4F96-987E-D70C517C4CDA}"/>
              </a:ext>
            </a:extLst>
          </p:cNvPr>
          <p:cNvSpPr>
            <a:spLocks noGrp="1"/>
          </p:cNvSpPr>
          <p:nvPr>
            <p:ph idx="1"/>
          </p:nvPr>
        </p:nvSpPr>
        <p:spPr/>
        <p:txBody>
          <a:bodyPr/>
          <a:lstStyle/>
          <a:p>
            <a:pPr marL="0" indent="0">
              <a:buNone/>
            </a:pPr>
            <a:r>
              <a:rPr lang="tr-TR" b="1" dirty="0"/>
              <a:t>49)Gök cisimlerini incelemeye yarayan aracın ismi nedir?</a:t>
            </a:r>
            <a:endParaRPr lang="tr-TR" dirty="0"/>
          </a:p>
          <a:p>
            <a:pPr marL="0" indent="0">
              <a:buNone/>
            </a:pPr>
            <a:endParaRPr lang="tr-TR" dirty="0"/>
          </a:p>
          <a:p>
            <a:pPr marL="0" indent="0">
              <a:buNone/>
            </a:pPr>
            <a:r>
              <a:rPr lang="tr-TR" dirty="0"/>
              <a:t>A</a:t>
            </a:r>
            <a:r>
              <a:rPr lang="tr-TR" b="1" dirty="0"/>
              <a:t>) </a:t>
            </a:r>
            <a:r>
              <a:rPr lang="tr-TR" dirty="0"/>
              <a:t>Mikroskop           B) Stetoskop        </a:t>
            </a:r>
          </a:p>
          <a:p>
            <a:pPr marL="0" indent="0">
              <a:buNone/>
            </a:pPr>
            <a:r>
              <a:rPr lang="tr-TR" dirty="0"/>
              <a:t>C) Dürbün                D) Teleskop</a:t>
            </a:r>
          </a:p>
          <a:p>
            <a:endParaRPr lang="tr-TR" dirty="0"/>
          </a:p>
        </p:txBody>
      </p:sp>
      <p:sp>
        <p:nvSpPr>
          <p:cNvPr id="4" name="Oval 3">
            <a:extLst>
              <a:ext uri="{FF2B5EF4-FFF2-40B4-BE49-F238E27FC236}">
                <a16:creationId xmlns="" xmlns:a16="http://schemas.microsoft.com/office/drawing/2014/main" id="{34C33E8E-BC27-4D85-8531-DA65A2E9743A}"/>
              </a:ext>
            </a:extLst>
          </p:cNvPr>
          <p:cNvSpPr/>
          <p:nvPr/>
        </p:nvSpPr>
        <p:spPr>
          <a:xfrm>
            <a:off x="2798234" y="33781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688504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16C7DCA2-670F-4D57-80B5-ABB662E29B75}"/>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3074103B-0834-4FEA-9AFF-C9E26CE862EB}"/>
              </a:ext>
            </a:extLst>
          </p:cNvPr>
          <p:cNvSpPr>
            <a:spLocks noGrp="1"/>
          </p:cNvSpPr>
          <p:nvPr>
            <p:ph idx="1"/>
          </p:nvPr>
        </p:nvSpPr>
        <p:spPr/>
        <p:txBody>
          <a:bodyPr/>
          <a:lstStyle/>
          <a:p>
            <a:pPr marL="0" indent="0">
              <a:buNone/>
            </a:pPr>
            <a:r>
              <a:rPr lang="tr-TR" b="1" dirty="0"/>
              <a:t>50)Dünya’nın etrafında dönen gök cismi hangisidir?</a:t>
            </a:r>
            <a:endParaRPr lang="tr-TR" dirty="0"/>
          </a:p>
          <a:p>
            <a:pPr marL="0" indent="0">
              <a:buNone/>
            </a:pPr>
            <a:endParaRPr lang="tr-TR" dirty="0"/>
          </a:p>
          <a:p>
            <a:pPr marL="0" indent="0">
              <a:buNone/>
            </a:pPr>
            <a:r>
              <a:rPr lang="tr-TR" dirty="0"/>
              <a:t>A) Güneş			B) Meteor                C) Ay				D) Yıldız</a:t>
            </a:r>
          </a:p>
          <a:p>
            <a:endParaRPr lang="tr-TR" dirty="0"/>
          </a:p>
        </p:txBody>
      </p:sp>
      <p:sp>
        <p:nvSpPr>
          <p:cNvPr id="4" name="Oval 3">
            <a:extLst>
              <a:ext uri="{FF2B5EF4-FFF2-40B4-BE49-F238E27FC236}">
                <a16:creationId xmlns="" xmlns:a16="http://schemas.microsoft.com/office/drawing/2014/main" id="{603C4D66-E1B0-4E5C-8839-E33A0EBB2026}"/>
              </a:ext>
            </a:extLst>
          </p:cNvPr>
          <p:cNvSpPr/>
          <p:nvPr/>
        </p:nvSpPr>
        <p:spPr>
          <a:xfrm>
            <a:off x="4556568" y="29717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087856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4C7F51C-E628-4E2A-BDA7-AC83E862AA33}"/>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CBC73949-BC3F-4D7E-9C26-85724D79133A}"/>
              </a:ext>
            </a:extLst>
          </p:cNvPr>
          <p:cNvSpPr>
            <a:spLocks noGrp="1"/>
          </p:cNvSpPr>
          <p:nvPr>
            <p:ph idx="1"/>
          </p:nvPr>
        </p:nvSpPr>
        <p:spPr/>
        <p:txBody>
          <a:bodyPr/>
          <a:lstStyle/>
          <a:p>
            <a:pPr marL="0" indent="0">
              <a:buNone/>
            </a:pPr>
            <a:r>
              <a:rPr lang="tr-TR" b="1" dirty="0"/>
              <a:t>51)Aşağıdaki olaylardan hangisi, Dünya’nın kendi etrafında dönmesini bir sonucu değildir?</a:t>
            </a:r>
            <a:endParaRPr lang="tr-TR" dirty="0"/>
          </a:p>
          <a:p>
            <a:pPr marL="0" indent="0">
              <a:buNone/>
            </a:pPr>
            <a:endParaRPr lang="tr-TR" dirty="0"/>
          </a:p>
          <a:p>
            <a:pPr marL="0" indent="0">
              <a:buNone/>
            </a:pPr>
            <a:r>
              <a:rPr lang="tr-TR" dirty="0"/>
              <a:t>A) Bir günün oluşması		</a:t>
            </a:r>
          </a:p>
          <a:p>
            <a:pPr marL="0" indent="0">
              <a:buNone/>
            </a:pPr>
            <a:r>
              <a:rPr lang="tr-TR" dirty="0"/>
              <a:t>B) Gece ve gündüzün oluşması</a:t>
            </a:r>
          </a:p>
          <a:p>
            <a:pPr marL="0" indent="0">
              <a:buNone/>
            </a:pPr>
            <a:r>
              <a:rPr lang="tr-TR" dirty="0"/>
              <a:t>C) Bir yılın oluşması			</a:t>
            </a:r>
          </a:p>
          <a:p>
            <a:pPr marL="0" indent="0">
              <a:buNone/>
            </a:pPr>
            <a:r>
              <a:rPr lang="tr-TR" dirty="0"/>
              <a:t>D) Güneş’in gökyüzünde hareket ediyor görünmesi</a:t>
            </a:r>
          </a:p>
          <a:p>
            <a:endParaRPr lang="tr-TR" dirty="0"/>
          </a:p>
        </p:txBody>
      </p:sp>
      <p:sp>
        <p:nvSpPr>
          <p:cNvPr id="4" name="Oval 3">
            <a:extLst>
              <a:ext uri="{FF2B5EF4-FFF2-40B4-BE49-F238E27FC236}">
                <a16:creationId xmlns="" xmlns:a16="http://schemas.microsoft.com/office/drawing/2014/main" id="{E69AC302-17B0-4E1A-8DCF-E71DB9EFD879}"/>
              </a:ext>
            </a:extLst>
          </p:cNvPr>
          <p:cNvSpPr/>
          <p:nvPr/>
        </p:nvSpPr>
        <p:spPr>
          <a:xfrm>
            <a:off x="677334" y="40004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664563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6142B25-1CAA-4431-8271-4B8CF46FF1C5}"/>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D45728D6-66D5-4091-968D-711B99E914E1}"/>
              </a:ext>
            </a:extLst>
          </p:cNvPr>
          <p:cNvSpPr>
            <a:spLocks noGrp="1"/>
          </p:cNvSpPr>
          <p:nvPr>
            <p:ph idx="1"/>
          </p:nvPr>
        </p:nvSpPr>
        <p:spPr/>
        <p:txBody>
          <a:bodyPr/>
          <a:lstStyle/>
          <a:p>
            <a:pPr marL="0" indent="0">
              <a:buNone/>
            </a:pPr>
            <a:r>
              <a:rPr lang="tr-TR" b="1" dirty="0"/>
              <a:t>52)Dünya’mızın kendi etrafındaki dönüş hareketinin yönü nasıl olur?</a:t>
            </a:r>
            <a:endParaRPr lang="tr-TR" dirty="0"/>
          </a:p>
          <a:p>
            <a:pPr marL="0" indent="0">
              <a:buNone/>
            </a:pPr>
            <a:r>
              <a:rPr lang="tr-TR" b="1" dirty="0"/>
              <a:t> </a:t>
            </a:r>
            <a:endParaRPr lang="tr-TR" dirty="0"/>
          </a:p>
          <a:p>
            <a:pPr marL="0" indent="0">
              <a:buNone/>
            </a:pPr>
            <a:r>
              <a:rPr lang="tr-TR" dirty="0"/>
              <a:t>A) kuzeyden-güneye   </a:t>
            </a:r>
          </a:p>
          <a:p>
            <a:pPr marL="0" indent="0">
              <a:buNone/>
            </a:pPr>
            <a:r>
              <a:rPr lang="tr-TR" dirty="0"/>
              <a:t>B) doğudan- batıya  </a:t>
            </a:r>
          </a:p>
          <a:p>
            <a:pPr marL="0" indent="0">
              <a:buNone/>
            </a:pPr>
            <a:r>
              <a:rPr lang="tr-TR" dirty="0"/>
              <a:t>C) batıdan-doğuya      </a:t>
            </a:r>
          </a:p>
          <a:p>
            <a:pPr marL="0" indent="0">
              <a:buNone/>
            </a:pPr>
            <a:r>
              <a:rPr lang="tr-TR" dirty="0"/>
              <a:t>D) güneyden- kuzeye</a:t>
            </a:r>
          </a:p>
          <a:p>
            <a:endParaRPr lang="tr-TR" dirty="0"/>
          </a:p>
        </p:txBody>
      </p:sp>
      <p:sp>
        <p:nvSpPr>
          <p:cNvPr id="5" name="Oval 4">
            <a:extLst>
              <a:ext uri="{FF2B5EF4-FFF2-40B4-BE49-F238E27FC236}">
                <a16:creationId xmlns="" xmlns:a16="http://schemas.microsoft.com/office/drawing/2014/main" id="{878A0781-D7D0-420D-B0FD-147BA917CEA7}"/>
              </a:ext>
            </a:extLst>
          </p:cNvPr>
          <p:cNvSpPr/>
          <p:nvPr/>
        </p:nvSpPr>
        <p:spPr>
          <a:xfrm>
            <a:off x="677334" y="37718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561736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E07C6C03-C7CA-4F70-9FD5-D44E5FCFE0F9}"/>
              </a:ext>
            </a:extLst>
          </p:cNvPr>
          <p:cNvSpPr>
            <a:spLocks noGrp="1"/>
          </p:cNvSpPr>
          <p:nvPr>
            <p:ph idx="1"/>
          </p:nvPr>
        </p:nvSpPr>
        <p:spPr>
          <a:xfrm>
            <a:off x="838200" y="267286"/>
            <a:ext cx="10515600" cy="5909677"/>
          </a:xfrm>
        </p:spPr>
        <p:txBody>
          <a:bodyPr/>
          <a:lstStyle/>
          <a:p>
            <a:pPr marL="0" lvl="0" indent="0">
              <a:buNone/>
            </a:pPr>
            <a:endParaRPr lang="tr-TR" dirty="0"/>
          </a:p>
          <a:p>
            <a:pPr marL="0" lvl="0" indent="0">
              <a:buNone/>
            </a:pPr>
            <a:r>
              <a:rPr lang="tr-TR" sz="2400" dirty="0"/>
              <a:t>		Dünya’nın dönme ve dolanma olmak üzere iki türlü hareketi vardır.</a:t>
            </a:r>
          </a:p>
          <a:p>
            <a:pPr marL="0" lvl="0" indent="0">
              <a:buNone/>
            </a:pPr>
            <a:endParaRPr lang="tr-TR" sz="2400" dirty="0"/>
          </a:p>
          <a:p>
            <a:pPr marL="0" lvl="0" indent="0">
              <a:buNone/>
            </a:pPr>
            <a:r>
              <a:rPr lang="tr-TR" sz="2400" dirty="0"/>
              <a:t>		Dünya’nın kendi ekseni etrafında dönmesiyle mevsimler oluşur.</a:t>
            </a:r>
          </a:p>
          <a:p>
            <a:pPr marL="0" lvl="0" indent="0">
              <a:buNone/>
            </a:pPr>
            <a:endParaRPr lang="tr-TR" sz="2400" dirty="0"/>
          </a:p>
          <a:p>
            <a:pPr marL="0" lvl="0" indent="0">
              <a:buNone/>
            </a:pPr>
            <a:r>
              <a:rPr lang="tr-TR" sz="2400" dirty="0"/>
              <a:t>		En uzun gölge boyu öğle saatlerinde olur.</a:t>
            </a:r>
          </a:p>
          <a:p>
            <a:pPr marL="0" lvl="0" indent="0">
              <a:buNone/>
            </a:pPr>
            <a:endParaRPr lang="tr-TR" sz="2400" dirty="0"/>
          </a:p>
          <a:p>
            <a:pPr marL="0" lvl="0" indent="0">
              <a:buNone/>
            </a:pPr>
            <a:r>
              <a:rPr lang="tr-TR" sz="2400" dirty="0"/>
              <a:t>		Ekonomik değeri olan kayaçlara fosil adı verilir.</a:t>
            </a:r>
          </a:p>
          <a:p>
            <a:pPr marL="0" lvl="0" indent="0">
              <a:buNone/>
            </a:pPr>
            <a:endParaRPr lang="tr-TR" sz="2400" dirty="0"/>
          </a:p>
          <a:p>
            <a:pPr marL="0" lvl="0" indent="0">
              <a:buNone/>
            </a:pPr>
            <a:r>
              <a:rPr lang="tr-TR" sz="2400" dirty="0"/>
              <a:t>		Fosiller çok kısa sürede oluşur.</a:t>
            </a:r>
          </a:p>
          <a:p>
            <a:endParaRPr lang="tr-TR" dirty="0"/>
          </a:p>
        </p:txBody>
      </p:sp>
      <p:pic>
        <p:nvPicPr>
          <p:cNvPr id="4" name="Grafik 3" descr="Kapat">
            <a:extLst>
              <a:ext uri="{FF2B5EF4-FFF2-40B4-BE49-F238E27FC236}">
                <a16:creationId xmlns="" xmlns:a16="http://schemas.microsoft.com/office/drawing/2014/main" id="{4304EDDB-E398-4D2F-8D9D-549BA11EB1AC}"/>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tretch>
            <a:fillRect/>
          </a:stretch>
        </p:blipFill>
        <p:spPr>
          <a:xfrm>
            <a:off x="1016000" y="1539533"/>
            <a:ext cx="685800" cy="685800"/>
          </a:xfrm>
          <a:prstGeom prst="rect">
            <a:avLst/>
          </a:prstGeom>
        </p:spPr>
      </p:pic>
      <p:pic>
        <p:nvPicPr>
          <p:cNvPr id="5" name="Grafik 4" descr="Onay işareti">
            <a:extLst>
              <a:ext uri="{FF2B5EF4-FFF2-40B4-BE49-F238E27FC236}">
                <a16:creationId xmlns="" xmlns:a16="http://schemas.microsoft.com/office/drawing/2014/main" id="{913B39B3-558A-4B7E-B916-C9BD6AB2DE20}"/>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1028700" y="561633"/>
            <a:ext cx="685800" cy="685800"/>
          </a:xfrm>
          <a:prstGeom prst="rect">
            <a:avLst/>
          </a:prstGeom>
        </p:spPr>
      </p:pic>
      <p:pic>
        <p:nvPicPr>
          <p:cNvPr id="6" name="Grafik 5" descr="Kapat">
            <a:extLst>
              <a:ext uri="{FF2B5EF4-FFF2-40B4-BE49-F238E27FC236}">
                <a16:creationId xmlns="" xmlns:a16="http://schemas.microsoft.com/office/drawing/2014/main" id="{194D864A-D4AC-4795-A430-71DC1CFEAE7C}"/>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tretch>
            <a:fillRect/>
          </a:stretch>
        </p:blipFill>
        <p:spPr>
          <a:xfrm>
            <a:off x="1028700" y="2484999"/>
            <a:ext cx="685800" cy="685800"/>
          </a:xfrm>
          <a:prstGeom prst="rect">
            <a:avLst/>
          </a:prstGeom>
        </p:spPr>
      </p:pic>
      <p:pic>
        <p:nvPicPr>
          <p:cNvPr id="7" name="Grafik 6" descr="Kapat">
            <a:extLst>
              <a:ext uri="{FF2B5EF4-FFF2-40B4-BE49-F238E27FC236}">
                <a16:creationId xmlns="" xmlns:a16="http://schemas.microsoft.com/office/drawing/2014/main" id="{A022E855-818A-4252-AFC7-B448D05E788C}"/>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tretch>
            <a:fillRect/>
          </a:stretch>
        </p:blipFill>
        <p:spPr>
          <a:xfrm>
            <a:off x="1003300" y="3455279"/>
            <a:ext cx="685800" cy="685800"/>
          </a:xfrm>
          <a:prstGeom prst="rect">
            <a:avLst/>
          </a:prstGeom>
        </p:spPr>
      </p:pic>
      <p:pic>
        <p:nvPicPr>
          <p:cNvPr id="8" name="Grafik 7" descr="Kapat">
            <a:extLst>
              <a:ext uri="{FF2B5EF4-FFF2-40B4-BE49-F238E27FC236}">
                <a16:creationId xmlns="" xmlns:a16="http://schemas.microsoft.com/office/drawing/2014/main" id="{E446BA2A-04F0-4197-A305-94A369367D7B}"/>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tretch>
            <a:fillRect/>
          </a:stretch>
        </p:blipFill>
        <p:spPr>
          <a:xfrm>
            <a:off x="1035050" y="4468030"/>
            <a:ext cx="685800" cy="685800"/>
          </a:xfrm>
          <a:prstGeom prst="rect">
            <a:avLst/>
          </a:prstGeom>
        </p:spPr>
      </p:pic>
      <p:sp>
        <p:nvSpPr>
          <p:cNvPr id="9" name="Dikdörtgen 8">
            <a:extLst>
              <a:ext uri="{FF2B5EF4-FFF2-40B4-BE49-F238E27FC236}">
                <a16:creationId xmlns="" xmlns:a16="http://schemas.microsoft.com/office/drawing/2014/main" id="{6F36E9B1-3982-4155-990E-9F24E3948314}"/>
              </a:ext>
            </a:extLst>
          </p:cNvPr>
          <p:cNvSpPr/>
          <p:nvPr/>
        </p:nvSpPr>
        <p:spPr>
          <a:xfrm>
            <a:off x="1016000" y="561633"/>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0" name="Dikdörtgen 9">
            <a:extLst>
              <a:ext uri="{FF2B5EF4-FFF2-40B4-BE49-F238E27FC236}">
                <a16:creationId xmlns="" xmlns:a16="http://schemas.microsoft.com/office/drawing/2014/main" id="{4A85495B-D845-4A5E-9957-EFC9FB00F17B}"/>
              </a:ext>
            </a:extLst>
          </p:cNvPr>
          <p:cNvSpPr/>
          <p:nvPr/>
        </p:nvSpPr>
        <p:spPr>
          <a:xfrm>
            <a:off x="1028700" y="4473233"/>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1" name="Dikdörtgen 10">
            <a:extLst>
              <a:ext uri="{FF2B5EF4-FFF2-40B4-BE49-F238E27FC236}">
                <a16:creationId xmlns="" xmlns:a16="http://schemas.microsoft.com/office/drawing/2014/main" id="{32D38203-D5F5-493E-BE53-C2C7790E55FF}"/>
              </a:ext>
            </a:extLst>
          </p:cNvPr>
          <p:cNvSpPr/>
          <p:nvPr/>
        </p:nvSpPr>
        <p:spPr>
          <a:xfrm>
            <a:off x="1028700" y="3487713"/>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2" name="Dikdörtgen 11">
            <a:extLst>
              <a:ext uri="{FF2B5EF4-FFF2-40B4-BE49-F238E27FC236}">
                <a16:creationId xmlns="" xmlns:a16="http://schemas.microsoft.com/office/drawing/2014/main" id="{B4394A68-39D2-45F8-82DC-4345AED8DEB2}"/>
              </a:ext>
            </a:extLst>
          </p:cNvPr>
          <p:cNvSpPr/>
          <p:nvPr/>
        </p:nvSpPr>
        <p:spPr>
          <a:xfrm>
            <a:off x="1028700" y="2517433"/>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3" name="Dikdörtgen 12">
            <a:extLst>
              <a:ext uri="{FF2B5EF4-FFF2-40B4-BE49-F238E27FC236}">
                <a16:creationId xmlns="" xmlns:a16="http://schemas.microsoft.com/office/drawing/2014/main" id="{D43519E9-0D8E-4D92-86E6-3A7BD29ED08B}"/>
              </a:ext>
            </a:extLst>
          </p:cNvPr>
          <p:cNvSpPr/>
          <p:nvPr/>
        </p:nvSpPr>
        <p:spPr>
          <a:xfrm>
            <a:off x="1016000" y="1514719"/>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668271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66745555-2758-4854-9614-719BCBB1FA45}"/>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50B8BB2D-3446-4455-BA41-DD899B62BCD0}"/>
              </a:ext>
            </a:extLst>
          </p:cNvPr>
          <p:cNvSpPr>
            <a:spLocks noGrp="1"/>
          </p:cNvSpPr>
          <p:nvPr>
            <p:ph idx="1"/>
          </p:nvPr>
        </p:nvSpPr>
        <p:spPr/>
        <p:txBody>
          <a:bodyPr/>
          <a:lstStyle/>
          <a:p>
            <a:pPr marL="0" indent="0">
              <a:buNone/>
            </a:pPr>
            <a:r>
              <a:rPr lang="tr-TR" b="1" dirty="0"/>
              <a:t>53)Kayaçlar nerede kullanılır?</a:t>
            </a:r>
            <a:endParaRPr lang="tr-TR" dirty="0"/>
          </a:p>
          <a:p>
            <a:pPr marL="0" lvl="0" indent="0">
              <a:buNone/>
            </a:pPr>
            <a:endParaRPr lang="tr-TR" dirty="0"/>
          </a:p>
          <a:p>
            <a:pPr marL="0" lvl="0" indent="0">
              <a:buNone/>
            </a:pPr>
            <a:r>
              <a:rPr lang="tr-TR" dirty="0"/>
              <a:t>A) Otomobil yapımında</a:t>
            </a:r>
          </a:p>
          <a:p>
            <a:pPr marL="0" lvl="0" indent="0">
              <a:buNone/>
            </a:pPr>
            <a:r>
              <a:rPr lang="tr-TR" dirty="0"/>
              <a:t>B) Heykel yapımında</a:t>
            </a:r>
          </a:p>
          <a:p>
            <a:pPr marL="0" lvl="0" indent="0">
              <a:buNone/>
            </a:pPr>
            <a:r>
              <a:rPr lang="tr-TR" dirty="0"/>
              <a:t>C) Uçak yapımında</a:t>
            </a:r>
          </a:p>
          <a:p>
            <a:pPr marL="0" lvl="0" indent="0">
              <a:buNone/>
            </a:pPr>
            <a:r>
              <a:rPr lang="tr-TR" dirty="0"/>
              <a:t>D) Gemi yapımında</a:t>
            </a:r>
          </a:p>
          <a:p>
            <a:endParaRPr lang="tr-TR" dirty="0"/>
          </a:p>
        </p:txBody>
      </p:sp>
      <p:sp>
        <p:nvSpPr>
          <p:cNvPr id="4" name="Oval 3">
            <a:extLst>
              <a:ext uri="{FF2B5EF4-FFF2-40B4-BE49-F238E27FC236}">
                <a16:creationId xmlns="" xmlns:a16="http://schemas.microsoft.com/office/drawing/2014/main" id="{7C2ACA21-CC41-412B-8211-2BECF50D64EB}"/>
              </a:ext>
            </a:extLst>
          </p:cNvPr>
          <p:cNvSpPr/>
          <p:nvPr/>
        </p:nvSpPr>
        <p:spPr>
          <a:xfrm>
            <a:off x="677334" y="33146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026704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0DB0BDD2-6CC9-4499-AE5B-554ABC76799A}"/>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6866BCB4-A479-4B9E-9DA6-F3600087817D}"/>
              </a:ext>
            </a:extLst>
          </p:cNvPr>
          <p:cNvSpPr>
            <a:spLocks noGrp="1"/>
          </p:cNvSpPr>
          <p:nvPr>
            <p:ph idx="1"/>
          </p:nvPr>
        </p:nvSpPr>
        <p:spPr/>
        <p:txBody>
          <a:bodyPr/>
          <a:lstStyle/>
          <a:p>
            <a:pPr marL="0" indent="0">
              <a:buNone/>
            </a:pPr>
            <a:r>
              <a:rPr lang="tr-TR" b="1" dirty="0"/>
              <a:t>54)Kayaçların parlaklıklarının , matlıklarının, sertliklerinin, yumuşaklıklarının, renklerinin farklı olmasının sebebi  nedir?</a:t>
            </a:r>
            <a:endParaRPr lang="tr-TR" dirty="0"/>
          </a:p>
          <a:p>
            <a:pPr marL="0" lvl="0" indent="0">
              <a:buNone/>
            </a:pPr>
            <a:endParaRPr lang="tr-TR" dirty="0"/>
          </a:p>
          <a:p>
            <a:pPr marL="0" lvl="0" indent="0">
              <a:buNone/>
            </a:pPr>
            <a:r>
              <a:rPr lang="tr-TR" dirty="0"/>
              <a:t>A) Güneş neden olur</a:t>
            </a:r>
          </a:p>
          <a:p>
            <a:pPr marL="0" lvl="0" indent="0">
              <a:buNone/>
            </a:pPr>
            <a:r>
              <a:rPr lang="tr-TR" dirty="0"/>
              <a:t>B) Yapısındaki mineraldendir</a:t>
            </a:r>
          </a:p>
          <a:p>
            <a:pPr marL="0" lvl="0" indent="0">
              <a:buNone/>
            </a:pPr>
            <a:r>
              <a:rPr lang="tr-TR" dirty="0"/>
              <a:t>C) Sular  neden olur</a:t>
            </a:r>
          </a:p>
          <a:p>
            <a:pPr marL="0" lvl="0" indent="0">
              <a:buNone/>
            </a:pPr>
            <a:r>
              <a:rPr lang="tr-TR" dirty="0"/>
              <a:t>D) Rüzgar neden olur.</a:t>
            </a:r>
          </a:p>
          <a:p>
            <a:endParaRPr lang="tr-TR" dirty="0"/>
          </a:p>
        </p:txBody>
      </p:sp>
      <p:sp>
        <p:nvSpPr>
          <p:cNvPr id="4" name="Oval 3">
            <a:extLst>
              <a:ext uri="{FF2B5EF4-FFF2-40B4-BE49-F238E27FC236}">
                <a16:creationId xmlns="" xmlns:a16="http://schemas.microsoft.com/office/drawing/2014/main" id="{F514CA8D-2891-4B4B-BC70-506C93E281C6}"/>
              </a:ext>
            </a:extLst>
          </p:cNvPr>
          <p:cNvSpPr/>
          <p:nvPr/>
        </p:nvSpPr>
        <p:spPr>
          <a:xfrm>
            <a:off x="677334" y="3669175"/>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951760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426F9364-3854-4428-BEF8-CC697D5EF663}"/>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32C5BEA6-4C9B-447F-AFD8-DD9B679B41F5}"/>
              </a:ext>
            </a:extLst>
          </p:cNvPr>
          <p:cNvSpPr>
            <a:spLocks noGrp="1"/>
          </p:cNvSpPr>
          <p:nvPr>
            <p:ph idx="1"/>
          </p:nvPr>
        </p:nvSpPr>
        <p:spPr/>
        <p:txBody>
          <a:bodyPr/>
          <a:lstStyle/>
          <a:p>
            <a:pPr marL="0" indent="0">
              <a:buNone/>
            </a:pPr>
            <a:r>
              <a:rPr lang="tr-TR" b="1" dirty="0"/>
              <a:t>55) Dünya’nın en içteki merkezindeki katmanı hangisidir?</a:t>
            </a:r>
            <a:endParaRPr lang="tr-TR" dirty="0"/>
          </a:p>
          <a:p>
            <a:pPr marL="0" indent="0">
              <a:buNone/>
            </a:pPr>
            <a:endParaRPr lang="tr-TR" dirty="0"/>
          </a:p>
          <a:p>
            <a:pPr marL="0" indent="0">
              <a:buNone/>
            </a:pPr>
            <a:r>
              <a:rPr lang="tr-TR" dirty="0"/>
              <a:t>A) Hava  küre                 </a:t>
            </a:r>
          </a:p>
          <a:p>
            <a:pPr marL="0" indent="0">
              <a:buNone/>
            </a:pPr>
            <a:r>
              <a:rPr lang="tr-TR" dirty="0"/>
              <a:t>B) Su küre</a:t>
            </a:r>
          </a:p>
          <a:p>
            <a:pPr marL="0" indent="0">
              <a:buNone/>
            </a:pPr>
            <a:r>
              <a:rPr lang="tr-TR" dirty="0"/>
              <a:t>C) Çekirdek(ağır küre)       </a:t>
            </a:r>
          </a:p>
          <a:p>
            <a:pPr marL="0" indent="0">
              <a:buNone/>
            </a:pPr>
            <a:r>
              <a:rPr lang="tr-TR" dirty="0"/>
              <a:t>D) Ateş küre</a:t>
            </a:r>
          </a:p>
          <a:p>
            <a:endParaRPr lang="tr-TR" dirty="0"/>
          </a:p>
        </p:txBody>
      </p:sp>
      <p:sp>
        <p:nvSpPr>
          <p:cNvPr id="4" name="Oval 3">
            <a:extLst>
              <a:ext uri="{FF2B5EF4-FFF2-40B4-BE49-F238E27FC236}">
                <a16:creationId xmlns="" xmlns:a16="http://schemas.microsoft.com/office/drawing/2014/main" id="{E69586DC-10AA-4D7A-ABD3-40F817564E23}"/>
              </a:ext>
            </a:extLst>
          </p:cNvPr>
          <p:cNvSpPr/>
          <p:nvPr/>
        </p:nvSpPr>
        <p:spPr>
          <a:xfrm>
            <a:off x="677334" y="37718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963763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D4B554B9-C34C-4B34-B5FB-5FB3D8E8C598}"/>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8CD7D770-B039-4449-ACFA-B30705645399}"/>
              </a:ext>
            </a:extLst>
          </p:cNvPr>
          <p:cNvSpPr>
            <a:spLocks noGrp="1"/>
          </p:cNvSpPr>
          <p:nvPr>
            <p:ph idx="1"/>
          </p:nvPr>
        </p:nvSpPr>
        <p:spPr/>
        <p:txBody>
          <a:bodyPr/>
          <a:lstStyle/>
          <a:p>
            <a:pPr marL="0" indent="0">
              <a:buNone/>
            </a:pPr>
            <a:r>
              <a:rPr lang="tr-TR" b="1" dirty="0"/>
              <a:t>56)Dünya’nın  gözlenemeyen  katmanıdır?</a:t>
            </a:r>
            <a:endParaRPr lang="tr-TR" dirty="0"/>
          </a:p>
          <a:p>
            <a:pPr marL="0" indent="0">
              <a:buNone/>
            </a:pPr>
            <a:endParaRPr lang="tr-TR" dirty="0"/>
          </a:p>
          <a:p>
            <a:pPr marL="0" indent="0">
              <a:buNone/>
            </a:pPr>
            <a:r>
              <a:rPr lang="tr-TR" dirty="0"/>
              <a:t>A) Hava Katmanı ( Atmosfer )                                                  </a:t>
            </a:r>
          </a:p>
          <a:p>
            <a:pPr marL="0" indent="0">
              <a:buNone/>
            </a:pPr>
            <a:r>
              <a:rPr lang="tr-TR" dirty="0"/>
              <a:t>B) Su Katmanı                                                                            </a:t>
            </a:r>
          </a:p>
          <a:p>
            <a:pPr marL="0" indent="0">
              <a:buNone/>
            </a:pPr>
            <a:r>
              <a:rPr lang="tr-TR" dirty="0"/>
              <a:t>C) Kara Katmanı ( Yer kabuğu )</a:t>
            </a:r>
          </a:p>
          <a:p>
            <a:pPr marL="0" indent="0">
              <a:buNone/>
            </a:pPr>
            <a:r>
              <a:rPr lang="tr-TR" dirty="0"/>
              <a:t>D) Ateş Katmanı ( Magma )</a:t>
            </a:r>
          </a:p>
          <a:p>
            <a:endParaRPr lang="tr-TR" dirty="0"/>
          </a:p>
        </p:txBody>
      </p:sp>
      <p:sp>
        <p:nvSpPr>
          <p:cNvPr id="4" name="Oval 3">
            <a:extLst>
              <a:ext uri="{FF2B5EF4-FFF2-40B4-BE49-F238E27FC236}">
                <a16:creationId xmlns="" xmlns:a16="http://schemas.microsoft.com/office/drawing/2014/main" id="{648FC85B-41CE-461B-9A28-ED2FDAE411BF}"/>
              </a:ext>
            </a:extLst>
          </p:cNvPr>
          <p:cNvSpPr/>
          <p:nvPr/>
        </p:nvSpPr>
        <p:spPr>
          <a:xfrm>
            <a:off x="677334" y="4113674"/>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404610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BA01415-E226-4314-9E07-3F1F4522393E}"/>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54A68EA6-E5C6-4B17-BD5E-1B620B10A1AA}"/>
              </a:ext>
            </a:extLst>
          </p:cNvPr>
          <p:cNvSpPr>
            <a:spLocks noGrp="1"/>
          </p:cNvSpPr>
          <p:nvPr>
            <p:ph idx="1"/>
          </p:nvPr>
        </p:nvSpPr>
        <p:spPr/>
        <p:txBody>
          <a:bodyPr/>
          <a:lstStyle/>
          <a:p>
            <a:pPr marL="0" indent="0">
              <a:buNone/>
            </a:pPr>
            <a:r>
              <a:rPr lang="tr-TR" b="1" dirty="0"/>
              <a:t>57) Fosil ne demektir ?</a:t>
            </a:r>
            <a:endParaRPr lang="tr-TR" dirty="0"/>
          </a:p>
          <a:p>
            <a:pPr marL="0" lvl="0" indent="0">
              <a:buNone/>
            </a:pPr>
            <a:endParaRPr lang="tr-TR" dirty="0"/>
          </a:p>
          <a:p>
            <a:pPr marL="0" lvl="0" indent="0">
              <a:buNone/>
            </a:pPr>
            <a:r>
              <a:rPr lang="tr-TR" dirty="0"/>
              <a:t>A) Canlı hayvanlardır</a:t>
            </a:r>
          </a:p>
          <a:p>
            <a:pPr marL="0" lvl="0" indent="0">
              <a:buNone/>
            </a:pPr>
            <a:r>
              <a:rPr lang="tr-TR" dirty="0"/>
              <a:t>B) Kurumuş    ağaçlardır</a:t>
            </a:r>
          </a:p>
          <a:p>
            <a:pPr marL="0" lvl="0" indent="0">
              <a:buNone/>
            </a:pPr>
            <a:r>
              <a:rPr lang="tr-TR" dirty="0"/>
              <a:t>C) Eskiden yaşamış canlı kalıntı ve izlerine </a:t>
            </a:r>
            <a:r>
              <a:rPr lang="tr-TR" u="sng" dirty="0"/>
              <a:t>fosil </a:t>
            </a:r>
            <a:r>
              <a:rPr lang="tr-TR" dirty="0"/>
              <a:t>denir.   </a:t>
            </a:r>
          </a:p>
          <a:p>
            <a:pPr marL="0" lvl="0" indent="0">
              <a:buNone/>
            </a:pPr>
            <a:r>
              <a:rPr lang="tr-TR" dirty="0"/>
              <a:t>D) Topraktır</a:t>
            </a:r>
          </a:p>
          <a:p>
            <a:endParaRPr lang="tr-TR" dirty="0"/>
          </a:p>
        </p:txBody>
      </p:sp>
      <p:sp>
        <p:nvSpPr>
          <p:cNvPr id="4" name="Oval 3">
            <a:extLst>
              <a:ext uri="{FF2B5EF4-FFF2-40B4-BE49-F238E27FC236}">
                <a16:creationId xmlns="" xmlns:a16="http://schemas.microsoft.com/office/drawing/2014/main" id="{99752BE9-4C78-4CCE-99CE-F9572953EE78}"/>
              </a:ext>
            </a:extLst>
          </p:cNvPr>
          <p:cNvSpPr/>
          <p:nvPr/>
        </p:nvSpPr>
        <p:spPr>
          <a:xfrm>
            <a:off x="677334" y="37718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681948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10DE0A09-F6AB-4C9F-BAE8-574ED8E10593}"/>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7330B374-E6FC-47F6-BC6C-8EA62D9414EE}"/>
              </a:ext>
            </a:extLst>
          </p:cNvPr>
          <p:cNvSpPr>
            <a:spLocks noGrp="1"/>
          </p:cNvSpPr>
          <p:nvPr>
            <p:ph idx="1"/>
          </p:nvPr>
        </p:nvSpPr>
        <p:spPr/>
        <p:txBody>
          <a:bodyPr/>
          <a:lstStyle/>
          <a:p>
            <a:pPr marL="0" lvl="0" indent="0">
              <a:buNone/>
            </a:pPr>
            <a:r>
              <a:rPr lang="tr-TR" b="1" dirty="0"/>
              <a:t>58)Canlılar dünyanın hangi katmanında yaşarlar?</a:t>
            </a:r>
            <a:endParaRPr lang="tr-TR" dirty="0"/>
          </a:p>
          <a:p>
            <a:pPr marL="0" lvl="0" indent="0">
              <a:buNone/>
            </a:pPr>
            <a:endParaRPr lang="tr-TR" dirty="0"/>
          </a:p>
          <a:p>
            <a:pPr marL="0" lvl="0" indent="0">
              <a:buNone/>
            </a:pPr>
            <a:r>
              <a:rPr lang="tr-TR" dirty="0"/>
              <a:t>A)Hava küre    </a:t>
            </a:r>
          </a:p>
          <a:p>
            <a:pPr marL="0" lvl="0" indent="0">
              <a:buNone/>
            </a:pPr>
            <a:r>
              <a:rPr lang="tr-TR" dirty="0"/>
              <a:t>B)Manto katmanı</a:t>
            </a:r>
          </a:p>
          <a:p>
            <a:pPr marL="0" lvl="0" indent="0">
              <a:buNone/>
            </a:pPr>
            <a:r>
              <a:rPr lang="tr-TR" dirty="0"/>
              <a:t>C)Yer kabuğu       </a:t>
            </a:r>
          </a:p>
          <a:p>
            <a:pPr marL="0" lvl="0" indent="0">
              <a:buNone/>
            </a:pPr>
            <a:r>
              <a:rPr lang="tr-TR" dirty="0"/>
              <a:t>D)Su küre</a:t>
            </a:r>
          </a:p>
          <a:p>
            <a:endParaRPr lang="tr-TR" dirty="0"/>
          </a:p>
        </p:txBody>
      </p:sp>
      <p:sp>
        <p:nvSpPr>
          <p:cNvPr id="4" name="Oval 3">
            <a:extLst>
              <a:ext uri="{FF2B5EF4-FFF2-40B4-BE49-F238E27FC236}">
                <a16:creationId xmlns="" xmlns:a16="http://schemas.microsoft.com/office/drawing/2014/main" id="{A96FC2D2-98EB-49A1-894B-47F269EE03D3}"/>
              </a:ext>
            </a:extLst>
          </p:cNvPr>
          <p:cNvSpPr/>
          <p:nvPr/>
        </p:nvSpPr>
        <p:spPr>
          <a:xfrm>
            <a:off x="677334" y="37591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258443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515ADDF8-8496-4172-B7B6-888B00A3B472}"/>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07A2E385-1B62-4402-86E8-5E7092A1FFCB}"/>
              </a:ext>
            </a:extLst>
          </p:cNvPr>
          <p:cNvSpPr>
            <a:spLocks noGrp="1"/>
          </p:cNvSpPr>
          <p:nvPr>
            <p:ph idx="1"/>
          </p:nvPr>
        </p:nvSpPr>
        <p:spPr/>
        <p:txBody>
          <a:bodyPr/>
          <a:lstStyle/>
          <a:p>
            <a:pPr marL="0" lvl="0" indent="0">
              <a:buNone/>
            </a:pPr>
            <a:r>
              <a:rPr lang="tr-TR" b="1" dirty="0"/>
              <a:t>59) Kayaçların farklı olmasını sağlayan nedir?</a:t>
            </a:r>
            <a:endParaRPr lang="tr-TR" dirty="0"/>
          </a:p>
          <a:p>
            <a:pPr marL="0" lvl="0" indent="0">
              <a:buNone/>
            </a:pPr>
            <a:endParaRPr lang="tr-TR" dirty="0"/>
          </a:p>
          <a:p>
            <a:pPr marL="0" lvl="0" indent="0">
              <a:buNone/>
            </a:pPr>
            <a:r>
              <a:rPr lang="tr-TR" dirty="0"/>
              <a:t>A) Renkleri</a:t>
            </a:r>
          </a:p>
          <a:p>
            <a:pPr marL="0" lvl="0" indent="0">
              <a:buNone/>
            </a:pPr>
            <a:r>
              <a:rPr lang="tr-TR" dirty="0"/>
              <a:t>B) Yüzeysel özellikleri</a:t>
            </a:r>
          </a:p>
          <a:p>
            <a:pPr marL="0" lvl="0" indent="0">
              <a:buNone/>
            </a:pPr>
            <a:r>
              <a:rPr lang="tr-TR" dirty="0"/>
              <a:t>C) Parlaklığı</a:t>
            </a:r>
          </a:p>
          <a:p>
            <a:pPr marL="0" lvl="0" indent="0">
              <a:buNone/>
            </a:pPr>
            <a:r>
              <a:rPr lang="tr-TR" dirty="0"/>
              <a:t>D) Yapısındaki mineraller</a:t>
            </a:r>
          </a:p>
          <a:p>
            <a:endParaRPr lang="tr-TR" dirty="0"/>
          </a:p>
        </p:txBody>
      </p:sp>
      <p:sp>
        <p:nvSpPr>
          <p:cNvPr id="4" name="Oval 3">
            <a:extLst>
              <a:ext uri="{FF2B5EF4-FFF2-40B4-BE49-F238E27FC236}">
                <a16:creationId xmlns="" xmlns:a16="http://schemas.microsoft.com/office/drawing/2014/main" id="{08D58802-8B9D-46EB-ACD0-937BBBE24E33}"/>
              </a:ext>
            </a:extLst>
          </p:cNvPr>
          <p:cNvSpPr/>
          <p:nvPr/>
        </p:nvSpPr>
        <p:spPr>
          <a:xfrm>
            <a:off x="677334" y="4126374"/>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4152051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1A71A5A-79CB-4A39-9AD8-8DD5E670FB76}"/>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7010D4D8-551E-4838-B641-780C6237E051}"/>
              </a:ext>
            </a:extLst>
          </p:cNvPr>
          <p:cNvSpPr>
            <a:spLocks noGrp="1"/>
          </p:cNvSpPr>
          <p:nvPr>
            <p:ph idx="1"/>
          </p:nvPr>
        </p:nvSpPr>
        <p:spPr/>
        <p:txBody>
          <a:bodyPr/>
          <a:lstStyle/>
          <a:p>
            <a:pPr marL="0" lvl="0" indent="0">
              <a:buNone/>
            </a:pPr>
            <a:r>
              <a:rPr lang="tr-TR" b="1" dirty="0"/>
              <a:t>60)Yüzeye çıkan magmaya ne ad verilir?</a:t>
            </a:r>
            <a:endParaRPr lang="tr-TR" dirty="0"/>
          </a:p>
          <a:p>
            <a:pPr marL="0" lvl="0" indent="0">
              <a:buNone/>
            </a:pPr>
            <a:endParaRPr lang="tr-TR" dirty="0"/>
          </a:p>
          <a:p>
            <a:pPr marL="0" lvl="0" indent="0">
              <a:buNone/>
            </a:pPr>
            <a:r>
              <a:rPr lang="tr-TR" dirty="0"/>
              <a:t>A) Lav</a:t>
            </a:r>
          </a:p>
          <a:p>
            <a:pPr marL="0" lvl="0" indent="0">
              <a:buNone/>
            </a:pPr>
            <a:r>
              <a:rPr lang="tr-TR" dirty="0"/>
              <a:t>B) Kayaç</a:t>
            </a:r>
          </a:p>
          <a:p>
            <a:pPr marL="0" lvl="0" indent="0">
              <a:buNone/>
            </a:pPr>
            <a:r>
              <a:rPr lang="tr-TR" dirty="0"/>
              <a:t>C) Kum</a:t>
            </a:r>
          </a:p>
          <a:p>
            <a:pPr marL="0" lvl="0" indent="0">
              <a:buNone/>
            </a:pPr>
            <a:r>
              <a:rPr lang="tr-TR" dirty="0"/>
              <a:t>D) Su</a:t>
            </a:r>
          </a:p>
          <a:p>
            <a:endParaRPr lang="tr-TR" dirty="0"/>
          </a:p>
        </p:txBody>
      </p:sp>
      <p:sp>
        <p:nvSpPr>
          <p:cNvPr id="4" name="Oval 3">
            <a:extLst>
              <a:ext uri="{FF2B5EF4-FFF2-40B4-BE49-F238E27FC236}">
                <a16:creationId xmlns="" xmlns:a16="http://schemas.microsoft.com/office/drawing/2014/main" id="{CE088705-DC39-4A70-BCBD-A13805ECBAC9}"/>
              </a:ext>
            </a:extLst>
          </p:cNvPr>
          <p:cNvSpPr/>
          <p:nvPr/>
        </p:nvSpPr>
        <p:spPr>
          <a:xfrm>
            <a:off x="677334" y="29590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26907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7645020-4089-42BF-835A-34EB1E461776}"/>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C562EBB3-2332-4296-82C2-B9F5DFE1735D}"/>
              </a:ext>
            </a:extLst>
          </p:cNvPr>
          <p:cNvSpPr>
            <a:spLocks noGrp="1"/>
          </p:cNvSpPr>
          <p:nvPr>
            <p:ph idx="1"/>
          </p:nvPr>
        </p:nvSpPr>
        <p:spPr/>
        <p:txBody>
          <a:bodyPr/>
          <a:lstStyle/>
          <a:p>
            <a:pPr marL="0" lvl="0" indent="0">
              <a:buNone/>
            </a:pPr>
            <a:r>
              <a:rPr lang="tr-TR" b="1" dirty="0"/>
              <a:t>61) Altın, gümüş, bakır, demir gibi madenler nerede bulunur?</a:t>
            </a:r>
            <a:endParaRPr lang="tr-TR" dirty="0"/>
          </a:p>
          <a:p>
            <a:pPr marL="0" lvl="0" indent="0">
              <a:buNone/>
            </a:pPr>
            <a:endParaRPr lang="tr-TR" dirty="0"/>
          </a:p>
          <a:p>
            <a:pPr marL="0" lvl="0" indent="0">
              <a:buNone/>
            </a:pPr>
            <a:r>
              <a:rPr lang="tr-TR" dirty="0"/>
              <a:t>A) Dağlarda</a:t>
            </a:r>
          </a:p>
          <a:p>
            <a:pPr marL="0" lvl="0" indent="0">
              <a:buNone/>
            </a:pPr>
            <a:r>
              <a:rPr lang="tr-TR" dirty="0"/>
              <a:t>B) Suda</a:t>
            </a:r>
          </a:p>
          <a:p>
            <a:pPr marL="0" lvl="0" indent="0">
              <a:buNone/>
            </a:pPr>
            <a:r>
              <a:rPr lang="tr-TR" dirty="0"/>
              <a:t>C) Kumda</a:t>
            </a:r>
          </a:p>
          <a:p>
            <a:pPr marL="0" lvl="0" indent="0">
              <a:buNone/>
            </a:pPr>
            <a:r>
              <a:rPr lang="tr-TR" dirty="0"/>
              <a:t>D) Kayaçlarda</a:t>
            </a:r>
          </a:p>
          <a:p>
            <a:endParaRPr lang="tr-TR" dirty="0"/>
          </a:p>
        </p:txBody>
      </p:sp>
      <p:sp>
        <p:nvSpPr>
          <p:cNvPr id="4" name="Oval 3">
            <a:extLst>
              <a:ext uri="{FF2B5EF4-FFF2-40B4-BE49-F238E27FC236}">
                <a16:creationId xmlns="" xmlns:a16="http://schemas.microsoft.com/office/drawing/2014/main" id="{2D18A317-ECA3-48AF-8EC6-5D55F237F238}"/>
              </a:ext>
            </a:extLst>
          </p:cNvPr>
          <p:cNvSpPr/>
          <p:nvPr/>
        </p:nvSpPr>
        <p:spPr>
          <a:xfrm>
            <a:off x="677334" y="4100975"/>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380444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66A673E8-8580-4D2A-A8CA-B43475D20085}"/>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2976F353-695C-4324-A5B0-29E1CC58F95E}"/>
              </a:ext>
            </a:extLst>
          </p:cNvPr>
          <p:cNvSpPr>
            <a:spLocks noGrp="1"/>
          </p:cNvSpPr>
          <p:nvPr>
            <p:ph idx="1"/>
          </p:nvPr>
        </p:nvSpPr>
        <p:spPr/>
        <p:txBody>
          <a:bodyPr/>
          <a:lstStyle/>
          <a:p>
            <a:pPr marL="0" lvl="0" indent="0">
              <a:buNone/>
            </a:pPr>
            <a:r>
              <a:rPr lang="tr-TR" b="1" dirty="0"/>
              <a:t>62) Aşağıdakilerden hangisi ham maddeye örnektir?</a:t>
            </a:r>
            <a:endParaRPr lang="tr-TR" dirty="0"/>
          </a:p>
          <a:p>
            <a:pPr marL="0" lvl="0" indent="0">
              <a:buNone/>
            </a:pPr>
            <a:endParaRPr lang="tr-TR" dirty="0"/>
          </a:p>
          <a:p>
            <a:pPr marL="0" lvl="0" indent="0">
              <a:buNone/>
            </a:pPr>
            <a:r>
              <a:rPr lang="tr-TR" dirty="0"/>
              <a:t>A) Çatal</a:t>
            </a:r>
          </a:p>
          <a:p>
            <a:pPr marL="0" lvl="0" indent="0">
              <a:buNone/>
            </a:pPr>
            <a:r>
              <a:rPr lang="tr-TR" dirty="0"/>
              <a:t>B) Demir</a:t>
            </a:r>
          </a:p>
          <a:p>
            <a:pPr marL="0" lvl="0" indent="0">
              <a:buNone/>
            </a:pPr>
            <a:r>
              <a:rPr lang="tr-TR" dirty="0"/>
              <a:t>C) Kürek</a:t>
            </a:r>
          </a:p>
          <a:p>
            <a:pPr marL="0" lvl="0" indent="0">
              <a:buNone/>
            </a:pPr>
            <a:r>
              <a:rPr lang="tr-TR" dirty="0"/>
              <a:t>D) Kaşık</a:t>
            </a:r>
          </a:p>
          <a:p>
            <a:endParaRPr lang="tr-TR" dirty="0"/>
          </a:p>
        </p:txBody>
      </p:sp>
      <p:sp>
        <p:nvSpPr>
          <p:cNvPr id="4" name="Oval 3">
            <a:extLst>
              <a:ext uri="{FF2B5EF4-FFF2-40B4-BE49-F238E27FC236}">
                <a16:creationId xmlns="" xmlns:a16="http://schemas.microsoft.com/office/drawing/2014/main" id="{4874FE41-3992-4FCB-8F3B-0AC759911296}"/>
              </a:ext>
            </a:extLst>
          </p:cNvPr>
          <p:cNvSpPr/>
          <p:nvPr/>
        </p:nvSpPr>
        <p:spPr>
          <a:xfrm>
            <a:off x="677334" y="33146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808574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9E9D6D3E-5C36-445B-82F5-00A9851C4016}"/>
              </a:ext>
            </a:extLst>
          </p:cNvPr>
          <p:cNvSpPr>
            <a:spLocks noGrp="1"/>
          </p:cNvSpPr>
          <p:nvPr>
            <p:ph idx="1"/>
          </p:nvPr>
        </p:nvSpPr>
        <p:spPr>
          <a:xfrm>
            <a:off x="838200" y="450166"/>
            <a:ext cx="10515600" cy="5726797"/>
          </a:xfrm>
        </p:spPr>
        <p:txBody>
          <a:bodyPr/>
          <a:lstStyle/>
          <a:p>
            <a:pPr marL="0" lvl="0" indent="0">
              <a:buNone/>
            </a:pPr>
            <a:endParaRPr lang="tr-TR" dirty="0"/>
          </a:p>
          <a:p>
            <a:pPr marL="0" lvl="0" indent="0">
              <a:buNone/>
            </a:pPr>
            <a:r>
              <a:rPr lang="tr-TR" sz="2400" dirty="0"/>
              <a:t>		Güneş ısı ve ışık kaynağımızdır.</a:t>
            </a:r>
          </a:p>
          <a:p>
            <a:pPr marL="0" lvl="0" indent="0">
              <a:buNone/>
            </a:pPr>
            <a:endParaRPr lang="tr-TR" sz="2400" dirty="0"/>
          </a:p>
          <a:p>
            <a:pPr marL="0" lvl="0" indent="0">
              <a:buNone/>
            </a:pPr>
            <a:r>
              <a:rPr lang="tr-TR" sz="2400" dirty="0"/>
              <a:t>		Milyonlarca yıl önce ölen canlıların günümüze kadar gelen taşlaşmış kalıntılarına fosil denir.</a:t>
            </a:r>
          </a:p>
          <a:p>
            <a:pPr marL="0" lvl="0" indent="0">
              <a:buNone/>
            </a:pPr>
            <a:endParaRPr lang="tr-TR" sz="2400" dirty="0"/>
          </a:p>
          <a:p>
            <a:pPr marL="0" lvl="0" indent="0">
              <a:buNone/>
            </a:pPr>
            <a:r>
              <a:rPr lang="tr-TR" sz="2400" dirty="0"/>
              <a:t>		Fosilleşmenin olabilmesi için ölen canlının havayla temasının kesilmesi gerekir.</a:t>
            </a:r>
          </a:p>
          <a:p>
            <a:pPr marL="0" lvl="0" indent="0">
              <a:buNone/>
            </a:pPr>
            <a:endParaRPr lang="tr-TR" sz="2400" dirty="0"/>
          </a:p>
          <a:p>
            <a:pPr marL="0" lvl="0" indent="0">
              <a:buNone/>
            </a:pPr>
            <a:r>
              <a:rPr lang="tr-TR" sz="2400" dirty="0"/>
              <a:t>		Canlıların ayak izleri de fosildir.</a:t>
            </a:r>
          </a:p>
          <a:p>
            <a:pPr marL="0" lvl="0" indent="0">
              <a:buNone/>
            </a:pPr>
            <a:endParaRPr lang="tr-TR" sz="2400" dirty="0"/>
          </a:p>
          <a:p>
            <a:pPr marL="0" lvl="0" indent="0">
              <a:buNone/>
            </a:pPr>
            <a:r>
              <a:rPr lang="tr-TR" sz="2400" dirty="0"/>
              <a:t>		Fosiller Dünya’nın geçmişi hakkında bilgi vermez.</a:t>
            </a:r>
          </a:p>
          <a:p>
            <a:endParaRPr lang="tr-TR" dirty="0"/>
          </a:p>
        </p:txBody>
      </p:sp>
      <p:pic>
        <p:nvPicPr>
          <p:cNvPr id="4" name="Grafik 3" descr="Kapat">
            <a:extLst>
              <a:ext uri="{FF2B5EF4-FFF2-40B4-BE49-F238E27FC236}">
                <a16:creationId xmlns="" xmlns:a16="http://schemas.microsoft.com/office/drawing/2014/main" id="{7FDEC6F9-9882-47D3-8758-59885D81E981}"/>
              </a:ext>
            </a:extLst>
          </p:cNvPr>
          <p:cNvPicPr>
            <a:picLocks noChangeAspect="1"/>
          </p:cNvPicPr>
          <p:nvPr/>
        </p:nvPicPr>
        <p:blipFill>
          <a:blip r:embed="rId2" cstate="print">
            <a:extLst>
              <a:ext uri="{28A0092B-C50C-407E-A947-70E740481C1C}">
                <a14:useLocalDpi xmlns:a14="http://schemas.microsoft.com/office/drawing/2010/main" xmlns="" val="0"/>
              </a:ext>
              <a:ext uri="{96DAC541-7B7A-43D3-8B79-37D633B846F1}">
                <asvg:svgBlip xmlns="" xmlns:asvg="http://schemas.microsoft.com/office/drawing/2016/SVG/main" r:embed="rId3"/>
              </a:ext>
            </a:extLst>
          </a:blip>
          <a:stretch>
            <a:fillRect/>
          </a:stretch>
        </p:blipFill>
        <p:spPr>
          <a:xfrm>
            <a:off x="1028700" y="5418247"/>
            <a:ext cx="685800" cy="685800"/>
          </a:xfrm>
          <a:prstGeom prst="rect">
            <a:avLst/>
          </a:prstGeom>
        </p:spPr>
      </p:pic>
      <p:pic>
        <p:nvPicPr>
          <p:cNvPr id="5" name="Grafik 4" descr="Onay işareti">
            <a:extLst>
              <a:ext uri="{FF2B5EF4-FFF2-40B4-BE49-F238E27FC236}">
                <a16:creationId xmlns="" xmlns:a16="http://schemas.microsoft.com/office/drawing/2014/main" id="{200FA116-8B64-40DE-897C-3C124A8AC62D}"/>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1016000" y="753299"/>
            <a:ext cx="685800" cy="685800"/>
          </a:xfrm>
          <a:prstGeom prst="rect">
            <a:avLst/>
          </a:prstGeom>
        </p:spPr>
      </p:pic>
      <p:pic>
        <p:nvPicPr>
          <p:cNvPr id="6" name="Grafik 5" descr="Onay işareti">
            <a:extLst>
              <a:ext uri="{FF2B5EF4-FFF2-40B4-BE49-F238E27FC236}">
                <a16:creationId xmlns="" xmlns:a16="http://schemas.microsoft.com/office/drawing/2014/main" id="{0776A665-680D-40F3-A8F9-F1DFD9492780}"/>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1003300" y="1551727"/>
            <a:ext cx="685800" cy="685800"/>
          </a:xfrm>
          <a:prstGeom prst="rect">
            <a:avLst/>
          </a:prstGeom>
        </p:spPr>
      </p:pic>
      <p:pic>
        <p:nvPicPr>
          <p:cNvPr id="7" name="Grafik 6" descr="Onay işareti">
            <a:extLst>
              <a:ext uri="{FF2B5EF4-FFF2-40B4-BE49-F238E27FC236}">
                <a16:creationId xmlns="" xmlns:a16="http://schemas.microsoft.com/office/drawing/2014/main" id="{BA3AAB59-C189-4365-A1C6-729542DD752F}"/>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1028700" y="2854215"/>
            <a:ext cx="685800" cy="685800"/>
          </a:xfrm>
          <a:prstGeom prst="rect">
            <a:avLst/>
          </a:prstGeom>
        </p:spPr>
      </p:pic>
      <p:pic>
        <p:nvPicPr>
          <p:cNvPr id="8" name="Grafik 7" descr="Onay işareti">
            <a:extLst>
              <a:ext uri="{FF2B5EF4-FFF2-40B4-BE49-F238E27FC236}">
                <a16:creationId xmlns="" xmlns:a16="http://schemas.microsoft.com/office/drawing/2014/main" id="{5ACA76A7-34D5-456F-8681-1F8D2E190C89}"/>
              </a:ext>
            </a:extLst>
          </p:cNvPr>
          <p:cNvPicPr>
            <a:picLocks noChangeAspect="1"/>
          </p:cNvPicPr>
          <p:nvPr/>
        </p:nvPicPr>
        <p:blipFill>
          <a:blip r:embed="rId4" cstate="print">
            <a:extLst>
              <a:ext uri="{28A0092B-C50C-407E-A947-70E740481C1C}">
                <a14:useLocalDpi xmlns:a14="http://schemas.microsoft.com/office/drawing/2010/main" xmlns="" val="0"/>
              </a:ext>
              <a:ext uri="{96DAC541-7B7A-43D3-8B79-37D633B846F1}">
                <asvg:svgBlip xmlns="" xmlns:asvg="http://schemas.microsoft.com/office/drawing/2016/SVG/main" r:embed="rId5"/>
              </a:ext>
            </a:extLst>
          </a:blip>
          <a:stretch>
            <a:fillRect/>
          </a:stretch>
        </p:blipFill>
        <p:spPr>
          <a:xfrm>
            <a:off x="1028700" y="4340140"/>
            <a:ext cx="685800" cy="685800"/>
          </a:xfrm>
          <a:prstGeom prst="rect">
            <a:avLst/>
          </a:prstGeom>
        </p:spPr>
      </p:pic>
      <p:sp>
        <p:nvSpPr>
          <p:cNvPr id="9" name="Dikdörtgen 8">
            <a:extLst>
              <a:ext uri="{FF2B5EF4-FFF2-40B4-BE49-F238E27FC236}">
                <a16:creationId xmlns="" xmlns:a16="http://schemas.microsoft.com/office/drawing/2014/main" id="{6F665075-BE5C-4406-9287-25EFDF7197BC}"/>
              </a:ext>
            </a:extLst>
          </p:cNvPr>
          <p:cNvSpPr/>
          <p:nvPr/>
        </p:nvSpPr>
        <p:spPr>
          <a:xfrm>
            <a:off x="1016000" y="708367"/>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0" name="Dikdörtgen 9">
            <a:extLst>
              <a:ext uri="{FF2B5EF4-FFF2-40B4-BE49-F238E27FC236}">
                <a16:creationId xmlns="" xmlns:a16="http://schemas.microsoft.com/office/drawing/2014/main" id="{6AD3BA96-AEC4-4FCD-BBAF-D26848F29817}"/>
              </a:ext>
            </a:extLst>
          </p:cNvPr>
          <p:cNvSpPr/>
          <p:nvPr/>
        </p:nvSpPr>
        <p:spPr>
          <a:xfrm>
            <a:off x="1016000" y="1594534"/>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1" name="Dikdörtgen 10">
            <a:extLst>
              <a:ext uri="{FF2B5EF4-FFF2-40B4-BE49-F238E27FC236}">
                <a16:creationId xmlns="" xmlns:a16="http://schemas.microsoft.com/office/drawing/2014/main" id="{50812F9A-94D8-4788-A922-7F32A2987317}"/>
              </a:ext>
            </a:extLst>
          </p:cNvPr>
          <p:cNvSpPr/>
          <p:nvPr/>
        </p:nvSpPr>
        <p:spPr>
          <a:xfrm>
            <a:off x="1016000" y="5426246"/>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2" name="Dikdörtgen 11">
            <a:extLst>
              <a:ext uri="{FF2B5EF4-FFF2-40B4-BE49-F238E27FC236}">
                <a16:creationId xmlns="" xmlns:a16="http://schemas.microsoft.com/office/drawing/2014/main" id="{058F61E7-43C9-4D40-B04E-4BE4EEA76574}"/>
              </a:ext>
            </a:extLst>
          </p:cNvPr>
          <p:cNvSpPr/>
          <p:nvPr/>
        </p:nvSpPr>
        <p:spPr>
          <a:xfrm>
            <a:off x="1016000" y="4307681"/>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
        <p:nvSpPr>
          <p:cNvPr id="13" name="Dikdörtgen 12">
            <a:extLst>
              <a:ext uri="{FF2B5EF4-FFF2-40B4-BE49-F238E27FC236}">
                <a16:creationId xmlns="" xmlns:a16="http://schemas.microsoft.com/office/drawing/2014/main" id="{FA8DD3B0-F003-41C5-851B-835B6FB90AF7}"/>
              </a:ext>
            </a:extLst>
          </p:cNvPr>
          <p:cNvSpPr/>
          <p:nvPr/>
        </p:nvSpPr>
        <p:spPr>
          <a:xfrm>
            <a:off x="1016000" y="2846216"/>
            <a:ext cx="685800" cy="685800"/>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909595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9B57208-7DB7-49E5-8C87-53C4382211F8}"/>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E08CDDCD-879A-4A4D-B97C-16E83D951672}"/>
              </a:ext>
            </a:extLst>
          </p:cNvPr>
          <p:cNvSpPr>
            <a:spLocks noGrp="1"/>
          </p:cNvSpPr>
          <p:nvPr>
            <p:ph idx="1"/>
          </p:nvPr>
        </p:nvSpPr>
        <p:spPr/>
        <p:txBody>
          <a:bodyPr/>
          <a:lstStyle/>
          <a:p>
            <a:pPr marL="0" lvl="0" indent="0">
              <a:buNone/>
            </a:pPr>
            <a:r>
              <a:rPr lang="tr-TR" b="1" dirty="0"/>
              <a:t>63)Aşağıdakilerden hangisi ülkemizde çıkarılan madenlerden değildir?</a:t>
            </a:r>
            <a:endParaRPr lang="tr-TR" dirty="0"/>
          </a:p>
          <a:p>
            <a:pPr marL="0" lvl="0" indent="0">
              <a:buNone/>
            </a:pPr>
            <a:endParaRPr lang="tr-TR" dirty="0"/>
          </a:p>
          <a:p>
            <a:pPr marL="0" lvl="0" indent="0">
              <a:buNone/>
            </a:pPr>
            <a:r>
              <a:rPr lang="tr-TR" dirty="0"/>
              <a:t>A) Elmas</a:t>
            </a:r>
          </a:p>
          <a:p>
            <a:pPr marL="0" lvl="0" indent="0">
              <a:buNone/>
            </a:pPr>
            <a:r>
              <a:rPr lang="tr-TR" dirty="0"/>
              <a:t>B) Kömür</a:t>
            </a:r>
          </a:p>
          <a:p>
            <a:pPr marL="0" lvl="0" indent="0">
              <a:buNone/>
            </a:pPr>
            <a:r>
              <a:rPr lang="tr-TR" dirty="0"/>
              <a:t>C) Linyit</a:t>
            </a:r>
          </a:p>
          <a:p>
            <a:pPr marL="0" lvl="0" indent="0">
              <a:buNone/>
            </a:pPr>
            <a:r>
              <a:rPr lang="tr-TR" dirty="0"/>
              <a:t>D) Bor</a:t>
            </a:r>
          </a:p>
          <a:p>
            <a:endParaRPr lang="tr-TR" dirty="0"/>
          </a:p>
        </p:txBody>
      </p:sp>
      <p:sp>
        <p:nvSpPr>
          <p:cNvPr id="4" name="Oval 3">
            <a:extLst>
              <a:ext uri="{FF2B5EF4-FFF2-40B4-BE49-F238E27FC236}">
                <a16:creationId xmlns="" xmlns:a16="http://schemas.microsoft.com/office/drawing/2014/main" id="{B8E7797E-1999-4997-A289-6703DE61E2B3}"/>
              </a:ext>
            </a:extLst>
          </p:cNvPr>
          <p:cNvSpPr/>
          <p:nvPr/>
        </p:nvSpPr>
        <p:spPr>
          <a:xfrm>
            <a:off x="677334" y="29844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4051292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EE456EF4-1E45-4F7B-952F-394682ADC144}"/>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9DC0541E-F274-4D40-9724-B530DEA85245}"/>
              </a:ext>
            </a:extLst>
          </p:cNvPr>
          <p:cNvSpPr>
            <a:spLocks noGrp="1"/>
          </p:cNvSpPr>
          <p:nvPr>
            <p:ph idx="1"/>
          </p:nvPr>
        </p:nvSpPr>
        <p:spPr/>
        <p:txBody>
          <a:bodyPr/>
          <a:lstStyle/>
          <a:p>
            <a:pPr marL="0" lvl="0" indent="0">
              <a:buNone/>
            </a:pPr>
            <a:r>
              <a:rPr lang="tr-TR" b="1" dirty="0"/>
              <a:t>64)Bir canlı kalıntısının bozulmadan fosil olarak günümüze kadar gelebilmesi için ne olması gerekir?</a:t>
            </a:r>
            <a:endParaRPr lang="tr-TR" dirty="0"/>
          </a:p>
          <a:p>
            <a:pPr marL="0" lvl="0" indent="0">
              <a:buNone/>
            </a:pPr>
            <a:endParaRPr lang="tr-TR" dirty="0"/>
          </a:p>
          <a:p>
            <a:pPr marL="0" lvl="0" indent="0">
              <a:buNone/>
            </a:pPr>
            <a:r>
              <a:rPr lang="tr-TR" dirty="0"/>
              <a:t>A) Havayla temasının hemen kesilmesi gerekir,</a:t>
            </a:r>
          </a:p>
          <a:p>
            <a:pPr marL="0" lvl="0" indent="0">
              <a:buNone/>
            </a:pPr>
            <a:r>
              <a:rPr lang="tr-TR" dirty="0"/>
              <a:t>B) Suyun içinde kalması gerekir,</a:t>
            </a:r>
          </a:p>
          <a:p>
            <a:pPr marL="0" lvl="0" indent="0">
              <a:buNone/>
            </a:pPr>
            <a:r>
              <a:rPr lang="tr-TR" dirty="0"/>
              <a:t>C) Üstünün açık olması gerekir,</a:t>
            </a:r>
          </a:p>
          <a:p>
            <a:pPr marL="0" lvl="0" indent="0">
              <a:buNone/>
            </a:pPr>
            <a:r>
              <a:rPr lang="tr-TR" dirty="0"/>
              <a:t>D) Tahtanın içine koyulup, saklanması gerekir.</a:t>
            </a:r>
          </a:p>
          <a:p>
            <a:endParaRPr lang="tr-TR" dirty="0"/>
          </a:p>
        </p:txBody>
      </p:sp>
      <p:sp>
        <p:nvSpPr>
          <p:cNvPr id="4" name="Oval 3">
            <a:extLst>
              <a:ext uri="{FF2B5EF4-FFF2-40B4-BE49-F238E27FC236}">
                <a16:creationId xmlns="" xmlns:a16="http://schemas.microsoft.com/office/drawing/2014/main" id="{9A0CCF06-9D60-4691-9802-671E0F6D0112}"/>
              </a:ext>
            </a:extLst>
          </p:cNvPr>
          <p:cNvSpPr/>
          <p:nvPr/>
        </p:nvSpPr>
        <p:spPr>
          <a:xfrm>
            <a:off x="677334" y="42290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6286029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BE59689C-273E-4AF2-B183-AEBB3A4AFBBA}"/>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A156CEDD-FF8D-481F-984F-862DE5C34A41}"/>
              </a:ext>
            </a:extLst>
          </p:cNvPr>
          <p:cNvSpPr>
            <a:spLocks noGrp="1"/>
          </p:cNvSpPr>
          <p:nvPr>
            <p:ph idx="1"/>
          </p:nvPr>
        </p:nvSpPr>
        <p:spPr/>
        <p:txBody>
          <a:bodyPr/>
          <a:lstStyle/>
          <a:p>
            <a:pPr marL="0" indent="0">
              <a:buNone/>
            </a:pPr>
            <a:r>
              <a:rPr lang="tr-TR" b="1" dirty="0"/>
              <a:t>65)Yer kabuğunu oluşturan taş ve kaya parçalarının </a:t>
            </a:r>
            <a:r>
              <a:rPr lang="tr-TR" i="1" dirty="0"/>
              <a:t>kayaç</a:t>
            </a:r>
            <a:r>
              <a:rPr lang="tr-TR" b="1" dirty="0"/>
              <a:t> olarak adlandırılması için aşağıdakilerden hangisi mutlaka gereklidir?</a:t>
            </a:r>
            <a:r>
              <a:rPr lang="tr-TR" dirty="0"/>
              <a:t/>
            </a:r>
            <a:br>
              <a:rPr lang="tr-TR" dirty="0"/>
            </a:br>
            <a:endParaRPr lang="tr-TR" dirty="0"/>
          </a:p>
          <a:p>
            <a:pPr marL="0" indent="0">
              <a:buNone/>
            </a:pPr>
            <a:r>
              <a:rPr lang="tr-TR" dirty="0"/>
              <a:t>A) Yapısında bir veya birden fazla mineral bulundurması.</a:t>
            </a:r>
          </a:p>
          <a:p>
            <a:pPr marL="0" indent="0">
              <a:buNone/>
            </a:pPr>
            <a:r>
              <a:rPr lang="tr-TR" dirty="0"/>
              <a:t>B) Renginin gri olması</a:t>
            </a:r>
          </a:p>
          <a:p>
            <a:pPr marL="0" indent="0">
              <a:buNone/>
            </a:pPr>
            <a:r>
              <a:rPr lang="tr-TR" dirty="0"/>
              <a:t>C) Ekonomik değerinin çok yüksek olması </a:t>
            </a:r>
          </a:p>
          <a:p>
            <a:pPr marL="0" indent="0">
              <a:buNone/>
            </a:pPr>
            <a:r>
              <a:rPr lang="tr-TR" dirty="0"/>
              <a:t>D) İnşaat yapımında kullanılması.</a:t>
            </a:r>
          </a:p>
          <a:p>
            <a:endParaRPr lang="tr-TR" dirty="0"/>
          </a:p>
        </p:txBody>
      </p:sp>
      <p:sp>
        <p:nvSpPr>
          <p:cNvPr id="4" name="Oval 3">
            <a:extLst>
              <a:ext uri="{FF2B5EF4-FFF2-40B4-BE49-F238E27FC236}">
                <a16:creationId xmlns="" xmlns:a16="http://schemas.microsoft.com/office/drawing/2014/main" id="{184B46CC-8CB5-4A5E-BED5-60F6E92653B8}"/>
              </a:ext>
            </a:extLst>
          </p:cNvPr>
          <p:cNvSpPr/>
          <p:nvPr/>
        </p:nvSpPr>
        <p:spPr>
          <a:xfrm>
            <a:off x="677334" y="30987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373612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365FF78B-6E5B-4270-8C02-7FA6D7E2733A}"/>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421A3DB8-78E1-43CA-B050-C2A51A8568EB}"/>
              </a:ext>
            </a:extLst>
          </p:cNvPr>
          <p:cNvSpPr>
            <a:spLocks noGrp="1"/>
          </p:cNvSpPr>
          <p:nvPr>
            <p:ph idx="1"/>
          </p:nvPr>
        </p:nvSpPr>
        <p:spPr/>
        <p:txBody>
          <a:bodyPr/>
          <a:lstStyle/>
          <a:p>
            <a:pPr marL="0" indent="0">
              <a:buNone/>
            </a:pPr>
            <a:r>
              <a:rPr lang="tr-TR" dirty="0"/>
              <a:t> “Ekonomik değeri yüksek olan, işlenen kayaçlara ………….. adı verilir. </a:t>
            </a:r>
          </a:p>
          <a:p>
            <a:pPr marL="0" indent="0">
              <a:buNone/>
            </a:pPr>
            <a:r>
              <a:rPr lang="tr-TR" b="1" dirty="0"/>
              <a:t>66) Yukarıdaki cümlede boş bırakılan yere aşağıdakilerden hangisi gelmelidir?</a:t>
            </a:r>
            <a:endParaRPr lang="tr-TR" dirty="0"/>
          </a:p>
          <a:p>
            <a:pPr marL="0" indent="0">
              <a:buNone/>
            </a:pPr>
            <a:endParaRPr lang="tr-TR" dirty="0"/>
          </a:p>
          <a:p>
            <a:pPr marL="0" indent="0">
              <a:buNone/>
            </a:pPr>
            <a:r>
              <a:rPr lang="tr-TR" dirty="0"/>
              <a:t>A) Mineral                	 B) Tuz           C) Maden           	          D) Kaya</a:t>
            </a:r>
          </a:p>
          <a:p>
            <a:endParaRPr lang="tr-TR" dirty="0"/>
          </a:p>
        </p:txBody>
      </p:sp>
      <p:sp>
        <p:nvSpPr>
          <p:cNvPr id="4" name="Oval 3">
            <a:extLst>
              <a:ext uri="{FF2B5EF4-FFF2-40B4-BE49-F238E27FC236}">
                <a16:creationId xmlns="" xmlns:a16="http://schemas.microsoft.com/office/drawing/2014/main" id="{97DA9916-6AE4-44BA-AA4E-EE3D36EA38FE}"/>
              </a:ext>
            </a:extLst>
          </p:cNvPr>
          <p:cNvSpPr/>
          <p:nvPr/>
        </p:nvSpPr>
        <p:spPr>
          <a:xfrm>
            <a:off x="4398434" y="33274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2511646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82013086-E04D-4255-B652-8CCC0A1E93B1}"/>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FDEB103A-8644-4C73-9981-5A92BCCE963E}"/>
              </a:ext>
            </a:extLst>
          </p:cNvPr>
          <p:cNvSpPr>
            <a:spLocks noGrp="1"/>
          </p:cNvSpPr>
          <p:nvPr>
            <p:ph idx="1"/>
          </p:nvPr>
        </p:nvSpPr>
        <p:spPr/>
        <p:txBody>
          <a:bodyPr/>
          <a:lstStyle/>
          <a:p>
            <a:pPr marL="0" indent="0">
              <a:buNone/>
            </a:pPr>
            <a:r>
              <a:rPr lang="tr-TR" b="1" dirty="0"/>
              <a:t>67) Aşağıdaki madenlerden hangisinin maddi değeri diğerlerinden </a:t>
            </a:r>
            <a:r>
              <a:rPr lang="tr-TR" b="1" u="sng" dirty="0"/>
              <a:t>daha yüksektir</a:t>
            </a:r>
            <a:r>
              <a:rPr lang="tr-TR" b="1" dirty="0"/>
              <a:t>?</a:t>
            </a:r>
            <a:endParaRPr lang="tr-TR" dirty="0"/>
          </a:p>
          <a:p>
            <a:pPr marL="0" indent="0">
              <a:buNone/>
            </a:pPr>
            <a:r>
              <a:rPr lang="tr-TR" dirty="0"/>
              <a:t> </a:t>
            </a:r>
          </a:p>
          <a:p>
            <a:pPr marL="0" indent="0">
              <a:buNone/>
            </a:pPr>
            <a:r>
              <a:rPr lang="tr-TR" dirty="0"/>
              <a:t>A) Bakır               B) Altın                  C) Gümüş                       D) Alüminyum </a:t>
            </a:r>
          </a:p>
          <a:p>
            <a:endParaRPr lang="tr-TR" dirty="0"/>
          </a:p>
        </p:txBody>
      </p:sp>
      <p:sp>
        <p:nvSpPr>
          <p:cNvPr id="4" name="Oval 3">
            <a:extLst>
              <a:ext uri="{FF2B5EF4-FFF2-40B4-BE49-F238E27FC236}">
                <a16:creationId xmlns="" xmlns:a16="http://schemas.microsoft.com/office/drawing/2014/main" id="{FF2681B4-80C2-4E56-B91D-0204866CB5CF}"/>
              </a:ext>
            </a:extLst>
          </p:cNvPr>
          <p:cNvSpPr/>
          <p:nvPr/>
        </p:nvSpPr>
        <p:spPr>
          <a:xfrm>
            <a:off x="2498898" y="32131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554817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9159179-00CE-4B23-B3B5-B340358EDB78}"/>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9825CE4E-FE72-4627-9F48-B59F6309553C}"/>
              </a:ext>
            </a:extLst>
          </p:cNvPr>
          <p:cNvSpPr>
            <a:spLocks noGrp="1"/>
          </p:cNvSpPr>
          <p:nvPr>
            <p:ph idx="1"/>
          </p:nvPr>
        </p:nvSpPr>
        <p:spPr/>
        <p:txBody>
          <a:bodyPr/>
          <a:lstStyle/>
          <a:p>
            <a:pPr marL="0" indent="0">
              <a:buNone/>
            </a:pPr>
            <a:r>
              <a:rPr lang="tr-TR" dirty="0"/>
              <a:t>I  . Fosiller kısa zamanda oluşur</a:t>
            </a:r>
            <a:br>
              <a:rPr lang="tr-TR" dirty="0"/>
            </a:br>
            <a:r>
              <a:rPr lang="tr-TR" dirty="0"/>
              <a:t>II . Fosiller üst üste biriken kayaçlar içerisinde oluşur.</a:t>
            </a:r>
            <a:br>
              <a:rPr lang="tr-TR" dirty="0"/>
            </a:br>
            <a:r>
              <a:rPr lang="tr-TR" dirty="0"/>
              <a:t>III . Fosillerin oluşum süreci rastlantıya bağlıdır.</a:t>
            </a:r>
            <a:br>
              <a:rPr lang="tr-TR" dirty="0"/>
            </a:br>
            <a:endParaRPr lang="tr-TR" dirty="0"/>
          </a:p>
          <a:p>
            <a:pPr marL="0" indent="0">
              <a:buNone/>
            </a:pPr>
            <a:r>
              <a:rPr lang="tr-TR" b="1" dirty="0"/>
              <a:t>68) Yukarıdaki maddelerden hangileri fosillerin özelliklerindendir</a:t>
            </a:r>
            <a:r>
              <a:rPr lang="tr-TR" dirty="0"/>
              <a:t>?</a:t>
            </a:r>
          </a:p>
          <a:p>
            <a:pPr marL="0" indent="0">
              <a:buNone/>
            </a:pPr>
            <a:endParaRPr lang="tr-TR" dirty="0"/>
          </a:p>
          <a:p>
            <a:pPr marL="0" indent="0">
              <a:buNone/>
            </a:pPr>
            <a:r>
              <a:rPr lang="tr-TR" dirty="0"/>
              <a:t>A) Yalnız I              B) I ve II                  C) II ve III                 D) I, II ve III</a:t>
            </a:r>
          </a:p>
          <a:p>
            <a:endParaRPr lang="tr-TR" dirty="0"/>
          </a:p>
        </p:txBody>
      </p:sp>
      <p:sp>
        <p:nvSpPr>
          <p:cNvPr id="4" name="Oval 3">
            <a:extLst>
              <a:ext uri="{FF2B5EF4-FFF2-40B4-BE49-F238E27FC236}">
                <a16:creationId xmlns="" xmlns:a16="http://schemas.microsoft.com/office/drawing/2014/main" id="{269B6EC7-D35A-4459-9108-3DDFC74633DE}"/>
              </a:ext>
            </a:extLst>
          </p:cNvPr>
          <p:cNvSpPr/>
          <p:nvPr/>
        </p:nvSpPr>
        <p:spPr>
          <a:xfrm>
            <a:off x="2595034" y="41909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860740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CF43D312-8D35-442A-ADF3-3BAD5B762FA6}"/>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066C70E3-5768-4D6A-A87D-73E55C96BAA8}"/>
              </a:ext>
            </a:extLst>
          </p:cNvPr>
          <p:cNvSpPr>
            <a:spLocks noGrp="1"/>
          </p:cNvSpPr>
          <p:nvPr>
            <p:ph idx="1"/>
          </p:nvPr>
        </p:nvSpPr>
        <p:spPr/>
        <p:txBody>
          <a:bodyPr/>
          <a:lstStyle/>
          <a:p>
            <a:pPr marL="0" indent="0">
              <a:buNone/>
            </a:pPr>
            <a:r>
              <a:rPr lang="tr-TR" dirty="0"/>
              <a:t>“ Gün içinde Güneş’i farklı farklı konumda görürüz. Örneğin sabah doğudan doğar, öğlen tepede olur. Akşam ise batıdan batar.”</a:t>
            </a:r>
          </a:p>
          <a:p>
            <a:pPr marL="0" indent="0">
              <a:buNone/>
            </a:pPr>
            <a:r>
              <a:rPr lang="tr-TR" b="1" dirty="0"/>
              <a:t>69)Yukarıdaki durumun sebebi nedir?</a:t>
            </a:r>
            <a:endParaRPr lang="tr-TR" dirty="0"/>
          </a:p>
          <a:p>
            <a:pPr marL="0" indent="0">
              <a:buNone/>
            </a:pPr>
            <a:endParaRPr lang="tr-TR" dirty="0"/>
          </a:p>
          <a:p>
            <a:pPr marL="0" indent="0">
              <a:buNone/>
            </a:pPr>
            <a:r>
              <a:rPr lang="tr-TR" dirty="0"/>
              <a:t>A) Güneş’in Dünya etrafında dolanması</a:t>
            </a:r>
          </a:p>
          <a:p>
            <a:pPr marL="0" indent="0">
              <a:buNone/>
            </a:pPr>
            <a:r>
              <a:rPr lang="tr-TR" dirty="0"/>
              <a:t>B) Dünya’nın Güneş etrafında dolanması</a:t>
            </a:r>
          </a:p>
          <a:p>
            <a:pPr marL="0" indent="0">
              <a:buNone/>
            </a:pPr>
            <a:r>
              <a:rPr lang="tr-TR" dirty="0"/>
              <a:t>C) Dünya’nın kendi etrafında dönmesi</a:t>
            </a:r>
          </a:p>
          <a:p>
            <a:pPr marL="0" indent="0">
              <a:buNone/>
            </a:pPr>
            <a:r>
              <a:rPr lang="tr-TR" dirty="0"/>
              <a:t>D) Güneş’in kendi etrafında dönmesi</a:t>
            </a:r>
          </a:p>
          <a:p>
            <a:endParaRPr lang="tr-TR" dirty="0"/>
          </a:p>
        </p:txBody>
      </p:sp>
      <p:sp>
        <p:nvSpPr>
          <p:cNvPr id="4" name="Oval 3">
            <a:extLst>
              <a:ext uri="{FF2B5EF4-FFF2-40B4-BE49-F238E27FC236}">
                <a16:creationId xmlns="" xmlns:a16="http://schemas.microsoft.com/office/drawing/2014/main" id="{B85F09EF-1C19-4531-8FA4-E2FE5F602D18}"/>
              </a:ext>
            </a:extLst>
          </p:cNvPr>
          <p:cNvSpPr/>
          <p:nvPr/>
        </p:nvSpPr>
        <p:spPr>
          <a:xfrm>
            <a:off x="677334" y="43941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694265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E742592-1B08-4EC9-A417-A002F0345AD8}"/>
              </a:ext>
            </a:extLst>
          </p:cNvPr>
          <p:cNvSpPr>
            <a:spLocks noGrp="1"/>
          </p:cNvSpPr>
          <p:nvPr>
            <p:ph type="title"/>
          </p:nvPr>
        </p:nvSpPr>
        <p:spPr/>
        <p:txBody>
          <a:bodyPr/>
          <a:lstStyle/>
          <a:p>
            <a:endParaRPr lang="tr-TR" dirty="0"/>
          </a:p>
        </p:txBody>
      </p:sp>
      <p:sp>
        <p:nvSpPr>
          <p:cNvPr id="3" name="İçerik Yer Tutucusu 2">
            <a:extLst>
              <a:ext uri="{FF2B5EF4-FFF2-40B4-BE49-F238E27FC236}">
                <a16:creationId xmlns="" xmlns:a16="http://schemas.microsoft.com/office/drawing/2014/main" id="{88730A99-79B7-491D-935E-C677B8969938}"/>
              </a:ext>
            </a:extLst>
          </p:cNvPr>
          <p:cNvSpPr>
            <a:spLocks noGrp="1"/>
          </p:cNvSpPr>
          <p:nvPr>
            <p:ph idx="1"/>
          </p:nvPr>
        </p:nvSpPr>
        <p:spPr/>
        <p:txBody>
          <a:bodyPr/>
          <a:lstStyle/>
          <a:p>
            <a:pPr marL="0" indent="0">
              <a:lnSpc>
                <a:spcPct val="150000"/>
              </a:lnSpc>
              <a:buNone/>
            </a:pPr>
            <a:r>
              <a:rPr lang="tr-TR" b="1" dirty="0"/>
              <a:t>70)Yukarıdaki resimde A ve B ülkelerinin konumları ok ile gösterilmiştir. Buna göre A ve B ülkeleri için aşağıdakilerden hangisi doğrudur?</a:t>
            </a:r>
            <a:endParaRPr lang="tr-TR" dirty="0"/>
          </a:p>
          <a:p>
            <a:pPr marL="0" indent="0">
              <a:lnSpc>
                <a:spcPct val="150000"/>
              </a:lnSpc>
              <a:buNone/>
            </a:pPr>
            <a:endParaRPr lang="tr-TR" dirty="0"/>
          </a:p>
          <a:p>
            <a:pPr marL="0" indent="0">
              <a:lnSpc>
                <a:spcPct val="150000"/>
              </a:lnSpc>
              <a:buNone/>
            </a:pPr>
            <a:r>
              <a:rPr lang="tr-TR" dirty="0"/>
              <a:t>A) A ülkesinde gece, B ülkesinde ise gündüz yaşanır.</a:t>
            </a:r>
            <a:br>
              <a:rPr lang="tr-TR" dirty="0"/>
            </a:br>
            <a:r>
              <a:rPr lang="tr-TR" dirty="0"/>
              <a:t>B) A ülkesinde gündüz, B ülkesinde ise gece yaşanır.</a:t>
            </a:r>
            <a:br>
              <a:rPr lang="tr-TR" dirty="0"/>
            </a:br>
            <a:r>
              <a:rPr lang="tr-TR" dirty="0"/>
              <a:t>C) Her iki ülkede de gündüz yaşanır.</a:t>
            </a:r>
            <a:br>
              <a:rPr lang="tr-TR" dirty="0"/>
            </a:br>
            <a:r>
              <a:rPr lang="tr-TR" dirty="0"/>
              <a:t>D) Her iki ülkede de gece yaşanır.</a:t>
            </a:r>
          </a:p>
        </p:txBody>
      </p:sp>
      <p:pic>
        <p:nvPicPr>
          <p:cNvPr id="4" name="Resim 3" descr="C:\Users\Asım KORKMAZ\Desktop\güneş.jpg">
            <a:extLst>
              <a:ext uri="{FF2B5EF4-FFF2-40B4-BE49-F238E27FC236}">
                <a16:creationId xmlns="" xmlns:a16="http://schemas.microsoft.com/office/drawing/2014/main" id="{9E728104-0DA7-452A-9D96-2AA067673327}"/>
              </a:ext>
            </a:extLst>
          </p:cNvPr>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24074" y="535145"/>
            <a:ext cx="4416425" cy="1625443"/>
          </a:xfrm>
          <a:prstGeom prst="rect">
            <a:avLst/>
          </a:prstGeom>
          <a:noFill/>
          <a:ln>
            <a:noFill/>
          </a:ln>
        </p:spPr>
      </p:pic>
      <p:sp>
        <p:nvSpPr>
          <p:cNvPr id="5" name="Oval 4">
            <a:extLst>
              <a:ext uri="{FF2B5EF4-FFF2-40B4-BE49-F238E27FC236}">
                <a16:creationId xmlns="" xmlns:a16="http://schemas.microsoft.com/office/drawing/2014/main" id="{CE87BCD3-DDF0-47DE-891F-8939D37A4C7C}"/>
              </a:ext>
            </a:extLst>
          </p:cNvPr>
          <p:cNvSpPr/>
          <p:nvPr/>
        </p:nvSpPr>
        <p:spPr>
          <a:xfrm>
            <a:off x="677334" y="41528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52788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948CB9E-F4FE-437B-BCB5-6D85EA5F3D58}"/>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68E48B4E-8376-4669-8E10-A4AF57FC7EA9}"/>
              </a:ext>
            </a:extLst>
          </p:cNvPr>
          <p:cNvSpPr>
            <a:spLocks noGrp="1"/>
          </p:cNvSpPr>
          <p:nvPr>
            <p:ph idx="1"/>
          </p:nvPr>
        </p:nvSpPr>
        <p:spPr/>
        <p:txBody>
          <a:bodyPr/>
          <a:lstStyle/>
          <a:p>
            <a:pPr marL="0" indent="0">
              <a:buNone/>
            </a:pPr>
            <a:r>
              <a:rPr lang="tr-TR" b="1" dirty="0"/>
              <a:t>71)Dünya, kendi etrafındaki dönme hızını 2 katına çıkarsaydı aşağıdaki durumlardan hangisi gerçekleşirdi?</a:t>
            </a:r>
            <a:endParaRPr lang="tr-TR" dirty="0"/>
          </a:p>
          <a:p>
            <a:pPr marL="0" indent="0">
              <a:buNone/>
            </a:pPr>
            <a:endParaRPr lang="tr-TR" dirty="0"/>
          </a:p>
          <a:p>
            <a:pPr marL="0" indent="0">
              <a:buNone/>
            </a:pPr>
            <a:r>
              <a:rPr lang="tr-TR" dirty="0"/>
              <a:t>A) Bir yıl 730 gün sürerdi.</a:t>
            </a:r>
          </a:p>
          <a:p>
            <a:pPr marL="0" indent="0">
              <a:buNone/>
            </a:pPr>
            <a:r>
              <a:rPr lang="tr-TR" dirty="0"/>
              <a:t>B) Bir ay 60 gün sürerdi.</a:t>
            </a:r>
          </a:p>
          <a:p>
            <a:pPr marL="0" indent="0">
              <a:buNone/>
            </a:pPr>
            <a:r>
              <a:rPr lang="tr-TR" dirty="0"/>
              <a:t>C) Bir gün 12 saat sürerdi</a:t>
            </a:r>
          </a:p>
          <a:p>
            <a:pPr marL="0" indent="0">
              <a:buNone/>
            </a:pPr>
            <a:r>
              <a:rPr lang="tr-TR" dirty="0"/>
              <a:t>D) Mevsimler oluşmazdı.</a:t>
            </a:r>
          </a:p>
          <a:p>
            <a:endParaRPr lang="tr-TR" dirty="0"/>
          </a:p>
        </p:txBody>
      </p:sp>
      <p:sp>
        <p:nvSpPr>
          <p:cNvPr id="4" name="Oval 3">
            <a:extLst>
              <a:ext uri="{FF2B5EF4-FFF2-40B4-BE49-F238E27FC236}">
                <a16:creationId xmlns="" xmlns:a16="http://schemas.microsoft.com/office/drawing/2014/main" id="{D3088089-B4AC-424F-82C0-981816BDE723}"/>
              </a:ext>
            </a:extLst>
          </p:cNvPr>
          <p:cNvSpPr/>
          <p:nvPr/>
        </p:nvSpPr>
        <p:spPr>
          <a:xfrm>
            <a:off x="677334" y="39877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752607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D4865730-9478-47D4-805F-E0B93FFF029C}"/>
              </a:ext>
            </a:extLst>
          </p:cNvPr>
          <p:cNvSpPr>
            <a:spLocks noGrp="1"/>
          </p:cNvSpPr>
          <p:nvPr>
            <p:ph idx="1"/>
          </p:nvPr>
        </p:nvSpPr>
        <p:spPr>
          <a:xfrm>
            <a:off x="677334" y="2235199"/>
            <a:ext cx="8596668" cy="3806163"/>
          </a:xfrm>
        </p:spPr>
        <p:txBody>
          <a:bodyPr/>
          <a:lstStyle/>
          <a:p>
            <a:pPr marL="0" indent="0">
              <a:buNone/>
            </a:pPr>
            <a:r>
              <a:rPr lang="tr-TR" dirty="0"/>
              <a:t>“ Bu maden dünyada en çok ülkemizde rezervi bulunur. Uzay teknolojisinde, askerî sanayide, tıpta, elektrik sektöründe, sanayi camlarının üretiminde kullanılmaktadır. Ayrıca bilgisayar teknolojisinde, inşaat sektöründe, yalıtım amaçlı kullanılan ürünlerin üretimi gibi alanlarda da bu maden kullanılır.”</a:t>
            </a:r>
          </a:p>
          <a:p>
            <a:pPr marL="0" indent="0">
              <a:buNone/>
            </a:pPr>
            <a:r>
              <a:rPr lang="tr-TR" b="1" dirty="0"/>
              <a:t>1. Yukarıda bahsedilen maden aşağıdakilerden hangisidir?</a:t>
            </a:r>
            <a:endParaRPr lang="tr-TR" dirty="0"/>
          </a:p>
          <a:p>
            <a:pPr marL="0" indent="0">
              <a:buNone/>
            </a:pPr>
            <a:endParaRPr lang="tr-TR" dirty="0"/>
          </a:p>
          <a:p>
            <a:pPr marL="0" indent="0">
              <a:buNone/>
            </a:pPr>
            <a:r>
              <a:rPr lang="tr-TR" dirty="0"/>
              <a:t>A) Bor                          B) Altın</a:t>
            </a:r>
          </a:p>
          <a:p>
            <a:pPr marL="0" indent="0">
              <a:buNone/>
            </a:pPr>
            <a:r>
              <a:rPr lang="tr-TR" dirty="0"/>
              <a:t>C) Kömür                      D) Krom</a:t>
            </a:r>
          </a:p>
          <a:p>
            <a:endParaRPr lang="tr-TR" dirty="0"/>
          </a:p>
        </p:txBody>
      </p:sp>
      <p:sp>
        <p:nvSpPr>
          <p:cNvPr id="4" name="Oval 3">
            <a:extLst>
              <a:ext uri="{FF2B5EF4-FFF2-40B4-BE49-F238E27FC236}">
                <a16:creationId xmlns="" xmlns:a16="http://schemas.microsoft.com/office/drawing/2014/main" id="{3FBE2FD8-D0B4-41F7-B2F8-CD7DC599B585}"/>
              </a:ext>
            </a:extLst>
          </p:cNvPr>
          <p:cNvSpPr/>
          <p:nvPr/>
        </p:nvSpPr>
        <p:spPr>
          <a:xfrm>
            <a:off x="677334" y="4229099"/>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3776534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C127961B-3F25-4E2C-B056-77A32FDFFC6E}"/>
              </a:ext>
            </a:extLst>
          </p:cNvPr>
          <p:cNvSpPr>
            <a:spLocks noGrp="1"/>
          </p:cNvSpPr>
          <p:nvPr>
            <p:ph type="title"/>
          </p:nvPr>
        </p:nvSpPr>
        <p:spPr/>
        <p:txBody>
          <a:bodyPr/>
          <a:lstStyle/>
          <a:p>
            <a:endParaRPr lang="tr-TR"/>
          </a:p>
        </p:txBody>
      </p:sp>
      <p:sp>
        <p:nvSpPr>
          <p:cNvPr id="3" name="İçerik Yer Tutucusu 2">
            <a:extLst>
              <a:ext uri="{FF2B5EF4-FFF2-40B4-BE49-F238E27FC236}">
                <a16:creationId xmlns="" xmlns:a16="http://schemas.microsoft.com/office/drawing/2014/main" id="{20EC7083-B20D-4243-8801-301570975D81}"/>
              </a:ext>
            </a:extLst>
          </p:cNvPr>
          <p:cNvSpPr>
            <a:spLocks noGrp="1"/>
          </p:cNvSpPr>
          <p:nvPr>
            <p:ph idx="1"/>
          </p:nvPr>
        </p:nvSpPr>
        <p:spPr/>
        <p:txBody>
          <a:bodyPr/>
          <a:lstStyle/>
          <a:p>
            <a:pPr marL="0" indent="0">
              <a:buNone/>
            </a:pPr>
            <a:r>
              <a:rPr lang="tr-TR" b="1" dirty="0"/>
              <a:t>2.Aşağıdakilerden hangisi Dünya’nın kendi ekseni etrafında dönmesinin sonucu  değildir?</a:t>
            </a:r>
            <a:endParaRPr lang="tr-TR" dirty="0"/>
          </a:p>
          <a:p>
            <a:pPr marL="0" indent="0">
              <a:buNone/>
            </a:pPr>
            <a:endParaRPr lang="tr-TR" dirty="0"/>
          </a:p>
          <a:p>
            <a:pPr marL="0" indent="0">
              <a:buNone/>
            </a:pPr>
            <a:r>
              <a:rPr lang="tr-TR" dirty="0"/>
              <a:t>A) Mevsimlerin oluşması</a:t>
            </a:r>
          </a:p>
          <a:p>
            <a:pPr marL="0" indent="0">
              <a:buNone/>
            </a:pPr>
            <a:r>
              <a:rPr lang="tr-TR" dirty="0"/>
              <a:t>B) Gece ve gündüzün oluşması</a:t>
            </a:r>
          </a:p>
          <a:p>
            <a:pPr marL="0" indent="0">
              <a:buNone/>
            </a:pPr>
            <a:r>
              <a:rPr lang="tr-TR" dirty="0"/>
              <a:t>C) Bir günün oluşması</a:t>
            </a:r>
          </a:p>
          <a:p>
            <a:pPr marL="0" indent="0">
              <a:buNone/>
            </a:pPr>
            <a:r>
              <a:rPr lang="tr-TR" dirty="0"/>
              <a:t>D) Türkiye’de sabah yaşanırken Japonya’da öğlen vakti olması</a:t>
            </a:r>
          </a:p>
        </p:txBody>
      </p:sp>
      <p:sp>
        <p:nvSpPr>
          <p:cNvPr id="4" name="Oval 3">
            <a:extLst>
              <a:ext uri="{FF2B5EF4-FFF2-40B4-BE49-F238E27FC236}">
                <a16:creationId xmlns="" xmlns:a16="http://schemas.microsoft.com/office/drawing/2014/main" id="{70996542-B02E-41D1-9F8C-14E819757DE6}"/>
              </a:ext>
            </a:extLst>
          </p:cNvPr>
          <p:cNvSpPr/>
          <p:nvPr/>
        </p:nvSpPr>
        <p:spPr>
          <a:xfrm>
            <a:off x="677334" y="3213100"/>
            <a:ext cx="419100" cy="431800"/>
          </a:xfrm>
          <a:prstGeom prst="ellipse">
            <a:avLst/>
          </a:prstGeom>
          <a:noFill/>
          <a:ln w="57150">
            <a:solidFill>
              <a:srgbClr val="0070C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tr-TR"/>
          </a:p>
        </p:txBody>
      </p:sp>
    </p:spTree>
    <p:extLst>
      <p:ext uri="{BB962C8B-B14F-4D97-AF65-F5344CB8AC3E}">
        <p14:creationId xmlns:p14="http://schemas.microsoft.com/office/powerpoint/2010/main" xmlns="" val="1550082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Yüzeyler">
  <a:themeElements>
    <a:clrScheme name="Yüzeyler">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Yüzeyler">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Yüzeyler">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113</TotalTime>
  <Words>1896</Words>
  <PresentationFormat>Özel</PresentationFormat>
  <Paragraphs>436</Paragraphs>
  <Slides>78</Slides>
  <Notes>1</Notes>
  <HiddenSlides>0</HiddenSlides>
  <MMClips>0</MMClips>
  <ScaleCrop>false</ScaleCrop>
  <HeadingPairs>
    <vt:vector size="4" baseType="variant">
      <vt:variant>
        <vt:lpstr>Tema</vt:lpstr>
      </vt:variant>
      <vt:variant>
        <vt:i4>1</vt:i4>
      </vt:variant>
      <vt:variant>
        <vt:lpstr>Slayt Başlıkları</vt:lpstr>
      </vt:variant>
      <vt:variant>
        <vt:i4>78</vt:i4>
      </vt:variant>
    </vt:vector>
  </HeadingPairs>
  <TitlesOfParts>
    <vt:vector size="79" baseType="lpstr">
      <vt:lpstr>Yüzeyler</vt:lpstr>
      <vt:lpstr>FEN BİLİMLERİ</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Dünya, Güneş etrafında ………………………… döner.</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2020-10-13T15:35:46Z</dcterms:created>
  <dcterms:modified xsi:type="dcterms:W3CDTF">2020-10-14T11:38:14Z</dcterms:modified>
  <cp:category>https://www.sorubak.com</cp:category>
</cp:coreProperties>
</file>