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kulvakti.com/images/sigar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806" y="2132856"/>
            <a:ext cx="7704856" cy="49118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0"/>
            <a:ext cx="11449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i="1" dirty="0" smtClean="0">
                <a:solidFill>
                  <a:srgbClr val="00B050"/>
                </a:solidFill>
              </a:rPr>
              <a:t>               Sigara </a:t>
            </a:r>
            <a:r>
              <a:rPr lang="tr-TR" sz="3200" b="1" i="1" dirty="0">
                <a:solidFill>
                  <a:srgbClr val="00B050"/>
                </a:solidFill>
              </a:rPr>
              <a:t>Kullanımının Zararları</a:t>
            </a:r>
            <a:r>
              <a:rPr lang="tr-TR" sz="3200" dirty="0"/>
              <a:t> </a:t>
            </a:r>
          </a:p>
          <a:p>
            <a:r>
              <a:rPr lang="tr-TR" sz="2000" dirty="0"/>
              <a:t>Sigarada 4000 civarında zararlı madde bulunur. Bu maddelerden </a:t>
            </a:r>
            <a:r>
              <a:rPr lang="tr-TR" sz="2000" b="1" dirty="0">
                <a:solidFill>
                  <a:srgbClr val="FF0000"/>
                </a:solidFill>
              </a:rPr>
              <a:t>nikotin</a:t>
            </a:r>
            <a:r>
              <a:rPr lang="tr-TR" sz="2000" b="1" dirty="0"/>
              <a:t>, </a:t>
            </a:r>
            <a:r>
              <a:rPr lang="tr-TR" sz="2000" dirty="0"/>
              <a:t>bağımlılığa; </a:t>
            </a:r>
            <a:endParaRPr lang="tr-TR" sz="2000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egzoz </a:t>
            </a:r>
            <a:r>
              <a:rPr lang="tr-TR" sz="2000" b="1" dirty="0">
                <a:solidFill>
                  <a:srgbClr val="FF0000"/>
                </a:solidFill>
              </a:rPr>
              <a:t>gazı</a:t>
            </a:r>
            <a:r>
              <a:rPr lang="tr-TR" sz="2000" dirty="0">
                <a:solidFill>
                  <a:srgbClr val="FF0000"/>
                </a:solidFill>
              </a:rPr>
              <a:t>, </a:t>
            </a:r>
            <a:r>
              <a:rPr lang="tr-TR" sz="2000" b="1" dirty="0">
                <a:solidFill>
                  <a:srgbClr val="FF0000"/>
                </a:solidFill>
              </a:rPr>
              <a:t>katran</a:t>
            </a:r>
            <a:r>
              <a:rPr lang="tr-TR" sz="2000" b="1" dirty="0"/>
              <a:t> </a:t>
            </a:r>
            <a:r>
              <a:rPr lang="tr-TR" sz="2000" dirty="0"/>
              <a:t>ve </a:t>
            </a:r>
            <a:r>
              <a:rPr lang="tr-TR" sz="2000" b="1" dirty="0">
                <a:solidFill>
                  <a:srgbClr val="FF0000"/>
                </a:solidFill>
              </a:rPr>
              <a:t>tiner</a:t>
            </a:r>
            <a:r>
              <a:rPr lang="tr-TR" sz="2000" b="1" dirty="0"/>
              <a:t> </a:t>
            </a:r>
            <a:r>
              <a:rPr lang="tr-TR" sz="2000" dirty="0"/>
              <a:t>gibi diğer maddeler ise vücudumuzda pek çok hastalığa </a:t>
            </a:r>
            <a:endParaRPr lang="tr-TR" sz="2000" dirty="0" smtClean="0"/>
          </a:p>
          <a:p>
            <a:r>
              <a:rPr lang="tr-TR" sz="2000" dirty="0" smtClean="0"/>
              <a:t>neden </a:t>
            </a:r>
            <a:r>
              <a:rPr lang="tr-TR" sz="2000" dirty="0"/>
              <a:t>olur. Sigara kullanımı en çok </a:t>
            </a:r>
            <a:r>
              <a:rPr lang="tr-TR" sz="2800" b="1" dirty="0"/>
              <a:t>akciğerleri</a:t>
            </a:r>
            <a:r>
              <a:rPr lang="tr-TR" sz="2000" b="1" dirty="0"/>
              <a:t> </a:t>
            </a:r>
            <a:r>
              <a:rPr lang="tr-TR" sz="2000" dirty="0"/>
              <a:t>etkiler. Sigara kullanımı;</a:t>
            </a:r>
          </a:p>
          <a:p>
            <a:r>
              <a:rPr lang="tr-TR" sz="2000" dirty="0"/>
              <a:t>•  </a:t>
            </a:r>
            <a:r>
              <a:rPr lang="tr-TR" sz="2000" b="1" dirty="0"/>
              <a:t> akciğer ve gırtlak kanseri,</a:t>
            </a:r>
          </a:p>
          <a:p>
            <a:r>
              <a:rPr lang="tr-TR" sz="2000" b="1" dirty="0"/>
              <a:t>•   bronşit ve astım,</a:t>
            </a:r>
          </a:p>
          <a:p>
            <a:r>
              <a:rPr lang="tr-TR" sz="2000" b="1" dirty="0"/>
              <a:t>•   kalp ve damar hastalıkları</a:t>
            </a:r>
            <a:r>
              <a:rPr lang="tr-TR" sz="2000" b="1" dirty="0" smtClean="0"/>
              <a:t>,</a:t>
            </a:r>
            <a:endParaRPr lang="tr-TR" sz="2000" b="1" dirty="0"/>
          </a:p>
          <a:p>
            <a:r>
              <a:rPr lang="tr-TR" sz="2000" b="1" dirty="0"/>
              <a:t>•   ve sindirim bozukluklarına yol açar.</a:t>
            </a:r>
          </a:p>
        </p:txBody>
      </p:sp>
    </p:spTree>
    <p:extLst>
      <p:ext uri="{BB962C8B-B14F-4D97-AF65-F5344CB8AC3E}">
        <p14:creationId xmlns="" xmlns:p14="http://schemas.microsoft.com/office/powerpoint/2010/main" val="419523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98577" y="5016440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    Sigaradaki </a:t>
            </a:r>
            <a:r>
              <a:rPr lang="tr-TR" sz="2000" dirty="0"/>
              <a:t>zararlı maddeler, havaya salınan sigara dumanı ile birlikte yalnızca sigara içen kişilere değil, içmeyenlere de zarar verir. Bu şekilde sigara içmediği hâlde sigara dumanından zarar gören kişilere </a:t>
            </a:r>
            <a:r>
              <a:rPr lang="tr-TR" sz="2000" b="1" dirty="0">
                <a:solidFill>
                  <a:srgbClr val="FF0000"/>
                </a:solidFill>
              </a:rPr>
              <a:t>pasif içici</a:t>
            </a:r>
            <a:r>
              <a:rPr lang="tr-TR" sz="2000" b="1" dirty="0"/>
              <a:t> </a:t>
            </a:r>
            <a:r>
              <a:rPr lang="tr-TR" sz="2000" dirty="0"/>
              <a:t>denir. Vücudumuza verdiği zararlar dışında, havaya salınan sigara dumanı ve yere atılan sigara izmaritleri, çevre kirliliğinin önemli nedenlerindendir.</a:t>
            </a:r>
          </a:p>
        </p:txBody>
      </p:sp>
      <p:pic>
        <p:nvPicPr>
          <p:cNvPr id="2052" name="Picture 4" descr="masumane: Pasif içicilik ve zararlar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6688">
            <a:off x="5644946" y="423306"/>
            <a:ext cx="3045008" cy="2269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content.ffru7-1.fna.fbcdn.net/v/t1.0-9/55957694_1374144702726020_1141557815710580736_n.jpg?_nc_cat=105&amp;ccb=2&amp;_nc_sid=730e14&amp;_nc_ohc=zomMEiccIxAAX803Gjr&amp;_nc_ht=scontent.ffru7-1.fna&amp;oh=3ac6064728aa9d7832c0783a84241c2c&amp;oe=5FC8AE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7" y="26964"/>
            <a:ext cx="4633461" cy="47277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content.ffru7-1.fna.fbcdn.net/v/t1.0-9/53435367_1355280317945792_9156704686902870016_n.jpg?_nc_cat=105&amp;ccb=2&amp;_nc_sid=730e14&amp;_nc_ohc=UmCZZ3qmszgAX_VU3Fw&amp;_nc_ht=scontent.ffru7-1.fna&amp;oh=954bbdfd9f74d95e0a08f56a57db62fd&amp;oe=5FC815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274" y="3014590"/>
            <a:ext cx="2975874" cy="19654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42906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content.ffru7-1.fna.fbcdn.net/v/t1.0-9/55726108_1369964653144025_4236254874020347904_n.jpg?_nc_cat=106&amp;ccb=2&amp;_nc_sid=730e14&amp;_nc_ohc=0R66NgGByXUAX9zsPV1&amp;_nc_ht=scontent.ffru7-1.fna&amp;oh=31a1bb61ab19d7579796fd6b8f7c885b&amp;oe=5FC5B3A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86" y="160806"/>
            <a:ext cx="3517980" cy="24993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dergice.com/wp-content/uploads/2019/08/kalp-kriz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86" y="4551355"/>
            <a:ext cx="3517980" cy="23066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Sigara içenlerde belirt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73" y="2590129"/>
            <a:ext cx="3314915" cy="1961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Sigara içenlerde belirt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3951"/>
            <a:ext cx="3816424" cy="21529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dergice.com/wp-content/uploads/2019/08/beyin-kanamas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19" y="2455016"/>
            <a:ext cx="3669297" cy="20963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Sigara içenlerde belirti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19" y="4725143"/>
            <a:ext cx="3742861" cy="2113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067944" y="332656"/>
            <a:ext cx="72008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S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İ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G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A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R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A</a:t>
            </a:r>
          </a:p>
          <a:p>
            <a:endParaRPr lang="tr-TR" sz="2800" b="1" dirty="0">
              <a:solidFill>
                <a:srgbClr val="FF0000"/>
              </a:solidFill>
            </a:endParaRPr>
          </a:p>
          <a:p>
            <a:r>
              <a:rPr lang="tr-TR" sz="2800" b="1" dirty="0" smtClean="0">
                <a:solidFill>
                  <a:srgbClr val="FF0000"/>
                </a:solidFill>
              </a:rPr>
              <a:t>Ö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L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D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Ü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R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Ü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R</a:t>
            </a:r>
          </a:p>
        </p:txBody>
      </p:sp>
    </p:spTree>
    <p:extLst>
      <p:ext uri="{BB962C8B-B14F-4D97-AF65-F5344CB8AC3E}">
        <p14:creationId xmlns="" xmlns:p14="http://schemas.microsoft.com/office/powerpoint/2010/main" val="1685657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scontent.ffru7-1.fna.fbcdn.net/v/t1.0-9/50770339_1322649197875571_83252464949657600_n.jpg?_nc_cat=108&amp;ccb=2&amp;_nc_sid=730e14&amp;_nc_ohc=BtkG2lrgqRoAX-g-1Lq&amp;_nc_ht=scontent.ffru7-1.fna&amp;oh=222f2ac60bcaadc30fe5e38d2cf61fc1&amp;oe=5FC69EE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100" y="3335451"/>
            <a:ext cx="2528245" cy="18937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9795" y="41807"/>
            <a:ext cx="907300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/>
              <a:t>                   Sağlıklı </a:t>
            </a:r>
            <a:r>
              <a:rPr lang="tr-TR" sz="4000" b="1" dirty="0"/>
              <a:t>Yaşam</a:t>
            </a:r>
            <a:r>
              <a:rPr lang="tr-TR" sz="4000" dirty="0"/>
              <a:t> </a:t>
            </a:r>
          </a:p>
          <a:p>
            <a:r>
              <a:rPr lang="tr-TR" sz="2400" dirty="0" smtClean="0"/>
              <a:t>   Günlük </a:t>
            </a:r>
            <a:r>
              <a:rPr lang="tr-TR" sz="2400" dirty="0"/>
              <a:t>hayatta sigara ve alkolün zararlarından korunmak ve sağlıklı bir vücuda sahip olmak için;</a:t>
            </a:r>
          </a:p>
          <a:p>
            <a:r>
              <a:rPr lang="tr-TR" sz="2400" dirty="0"/>
              <a:t>•   </a:t>
            </a:r>
            <a:r>
              <a:rPr lang="tr-TR" sz="2400" dirty="0" smtClean="0">
                <a:solidFill>
                  <a:srgbClr val="FF0000"/>
                </a:solidFill>
              </a:rPr>
              <a:t>Sigara </a:t>
            </a:r>
            <a:r>
              <a:rPr lang="tr-TR" sz="2400" dirty="0">
                <a:solidFill>
                  <a:srgbClr val="FF0000"/>
                </a:solidFill>
              </a:rPr>
              <a:t>ve alkol kullanmamalı,</a:t>
            </a:r>
          </a:p>
          <a:p>
            <a:r>
              <a:rPr lang="tr-TR" sz="2400" dirty="0"/>
              <a:t>•   </a:t>
            </a:r>
            <a:r>
              <a:rPr lang="tr-TR" sz="2400" dirty="0" smtClean="0">
                <a:solidFill>
                  <a:srgbClr val="0070C0"/>
                </a:solidFill>
              </a:rPr>
              <a:t>Sigara </a:t>
            </a:r>
            <a:r>
              <a:rPr lang="tr-TR" sz="2400" dirty="0">
                <a:solidFill>
                  <a:srgbClr val="0070C0"/>
                </a:solidFill>
              </a:rPr>
              <a:t>ve alkol kullanılan ortamlarda bulunmamaya özen göstermeli</a:t>
            </a:r>
            <a:r>
              <a:rPr lang="tr-TR" sz="2400" dirty="0"/>
              <a:t>,</a:t>
            </a:r>
          </a:p>
          <a:p>
            <a:r>
              <a:rPr lang="tr-TR" sz="2400" dirty="0"/>
              <a:t>•   </a:t>
            </a:r>
            <a:r>
              <a:rPr lang="tr-TR" sz="2400" dirty="0" smtClean="0">
                <a:solidFill>
                  <a:srgbClr val="00B050"/>
                </a:solidFill>
              </a:rPr>
              <a:t>Temizliğimize </a:t>
            </a:r>
            <a:r>
              <a:rPr lang="tr-TR" sz="2400" dirty="0">
                <a:solidFill>
                  <a:srgbClr val="00B050"/>
                </a:solidFill>
              </a:rPr>
              <a:t>dikkat etmeli,</a:t>
            </a:r>
          </a:p>
          <a:p>
            <a:r>
              <a:rPr lang="tr-TR" sz="2400" dirty="0"/>
              <a:t>•   </a:t>
            </a:r>
            <a:r>
              <a:rPr lang="tr-TR" sz="2400" dirty="0" smtClean="0">
                <a:solidFill>
                  <a:srgbClr val="7030A0"/>
                </a:solidFill>
              </a:rPr>
              <a:t>Dengeli </a:t>
            </a:r>
            <a:r>
              <a:rPr lang="tr-TR" sz="2400" dirty="0">
                <a:solidFill>
                  <a:srgbClr val="7030A0"/>
                </a:solidFill>
              </a:rPr>
              <a:t>beslenmeli ve düzenli spor yapmalıyız</a:t>
            </a:r>
            <a:r>
              <a:rPr lang="tr-TR" sz="2400" dirty="0"/>
              <a:t>.</a:t>
            </a:r>
          </a:p>
        </p:txBody>
      </p:sp>
      <p:pic>
        <p:nvPicPr>
          <p:cNvPr id="5122" name="Picture 2" descr="Alkol Bağımlılığ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9" y="4282323"/>
            <a:ext cx="3489222" cy="24178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igara İçmek Yasaktır İşareti İşareti Levhası/Etiket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262" y="3832093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4539336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52</Words>
  <Application>Microsoft Office PowerPoint</Application>
  <PresentationFormat>Ekran Gösterisi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dcterms:created xsi:type="dcterms:W3CDTF">2020-11-03T18:04:50Z</dcterms:created>
  <dcterms:modified xsi:type="dcterms:W3CDTF">2020-12-13T10:13:38Z</dcterms:modified>
</cp:coreProperties>
</file>