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8" r:id="rId4"/>
    <p:sldId id="257" r:id="rId5"/>
    <p:sldId id="272" r:id="rId6"/>
    <p:sldId id="271" r:id="rId7"/>
    <p:sldId id="273" r:id="rId8"/>
    <p:sldId id="274" r:id="rId9"/>
    <p:sldId id="259" r:id="rId10"/>
    <p:sldId id="260" r:id="rId11"/>
    <p:sldId id="266" r:id="rId12"/>
    <p:sldId id="265" r:id="rId13"/>
    <p:sldId id="268" r:id="rId14"/>
    <p:sldId id="267" r:id="rId15"/>
    <p:sldId id="270" r:id="rId16"/>
    <p:sldId id="264" r:id="rId17"/>
    <p:sldId id="263" r:id="rId18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FFCC00"/>
    <a:srgbClr val="FFFFCC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49" autoAdjust="0"/>
    <p:restoredTop sz="94660"/>
  </p:normalViewPr>
  <p:slideViewPr>
    <p:cSldViewPr snapToGrid="0">
      <p:cViewPr varScale="1">
        <p:scale>
          <a:sx n="81" d="100"/>
          <a:sy n="81" d="100"/>
        </p:scale>
        <p:origin x="120" y="6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63A3F-B175-499E-883E-A10C65F1D5DC}" type="datetimeFigureOut">
              <a:rPr lang="tr-TR" smtClean="0"/>
              <a:pPr/>
              <a:t>3.01.2021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6255-9D64-4BFC-8E00-BFDC411D59E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95279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63A3F-B175-499E-883E-A10C65F1D5DC}" type="datetimeFigureOut">
              <a:rPr lang="tr-TR" smtClean="0"/>
              <a:pPr/>
              <a:t>3.01.2021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6255-9D64-4BFC-8E00-BFDC411D59E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624207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63A3F-B175-499E-883E-A10C65F1D5DC}" type="datetimeFigureOut">
              <a:rPr lang="tr-TR" smtClean="0"/>
              <a:pPr/>
              <a:t>3.01.2021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6255-9D64-4BFC-8E00-BFDC411D59E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18655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63A3F-B175-499E-883E-A10C65F1D5DC}" type="datetimeFigureOut">
              <a:rPr lang="tr-TR" smtClean="0"/>
              <a:pPr/>
              <a:t>3.01.2021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6255-9D64-4BFC-8E00-BFDC411D59E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298989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63A3F-B175-499E-883E-A10C65F1D5DC}" type="datetimeFigureOut">
              <a:rPr lang="tr-TR" smtClean="0"/>
              <a:pPr/>
              <a:t>3.01.2021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6255-9D64-4BFC-8E00-BFDC411D59E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62994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63A3F-B175-499E-883E-A10C65F1D5DC}" type="datetimeFigureOut">
              <a:rPr lang="tr-TR" smtClean="0"/>
              <a:pPr/>
              <a:t>3.01.2021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6255-9D64-4BFC-8E00-BFDC411D59E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19582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63A3F-B175-499E-883E-A10C65F1D5DC}" type="datetimeFigureOut">
              <a:rPr lang="tr-TR" smtClean="0"/>
              <a:pPr/>
              <a:t>3.01.2021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6255-9D64-4BFC-8E00-BFDC411D59E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01881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63A3F-B175-499E-883E-A10C65F1D5DC}" type="datetimeFigureOut">
              <a:rPr lang="tr-TR" smtClean="0"/>
              <a:pPr/>
              <a:t>3.01.2021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6255-9D64-4BFC-8E00-BFDC411D59E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709876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63A3F-B175-499E-883E-A10C65F1D5DC}" type="datetimeFigureOut">
              <a:rPr lang="tr-TR" smtClean="0"/>
              <a:pPr/>
              <a:t>3.01.2021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6255-9D64-4BFC-8E00-BFDC411D59E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892344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63A3F-B175-499E-883E-A10C65F1D5DC}" type="datetimeFigureOut">
              <a:rPr lang="tr-TR" smtClean="0"/>
              <a:pPr/>
              <a:t>3.01.2021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6255-9D64-4BFC-8E00-BFDC411D59E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87882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63A3F-B175-499E-883E-A10C65F1D5DC}" type="datetimeFigureOut">
              <a:rPr lang="tr-TR" smtClean="0"/>
              <a:pPr/>
              <a:t>3.01.2021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46255-9D64-4BFC-8E00-BFDC411D59E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94910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C63A3F-B175-499E-883E-A10C65F1D5DC}" type="datetimeFigureOut">
              <a:rPr lang="tr-TR" smtClean="0"/>
              <a:pPr/>
              <a:t>3.01.2021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F46255-9D64-4BFC-8E00-BFDC411D59E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88697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446179" y="2464780"/>
            <a:ext cx="9144000" cy="2387600"/>
          </a:xfrm>
        </p:spPr>
        <p:txBody>
          <a:bodyPr>
            <a:noAutofit/>
          </a:bodyPr>
          <a:lstStyle/>
          <a:p>
            <a:r>
              <a:rPr lang="tr-TR" sz="88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Maddenin Ölçülebilir Özellikleri</a:t>
            </a:r>
          </a:p>
        </p:txBody>
      </p:sp>
    </p:spTree>
    <p:extLst>
      <p:ext uri="{BB962C8B-B14F-4D97-AF65-F5344CB8AC3E}">
        <p14:creationId xmlns:p14="http://schemas.microsoft.com/office/powerpoint/2010/main" val="5387160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83723" y="1018228"/>
            <a:ext cx="11340830" cy="975942"/>
          </a:xfrm>
        </p:spPr>
        <p:txBody>
          <a:bodyPr>
            <a:noAutofit/>
          </a:bodyPr>
          <a:lstStyle/>
          <a:p>
            <a:r>
              <a:rPr lang="tr-TR" sz="3200" dirty="0">
                <a:latin typeface="Comic Sans MS" panose="030F0702030302020204" pitchFamily="66" charset="0"/>
              </a:rPr>
              <a:t>Büyüklükleri aynı olan maddelerin kütleleri </a:t>
            </a:r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farklı</a:t>
            </a:r>
            <a:r>
              <a:rPr lang="tr-TR" sz="3200" dirty="0">
                <a:latin typeface="Comic Sans MS" panose="030F0702030302020204" pitchFamily="66" charset="0"/>
              </a:rPr>
              <a:t> olabilir.</a:t>
            </a:r>
          </a:p>
        </p:txBody>
      </p:sp>
    </p:spTree>
    <p:extLst>
      <p:ext uri="{BB962C8B-B14F-4D97-AF65-F5344CB8AC3E}">
        <p14:creationId xmlns:p14="http://schemas.microsoft.com/office/powerpoint/2010/main" val="3091824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/>
          <p:cNvSpPr txBox="1"/>
          <p:nvPr/>
        </p:nvSpPr>
        <p:spPr>
          <a:xfrm>
            <a:off x="3375499" y="5562068"/>
            <a:ext cx="66634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Comic Sans MS" panose="030F0702030302020204" pitchFamily="66" charset="0"/>
              </a:rPr>
              <a:t>Boş kabın kütlesine </a:t>
            </a:r>
            <a:r>
              <a:rPr lang="tr-TR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DARA</a:t>
            </a:r>
            <a:r>
              <a:rPr lang="tr-TR" sz="3600" dirty="0">
                <a:latin typeface="Comic Sans MS" panose="030F0702030302020204" pitchFamily="66" charset="0"/>
              </a:rPr>
              <a:t> </a:t>
            </a:r>
            <a:r>
              <a:rPr lang="tr-TR" sz="3200" dirty="0">
                <a:latin typeface="Comic Sans MS" panose="030F0702030302020204" pitchFamily="66" charset="0"/>
              </a:rPr>
              <a:t>denir.</a:t>
            </a: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3090" y="819336"/>
            <a:ext cx="3882279" cy="4742732"/>
          </a:xfrm>
          <a:prstGeom prst="rect">
            <a:avLst/>
          </a:prstGeom>
        </p:spPr>
      </p:pic>
      <p:sp>
        <p:nvSpPr>
          <p:cNvPr id="9" name="Metin kutusu 8"/>
          <p:cNvSpPr txBox="1"/>
          <p:nvPr/>
        </p:nvSpPr>
        <p:spPr>
          <a:xfrm>
            <a:off x="1810795" y="1256133"/>
            <a:ext cx="1932318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DARA</a:t>
            </a:r>
            <a:r>
              <a:rPr lang="tr-TR" sz="3600" dirty="0">
                <a:latin typeface="Comic Sans MS" panose="030F0702030302020204" pitchFamily="66" charset="0"/>
              </a:rPr>
              <a:t> </a:t>
            </a:r>
            <a:endParaRPr lang="tr-TR" sz="3200" dirty="0">
              <a:latin typeface="Comic Sans MS" panose="030F0702030302020204" pitchFamily="66" charset="0"/>
            </a:endParaRPr>
          </a:p>
        </p:txBody>
      </p:sp>
      <p:sp>
        <p:nvSpPr>
          <p:cNvPr id="10" name="Aşağı Ok 9"/>
          <p:cNvSpPr/>
          <p:nvPr/>
        </p:nvSpPr>
        <p:spPr>
          <a:xfrm rot="7312624">
            <a:off x="4885365" y="1191464"/>
            <a:ext cx="259725" cy="2834569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21299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332690" y="5489720"/>
            <a:ext cx="106809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Comic Sans MS" panose="030F0702030302020204" pitchFamily="66" charset="0"/>
              </a:rPr>
              <a:t>Kap ve sıvının toplam  kütlesine </a:t>
            </a:r>
            <a:r>
              <a:rPr lang="tr-TR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BRÜT KÜTLE</a:t>
            </a:r>
            <a:r>
              <a:rPr lang="tr-TR" sz="3600" dirty="0">
                <a:latin typeface="Comic Sans MS" panose="030F0702030302020204" pitchFamily="66" charset="0"/>
              </a:rPr>
              <a:t> </a:t>
            </a:r>
            <a:r>
              <a:rPr lang="tr-TR" sz="3200" dirty="0">
                <a:latin typeface="Comic Sans MS" panose="030F0702030302020204" pitchFamily="66" charset="0"/>
              </a:rPr>
              <a:t>denir.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1206230" y="1662217"/>
            <a:ext cx="2961830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Brüt kütle</a:t>
            </a:r>
            <a:endParaRPr lang="tr-TR" sz="3200" dirty="0">
              <a:latin typeface="Comic Sans MS" panose="030F0702030302020204" pitchFamily="66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1206230" y="983927"/>
            <a:ext cx="2961830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sıvı + kap</a:t>
            </a:r>
            <a:endParaRPr lang="tr-TR" sz="3200" dirty="0">
              <a:latin typeface="Comic Sans MS" panose="030F0702030302020204" pitchFamily="66" charset="0"/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57609" y="855904"/>
            <a:ext cx="3802106" cy="4633816"/>
          </a:xfrm>
          <a:prstGeom prst="rect">
            <a:avLst/>
          </a:prstGeom>
        </p:spPr>
      </p:pic>
      <p:sp>
        <p:nvSpPr>
          <p:cNvPr id="10" name="Aşağı Ok 9"/>
          <p:cNvSpPr/>
          <p:nvPr/>
        </p:nvSpPr>
        <p:spPr>
          <a:xfrm rot="5235040">
            <a:off x="5471582" y="164276"/>
            <a:ext cx="338796" cy="3505981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şağı Ok 10"/>
          <p:cNvSpPr/>
          <p:nvPr/>
        </p:nvSpPr>
        <p:spPr>
          <a:xfrm rot="6779856">
            <a:off x="5628856" y="863349"/>
            <a:ext cx="413876" cy="3520604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90396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8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6619" y="1017494"/>
            <a:ext cx="7298177" cy="3525019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4630365" y="4784796"/>
            <a:ext cx="2961830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Net kütle</a:t>
            </a:r>
            <a:endParaRPr lang="tr-TR" sz="3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7693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821" y="840487"/>
            <a:ext cx="11560852" cy="5073929"/>
          </a:xfrm>
          <a:prstGeom prst="rect">
            <a:avLst/>
          </a:prstGeom>
        </p:spPr>
      </p:pic>
      <p:sp>
        <p:nvSpPr>
          <p:cNvPr id="3" name="Akış Çizelgesi: İşlem 2"/>
          <p:cNvSpPr/>
          <p:nvPr/>
        </p:nvSpPr>
        <p:spPr>
          <a:xfrm>
            <a:off x="2996119" y="4377447"/>
            <a:ext cx="2140085" cy="447472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Akış Çizelgesi: İşlem 3"/>
          <p:cNvSpPr/>
          <p:nvPr/>
        </p:nvSpPr>
        <p:spPr>
          <a:xfrm>
            <a:off x="7694578" y="4377447"/>
            <a:ext cx="2140085" cy="447472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60134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9199" y="1136999"/>
            <a:ext cx="2338121" cy="285740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9376" y="1173379"/>
            <a:ext cx="2308352" cy="2821021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88075" y="1704107"/>
            <a:ext cx="3719280" cy="1795943"/>
          </a:xfrm>
          <a:prstGeom prst="rect">
            <a:avLst/>
          </a:prstGeom>
        </p:spPr>
      </p:pic>
      <p:sp>
        <p:nvSpPr>
          <p:cNvPr id="8" name="Akış Çizelgesi: İşlem 7"/>
          <p:cNvSpPr/>
          <p:nvPr/>
        </p:nvSpPr>
        <p:spPr>
          <a:xfrm>
            <a:off x="2898636" y="2602079"/>
            <a:ext cx="1206230" cy="170304"/>
          </a:xfrm>
          <a:prstGeom prst="flowChartProces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Eşittir 8"/>
          <p:cNvSpPr/>
          <p:nvPr/>
        </p:nvSpPr>
        <p:spPr>
          <a:xfrm>
            <a:off x="6906747" y="2188723"/>
            <a:ext cx="1381327" cy="1167319"/>
          </a:xfrm>
          <a:prstGeom prst="mathEqual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8784077" y="4100061"/>
            <a:ext cx="2961830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Net kütle</a:t>
            </a:r>
            <a:endParaRPr lang="tr-TR" sz="3200" dirty="0">
              <a:latin typeface="Comic Sans MS" panose="030F0702030302020204" pitchFamily="66" charset="0"/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4359613" y="4158428"/>
            <a:ext cx="2218115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Dara</a:t>
            </a:r>
            <a:endParaRPr lang="tr-TR" sz="3200" dirty="0">
              <a:latin typeface="Comic Sans MS" panose="030F0702030302020204" pitchFamily="66" charset="0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147344" y="4154992"/>
            <a:ext cx="2649976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Brüt kütle</a:t>
            </a:r>
            <a:endParaRPr lang="tr-TR" sz="3200" dirty="0">
              <a:latin typeface="Comic Sans MS" panose="030F0702030302020204" pitchFamily="66" charset="0"/>
            </a:endParaRPr>
          </a:p>
        </p:txBody>
      </p:sp>
      <p:sp>
        <p:nvSpPr>
          <p:cNvPr id="13" name="Akış Çizelgesi: İşlem 12"/>
          <p:cNvSpPr/>
          <p:nvPr/>
        </p:nvSpPr>
        <p:spPr>
          <a:xfrm>
            <a:off x="3025181" y="4393005"/>
            <a:ext cx="1206230" cy="170304"/>
          </a:xfrm>
          <a:prstGeom prst="flowChartProces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Eşittir 13"/>
          <p:cNvSpPr/>
          <p:nvPr/>
        </p:nvSpPr>
        <p:spPr>
          <a:xfrm>
            <a:off x="6906747" y="3809345"/>
            <a:ext cx="1381327" cy="1167319"/>
          </a:xfrm>
          <a:prstGeom prst="mathEqual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454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12831" y="963037"/>
            <a:ext cx="4952189" cy="4952189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833" y="341683"/>
            <a:ext cx="5856052" cy="5856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825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33411" y="675353"/>
            <a:ext cx="5136019" cy="5136019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6732" y="155642"/>
            <a:ext cx="6175442" cy="6175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1841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atlanmış Nesne 1"/>
          <p:cNvSpPr/>
          <p:nvPr/>
        </p:nvSpPr>
        <p:spPr>
          <a:xfrm>
            <a:off x="1614791" y="3880091"/>
            <a:ext cx="3677056" cy="875492"/>
          </a:xfrm>
          <a:prstGeom prst="foldedCorner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Kütle</a:t>
            </a:r>
          </a:p>
          <a:p>
            <a:pPr algn="ctr"/>
            <a:endParaRPr lang="tr-TR" sz="3200" dirty="0">
              <a:latin typeface="Comic Sans MS" panose="030F0702030302020204" pitchFamily="66" charset="0"/>
            </a:endParaRPr>
          </a:p>
        </p:txBody>
      </p:sp>
      <p:sp>
        <p:nvSpPr>
          <p:cNvPr id="5" name="Katlanmış Nesne 4"/>
          <p:cNvSpPr/>
          <p:nvPr/>
        </p:nvSpPr>
        <p:spPr>
          <a:xfrm>
            <a:off x="1973096" y="1192274"/>
            <a:ext cx="8707873" cy="875491"/>
          </a:xfrm>
          <a:prstGeom prst="foldedCorner">
            <a:avLst/>
          </a:prstGeom>
          <a:solidFill>
            <a:schemeClr val="accent1">
              <a:lumMod val="60000"/>
              <a:lumOff val="40000"/>
            </a:schemeClr>
          </a:solidFill>
          <a:ln w="571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Maddenin Ölçülebilir Özellikleri</a:t>
            </a:r>
          </a:p>
        </p:txBody>
      </p:sp>
      <p:sp>
        <p:nvSpPr>
          <p:cNvPr id="7" name="Aşağı Ok 6"/>
          <p:cNvSpPr/>
          <p:nvPr/>
        </p:nvSpPr>
        <p:spPr>
          <a:xfrm rot="2561938">
            <a:off x="3829120" y="2150625"/>
            <a:ext cx="418289" cy="1830204"/>
          </a:xfrm>
          <a:prstGeom prst="downArrow">
            <a:avLst/>
          </a:prstGeom>
          <a:solidFill>
            <a:schemeClr val="accent1"/>
          </a:solidFill>
          <a:ln w="38100">
            <a:solidFill>
              <a:srgbClr val="00206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şağı Ok 7"/>
          <p:cNvSpPr/>
          <p:nvPr/>
        </p:nvSpPr>
        <p:spPr>
          <a:xfrm rot="18697591">
            <a:off x="7805123" y="2200779"/>
            <a:ext cx="418289" cy="1830204"/>
          </a:xfrm>
          <a:prstGeom prst="downArrow">
            <a:avLst/>
          </a:prstGeom>
          <a:solidFill>
            <a:schemeClr val="accent1"/>
          </a:solidFill>
          <a:ln w="38100">
            <a:solidFill>
              <a:srgbClr val="00206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Katlanmış Nesne 8"/>
          <p:cNvSpPr/>
          <p:nvPr/>
        </p:nvSpPr>
        <p:spPr>
          <a:xfrm>
            <a:off x="7311957" y="3880091"/>
            <a:ext cx="3677056" cy="875492"/>
          </a:xfrm>
          <a:prstGeom prst="foldedCorner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Hacim</a:t>
            </a:r>
          </a:p>
          <a:p>
            <a:pPr algn="ctr"/>
            <a:endParaRPr lang="tr-TR" sz="3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0693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2"/>
          <p:cNvSpPr txBox="1">
            <a:spLocks/>
          </p:cNvSpPr>
          <p:nvPr/>
        </p:nvSpPr>
        <p:spPr>
          <a:xfrm>
            <a:off x="585068" y="1763241"/>
            <a:ext cx="11500914" cy="2590098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200" dirty="0">
                <a:latin typeface="Comic Sans MS" panose="030F0702030302020204" pitchFamily="66" charset="0"/>
              </a:rPr>
              <a:t>Bir cismin ölçülebilir madde miktarına </a:t>
            </a:r>
            <a:r>
              <a:rPr lang="tr-TR" sz="4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‘’</a:t>
            </a:r>
            <a:r>
              <a:rPr lang="tr-TR" sz="3200" dirty="0">
                <a:latin typeface="Comic Sans MS" panose="030F0702030302020204" pitchFamily="66" charset="0"/>
              </a:rPr>
              <a:t> </a:t>
            </a:r>
            <a:r>
              <a:rPr lang="tr-TR" sz="4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kütle ‘’</a:t>
            </a:r>
            <a:r>
              <a:rPr lang="tr-TR" sz="3200" dirty="0">
                <a:latin typeface="Comic Sans MS" panose="030F0702030302020204" pitchFamily="66" charset="0"/>
              </a:rPr>
              <a:t> denir.</a:t>
            </a:r>
          </a:p>
          <a:p>
            <a:endParaRPr lang="tr-TR" sz="3200" dirty="0">
              <a:latin typeface="Comic Sans MS" panose="030F0702030302020204" pitchFamily="66" charset="0"/>
            </a:endParaRPr>
          </a:p>
          <a:p>
            <a:r>
              <a:rPr lang="tr-TR" sz="3200" dirty="0">
                <a:latin typeface="Comic Sans MS" panose="030F0702030302020204" pitchFamily="66" charset="0"/>
              </a:rPr>
              <a:t>Kütle birimi </a:t>
            </a:r>
            <a:r>
              <a:rPr lang="tr-TR" sz="4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kilogramdır</a:t>
            </a:r>
            <a:r>
              <a:rPr lang="tr-TR" sz="3200" dirty="0">
                <a:latin typeface="Comic Sans MS" panose="030F0702030302020204" pitchFamily="66" charset="0"/>
              </a:rPr>
              <a:t>.</a:t>
            </a:r>
          </a:p>
          <a:p>
            <a:pPr marL="0" indent="0" algn="ctr">
              <a:buNone/>
            </a:pPr>
            <a:r>
              <a:rPr lang="tr-TR" sz="4400" dirty="0">
                <a:solidFill>
                  <a:srgbClr val="FF0000"/>
                </a:solidFill>
                <a:latin typeface="Comic Sans MS" panose="030F0702030302020204" pitchFamily="66" charset="0"/>
              </a:rPr>
              <a:t>Kilogram = kg</a:t>
            </a:r>
          </a:p>
          <a:p>
            <a:endParaRPr lang="tr-TR" dirty="0">
              <a:latin typeface="Comic Sans MS" panose="030F0702030302020204" pitchFamily="66" charset="0"/>
            </a:endParaRPr>
          </a:p>
        </p:txBody>
      </p:sp>
      <p:sp>
        <p:nvSpPr>
          <p:cNvPr id="3" name="Katlanmış Nesne 2"/>
          <p:cNvSpPr/>
          <p:nvPr/>
        </p:nvSpPr>
        <p:spPr>
          <a:xfrm>
            <a:off x="769894" y="747784"/>
            <a:ext cx="3677056" cy="875492"/>
          </a:xfrm>
          <a:prstGeom prst="foldedCorner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1.Kütle</a:t>
            </a:r>
          </a:p>
          <a:p>
            <a:pPr algn="ctr"/>
            <a:endParaRPr lang="tr-TR" sz="3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5864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331" y="1503565"/>
            <a:ext cx="4890129" cy="4776026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2243" y="2043953"/>
            <a:ext cx="5414681" cy="4061011"/>
          </a:xfrm>
          <a:prstGeom prst="rect">
            <a:avLst/>
          </a:prstGeom>
        </p:spPr>
      </p:pic>
      <p:sp>
        <p:nvSpPr>
          <p:cNvPr id="18" name="Dikdörtgen 17"/>
          <p:cNvSpPr/>
          <p:nvPr/>
        </p:nvSpPr>
        <p:spPr>
          <a:xfrm>
            <a:off x="781526" y="577449"/>
            <a:ext cx="104494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>
                <a:latin typeface="Comic Sans MS" panose="030F0702030302020204" pitchFamily="66" charset="0"/>
              </a:rPr>
              <a:t>Maddelerin kütlesini ölçmek için aşağıdaki araçları kullanırız :</a:t>
            </a:r>
          </a:p>
        </p:txBody>
      </p:sp>
    </p:spTree>
    <p:extLst>
      <p:ext uri="{BB962C8B-B14F-4D97-AF65-F5344CB8AC3E}">
        <p14:creationId xmlns:p14="http://schemas.microsoft.com/office/powerpoint/2010/main" val="22122087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4564" y="366086"/>
            <a:ext cx="5988777" cy="5988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5424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2037" y="337074"/>
            <a:ext cx="6427266" cy="6427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7529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4867" y="1112521"/>
            <a:ext cx="5745479" cy="5745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4354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9574" y="322730"/>
            <a:ext cx="6268794" cy="6268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5589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5-Nokta Yıldız 3"/>
          <p:cNvSpPr/>
          <p:nvPr/>
        </p:nvSpPr>
        <p:spPr>
          <a:xfrm>
            <a:off x="3216612" y="690663"/>
            <a:ext cx="836579" cy="778213"/>
          </a:xfrm>
          <a:prstGeom prst="star5">
            <a:avLst/>
          </a:prstGeom>
          <a:solidFill>
            <a:srgbClr val="FFFF00"/>
          </a:solidFill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5-Nokta Yıldız 4"/>
          <p:cNvSpPr/>
          <p:nvPr/>
        </p:nvSpPr>
        <p:spPr>
          <a:xfrm>
            <a:off x="869004" y="690664"/>
            <a:ext cx="836579" cy="778213"/>
          </a:xfrm>
          <a:prstGeom prst="star5">
            <a:avLst/>
          </a:prstGeom>
          <a:solidFill>
            <a:srgbClr val="FFFF00"/>
          </a:solidFill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 bwMode="auto">
          <a:xfrm>
            <a:off x="602676" y="552331"/>
            <a:ext cx="10397247" cy="548957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tr-TR" sz="4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tr-TR" sz="4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     NOT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tr-TR" sz="4000" dirty="0">
                <a:latin typeface="Comic Sans MS" panose="030F0702030302020204" pitchFamily="66" charset="0"/>
              </a:rPr>
              <a:t>	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tr-TR" sz="4000" dirty="0">
                <a:latin typeface="Comic Sans MS" panose="030F0702030302020204" pitchFamily="66" charset="0"/>
              </a:rPr>
              <a:t>	Geçmişte kütle birimi olarak </a:t>
            </a:r>
            <a:r>
              <a:rPr lang="tr-TR" sz="4000" dirty="0">
                <a:solidFill>
                  <a:srgbClr val="FF0000"/>
                </a:solidFill>
                <a:latin typeface="Comic Sans MS" panose="030F0702030302020204" pitchFamily="66" charset="0"/>
              </a:rPr>
              <a:t>okka, dirhem, katar </a:t>
            </a:r>
            <a:r>
              <a:rPr lang="tr-TR" sz="4000" dirty="0">
                <a:latin typeface="Comic Sans MS" panose="030F0702030302020204" pitchFamily="66" charset="0"/>
              </a:rPr>
              <a:t>kullanılırken günümüzde </a:t>
            </a:r>
            <a:r>
              <a:rPr lang="tr-TR" sz="4000" dirty="0">
                <a:solidFill>
                  <a:srgbClr val="FF0000"/>
                </a:solidFill>
                <a:latin typeface="Comic Sans MS" panose="030F0702030302020204" pitchFamily="66" charset="0"/>
              </a:rPr>
              <a:t>gram, kilogram </a:t>
            </a:r>
            <a:r>
              <a:rPr lang="tr-TR" sz="4000" dirty="0">
                <a:latin typeface="Comic Sans MS" panose="030F0702030302020204" pitchFamily="66" charset="0"/>
              </a:rPr>
              <a:t>birimleri kullanılır. </a:t>
            </a:r>
          </a:p>
          <a:p>
            <a:endParaRPr lang="tr-TR" sz="4000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tr-TR" sz="4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kilogram = kg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tr-TR" sz="4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                 gram = g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tr-TR" sz="4000" b="1" dirty="0">
              <a:latin typeface="Comic Sans MS" panose="030F0702030302020204" pitchFamily="66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tr-TR" sz="4000" b="1" dirty="0">
                <a:latin typeface="Comic Sans MS" panose="030F0702030302020204" pitchFamily="66" charset="0"/>
              </a:rPr>
              <a:t>1000 g = 1kg eder.</a:t>
            </a:r>
          </a:p>
          <a:p>
            <a:endParaRPr lang="tr-TR" sz="4000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endParaRPr lang="tr-TR" sz="4000" dirty="0">
              <a:latin typeface="Comic Sans MS" panose="030F0702030302020204" pitchFamily="66" charset="0"/>
            </a:endParaRPr>
          </a:p>
        </p:txBody>
      </p:sp>
      <p:sp>
        <p:nvSpPr>
          <p:cNvPr id="7" name="5-Nokta Yıldız 6"/>
          <p:cNvSpPr/>
          <p:nvPr/>
        </p:nvSpPr>
        <p:spPr>
          <a:xfrm>
            <a:off x="847489" y="701422"/>
            <a:ext cx="836579" cy="778213"/>
          </a:xfrm>
          <a:prstGeom prst="star5">
            <a:avLst/>
          </a:prstGeom>
          <a:solidFill>
            <a:srgbClr val="FFFF00"/>
          </a:solidFill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5843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106</Words>
  <PresentationFormat>Geniş ekran</PresentationFormat>
  <Paragraphs>32</Paragraphs>
  <Slides>17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Comic Sans MS</vt:lpstr>
      <vt:lpstr>Monotype Corsiva</vt:lpstr>
      <vt:lpstr>Office Teması</vt:lpstr>
      <vt:lpstr>Maddenin Ölçülebilir Özellikleri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2020-12-21T19:39:30Z</dcterms:created>
  <dcterms:modified xsi:type="dcterms:W3CDTF">2021-01-03T09:14:06Z</dcterms:modified>
  <cp:category>https://www.sorubak.com</cp:category>
</cp:coreProperties>
</file>