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1"/>
  </p:sldMasterIdLst>
  <p:sldIdLst>
    <p:sldId id="256" r:id="rId2"/>
    <p:sldId id="273" r:id="rId3"/>
    <p:sldId id="269" r:id="rId4"/>
    <p:sldId id="257" r:id="rId5"/>
    <p:sldId id="271" r:id="rId6"/>
    <p:sldId id="275" r:id="rId7"/>
    <p:sldId id="276" r:id="rId8"/>
    <p:sldId id="272" r:id="rId9"/>
    <p:sldId id="274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2C70B33-109E-4AA9-9BD5-0733D9D7E940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362680"/>
            <a:ext cx="12192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dirty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Arial Black" panose="020B0A04020102020204" pitchFamily="34" charset="0"/>
              </a:rPr>
              <a:t>FEN BİLİMLERİ</a:t>
            </a:r>
          </a:p>
          <a:p>
            <a:pPr algn="ctr"/>
            <a:r>
              <a:rPr lang="tr-TR" sz="7200" dirty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latin typeface="Arial Black" panose="020B0A04020102020204" pitchFamily="34" charset="0"/>
              </a:rPr>
              <a:t>Madde</a:t>
            </a:r>
            <a:endParaRPr lang="tr-TR" sz="7200" b="0" cap="none" spc="0" dirty="0">
              <a:ln w="0"/>
              <a:solidFill>
                <a:srgbClr val="7030A0"/>
              </a:solidFill>
              <a:effectLst>
                <a:reflection blurRad="6350" stA="53000" endA="300" endPos="35500" dir="5400000" sy="-9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2364" y="5237764"/>
            <a:ext cx="12192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Hazırlayan: Merve HÖL</a:t>
            </a:r>
          </a:p>
        </p:txBody>
      </p:sp>
      <p:pic>
        <p:nvPicPr>
          <p:cNvPr id="1026" name="Picture 2" descr="Suyun faydaları nelerdir? Su içmek zayıflatır mı? Günde ne kadar, en fazla  kaç litre içilmeli? - Son Dakika Haberl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55" y="2824009"/>
            <a:ext cx="4271757" cy="226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uz Küplerinin Güzelliğe 5 Faydası - Mahmur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412" y="2824011"/>
            <a:ext cx="3391118" cy="226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uhar ve Temel Kavramlar | otomasyonadair.com, Herkesin Okuduğu Otomasyon  Sitesi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530" y="2824010"/>
            <a:ext cx="3397118" cy="226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es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9012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24873" y="295448"/>
            <a:ext cx="108052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Duyu organları ile algıladığımız, bir ağırlığı olan ve boşlukta yer kaplayan varlıklara </a:t>
            </a:r>
            <a:r>
              <a:rPr lang="tr-T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madde </a:t>
            </a: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denir. Örneğin: ağaç, bulut, kalem ve çiçek.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915" y="4000438"/>
            <a:ext cx="2595006" cy="2549237"/>
          </a:xfrm>
          <a:prstGeom prst="rect">
            <a:avLst/>
          </a:prstGeom>
        </p:spPr>
      </p:pic>
      <p:pic>
        <p:nvPicPr>
          <p:cNvPr id="1026" name="Picture 2" descr="Bulutlar neden beyaz? - Teknoloji Haberler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595" y="3845863"/>
            <a:ext cx="4536534" cy="255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es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1368" y="1509562"/>
            <a:ext cx="2092620" cy="209262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85121" y="3301853"/>
            <a:ext cx="3229352" cy="322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7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16247" y="579988"/>
            <a:ext cx="10840824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Duyu organlarımızla algılasak bile bir varlığın madde olabilmesi için boşlukta yer kaplaması da önemlidir. Bu yüzden:</a:t>
            </a:r>
          </a:p>
          <a:p>
            <a:pPr algn="just"/>
            <a:endParaRPr lang="tr-TR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1Alfabelen1 Normal" panose="00000400000000000000" pitchFamily="2" charset="0"/>
            </a:endParaRP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* Ses       * Işık        * Elektrik         * Zeka      * Duygu</a:t>
            </a:r>
          </a:p>
          <a:p>
            <a:pPr algn="just"/>
            <a:endParaRPr lang="tr-TR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1Alfabelen1 Normal" panose="00000400000000000000" pitchFamily="2" charset="0"/>
            </a:endParaRP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Madde değildir.</a:t>
            </a:r>
          </a:p>
        </p:txBody>
      </p:sp>
      <p:pic>
        <p:nvPicPr>
          <p:cNvPr id="2050" name="Picture 2" descr="Zeka Evim – Akıl ve Zeka Oyunlar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295" y="4338470"/>
            <a:ext cx="3875396" cy="256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07520" y="4273815"/>
            <a:ext cx="3458277" cy="228707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1655" y="4330544"/>
            <a:ext cx="2753607" cy="2526488"/>
          </a:xfrm>
          <a:prstGeom prst="rect">
            <a:avLst/>
          </a:prstGeom>
        </p:spPr>
      </p:pic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57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595715" y="791444"/>
            <a:ext cx="107003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Maddenin doğada üç hali vardır. Bunlar katı, sıvı ve gazdır.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0731" y="1493784"/>
            <a:ext cx="1225527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* Gazlar bulundukları kaba yayılırlar, akışkandırlar ve sıkıştırılabilirler.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-101120" y="2078559"/>
            <a:ext cx="1175578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* Sıvılar akışkandır, bulundukları kaba yayılırlar ve sıkıştırılamazlar.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0731" y="2663334"/>
            <a:ext cx="1195898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* Katıların belli bir şekli vardır, bulundukları kaba yayılmazlar ve sıkıştırılamazlar.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Not: Ayrıca bunların hepsinin hacmi ve kütlesi vardır.</a:t>
            </a: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70836" y="4118149"/>
            <a:ext cx="2697018" cy="2148215"/>
          </a:xfrm>
          <a:prstGeom prst="rect">
            <a:avLst/>
          </a:prstGeom>
        </p:spPr>
      </p:pic>
      <p:sp>
        <p:nvSpPr>
          <p:cNvPr id="12" name="Dikdörtgen 11"/>
          <p:cNvSpPr/>
          <p:nvPr/>
        </p:nvSpPr>
        <p:spPr>
          <a:xfrm>
            <a:off x="9281564" y="6266364"/>
            <a:ext cx="8755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Katı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39334" y="4295807"/>
            <a:ext cx="2611582" cy="1970557"/>
          </a:xfrm>
          <a:prstGeom prst="rect">
            <a:avLst/>
          </a:prstGeom>
        </p:spPr>
      </p:pic>
      <p:sp>
        <p:nvSpPr>
          <p:cNvPr id="14" name="Dikdörtgen 13"/>
          <p:cNvSpPr/>
          <p:nvPr/>
        </p:nvSpPr>
        <p:spPr>
          <a:xfrm>
            <a:off x="5814710" y="6273225"/>
            <a:ext cx="7473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tr-TR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Sıvı</a:t>
            </a:r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756" y="4389473"/>
            <a:ext cx="3424368" cy="1896631"/>
          </a:xfrm>
          <a:prstGeom prst="rect">
            <a:avLst/>
          </a:prstGeom>
        </p:spPr>
      </p:pic>
      <p:sp>
        <p:nvSpPr>
          <p:cNvPr id="17" name="Dikdörtgen 16"/>
          <p:cNvSpPr/>
          <p:nvPr/>
        </p:nvSpPr>
        <p:spPr>
          <a:xfrm>
            <a:off x="1708098" y="6353942"/>
            <a:ext cx="9492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Gaz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3448861" y="0"/>
            <a:ext cx="53639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Maddenin Halleri</a:t>
            </a:r>
          </a:p>
        </p:txBody>
      </p:sp>
      <p:pic>
        <p:nvPicPr>
          <p:cNvPr id="19" name="Ses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8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59722" y="1190613"/>
            <a:ext cx="109472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* Maddelerin </a:t>
            </a:r>
            <a:r>
              <a:rPr lang="tr-T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gözlemlenebilen</a:t>
            </a: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ve </a:t>
            </a:r>
            <a:r>
              <a:rPr lang="tr-T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ölçülebilen</a:t>
            </a: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özellikleri vardır.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801524" y="2256038"/>
            <a:ext cx="403112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Maddenin ölçülebilen</a:t>
            </a:r>
          </a:p>
          <a:p>
            <a:pPr algn="just"/>
            <a:r>
              <a:rPr lang="tr-T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   özellikleri</a:t>
            </a:r>
          </a:p>
          <a:p>
            <a:pPr algn="just"/>
            <a:endParaRPr lang="tr-TR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1Alfabelen1 Normal" panose="00000400000000000000" pitchFamily="2" charset="0"/>
            </a:endParaRP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-Hacim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-Kütle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17737" y="1857722"/>
            <a:ext cx="2897229" cy="21701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87049" y="4110181"/>
            <a:ext cx="2601689" cy="2601689"/>
          </a:xfrm>
          <a:prstGeom prst="rect">
            <a:avLst/>
          </a:prstGeom>
        </p:spPr>
      </p:pic>
      <p:pic>
        <p:nvPicPr>
          <p:cNvPr id="8" name="Ses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423851" y="155010"/>
            <a:ext cx="9640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Maddeyi Niteleyen Özellikler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52006" y="3212765"/>
            <a:ext cx="2847681" cy="342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8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s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079938" y="174109"/>
            <a:ext cx="67329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Hacim Nasıl Ölçülür 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1097439"/>
            <a:ext cx="1197610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* </a:t>
            </a:r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Katıların ve sıvıların hacmi dereceli kap ile ölçülür. 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* Hacmin ölçü birimi litre ve mililitredir. (L ve ml) Hacim maddenin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boşlukta kapladığı yeri gösterir.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* Sıvıların hacmini ölçmek için dereceli bir kaba hacmini ölçmek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istediğimiz sıvıyı koyarız ve sıvının geldiği yer onun hacmini gösterir.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* Katıların hacmini ölçmek için önce dereceli bir kaba su koyarız ve 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geldiği yeri not ederiz. Sonra içine hacmini ölçeceğimiz katıyı 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koyarız ve geldiği yeri yine not ederiz. Bu ölçümlerin farkı katının 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hacmini gösterir.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84728" y="5301438"/>
            <a:ext cx="2503322" cy="144225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61973" y="5493653"/>
            <a:ext cx="2657014" cy="125004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8569" y="5518120"/>
            <a:ext cx="519613" cy="125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75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s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887429" y="172987"/>
            <a:ext cx="6417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Kütle Nasıl Ölçülür 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1" y="1357574"/>
            <a:ext cx="1219200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</a:t>
            </a:r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* Katı ve sıvıların kütlesi terazi ile ölçülür.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* Kütlenin ölçü birimi gram ve kilogramdır. (gr ve kg) Kütle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maddenin ağırlığıdır.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* Sıvıların kütlesini ölçmek için önce sıvıyı koyacağımız kabın ağırlığını</a:t>
            </a:r>
          </a:p>
          <a:p>
            <a:pPr algn="just"/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ölçeriz. Sonra kabı sıvıyla birlikte ölçeriz. </a:t>
            </a: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İkisinin farkı sıvının</a:t>
            </a:r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kütlesini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gösterir.</a:t>
            </a:r>
            <a:endParaRPr lang="tr-TR" sz="32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1Alfabelen1 Normal" panose="00000400000000000000" pitchFamily="2" charset="0"/>
            </a:endParaRPr>
          </a:p>
          <a:p>
            <a:pPr algn="just"/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</a:t>
            </a: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* Katıların kütlesini bulmak için kütlesini ölçeceğimiz katı maddeyi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teraziye koyarız. Çıkan sonuç katı maddenin kütlesine eşittir.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Not: Sıvıların kütlesini ölçerken boş kaba dara, sıvıyla birlikte kabın</a:t>
            </a:r>
          </a:p>
          <a:p>
            <a:pPr algn="just"/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kütlesine brüt kütle ve sıvının kütlesine de net kütle denir</a:t>
            </a: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LFABET98" panose="00000400000000000000" pitchFamily="2" charset="0"/>
              </a:rPr>
              <a:t>.</a:t>
            </a:r>
          </a:p>
          <a:p>
            <a:pPr algn="just"/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LFABET98" panose="00000400000000000000" pitchFamily="2" charset="0"/>
              </a:rPr>
              <a:t>   </a:t>
            </a:r>
          </a:p>
          <a:p>
            <a:pPr algn="just"/>
            <a:endParaRPr lang="tr-TR" sz="32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06629" y="186886"/>
            <a:ext cx="2123553" cy="147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8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4503" y="228254"/>
            <a:ext cx="11508377" cy="66787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2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LFABET98" panose="00000400000000000000" pitchFamily="2" charset="0"/>
              </a:rPr>
              <a:t>   </a:t>
            </a:r>
            <a:r>
              <a:rPr lang="tr-TR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Maddenin gözlemlenebilen</a:t>
            </a:r>
          </a:p>
          <a:p>
            <a:pPr algn="just"/>
            <a:r>
              <a:rPr lang="tr-TR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          özellikleri</a:t>
            </a:r>
          </a:p>
          <a:p>
            <a:pPr algn="just"/>
            <a:endParaRPr lang="tr-TR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LFABET98" panose="00000400000000000000" pitchFamily="2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Saydam-</a:t>
            </a:r>
            <a:r>
              <a:rPr lang="tr-TR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opak</a:t>
            </a:r>
            <a:endParaRPr lang="tr-TR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1Alfabelen1 Normal" panose="00000400000000000000" pitchFamily="2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Suyu çeken-suyu çekmeyen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Suda yüzen-suda batan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Pürüzlü-pürüzsüz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Sağlam-kırılgan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Esnek-berk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Mıknatısla çekilen-mıknatısla çekilmeyen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Kokulu-kokusuz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32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1Alfabelen1 Normal" panose="00000400000000000000" pitchFamily="2" charset="0"/>
              </a:rPr>
              <a:t>Renkli-renksiz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61456" y="358883"/>
            <a:ext cx="1916736" cy="169642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96524" y="2387021"/>
            <a:ext cx="2153888" cy="236121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08740" y="2256734"/>
            <a:ext cx="1784220" cy="178422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016611" y="2256734"/>
            <a:ext cx="1640946" cy="2116278"/>
          </a:xfrm>
          <a:prstGeom prst="rect">
            <a:avLst/>
          </a:prstGeom>
        </p:spPr>
      </p:pic>
      <p:pic>
        <p:nvPicPr>
          <p:cNvPr id="10" name="Ses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840" y="4464452"/>
            <a:ext cx="3868579" cy="228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87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s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2258536" y="2413154"/>
            <a:ext cx="7545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BENİ DİNLEDİĞİNİZ</a:t>
            </a:r>
            <a:r>
              <a:rPr lang="tr-TR" sz="5400" b="1" cap="none" spc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İÇİN</a:t>
            </a:r>
          </a:p>
          <a:p>
            <a:pPr algn="ctr"/>
            <a:r>
              <a:rPr lang="tr-TR" sz="5400" b="1" cap="none" spc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TEŞEKKÜR EDERİM</a:t>
            </a:r>
          </a:p>
        </p:txBody>
      </p:sp>
    </p:spTree>
    <p:extLst>
      <p:ext uri="{BB962C8B-B14F-4D97-AF65-F5344CB8AC3E}">
        <p14:creationId xmlns:p14="http://schemas.microsoft.com/office/powerpoint/2010/main" val="26096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874</TotalTime>
  <Words>378</Words>
  <PresentationFormat>Geniş ekran</PresentationFormat>
  <Paragraphs>61</Paragraphs>
  <Slides>9</Slides>
  <Notes>0</Notes>
  <HiddenSlides>0</HiddenSlides>
  <MMClips>9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6" baseType="lpstr">
      <vt:lpstr>1Alfabelen1 Normal</vt:lpstr>
      <vt:lpstr>ALFABET98</vt:lpstr>
      <vt:lpstr>Arial</vt:lpstr>
      <vt:lpstr>Arial Black</vt:lpstr>
      <vt:lpstr>Georgia</vt:lpstr>
      <vt:lpstr>Trebuchet MS</vt:lpstr>
      <vt:lpstr>Hava Akımı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2021-01-14T16:34:29Z</dcterms:created>
  <dcterms:modified xsi:type="dcterms:W3CDTF">2021-03-17T07:50:06Z</dcterms:modified>
  <cp:category>https://www.sorubak.com</cp:category>
</cp:coreProperties>
</file>