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60" r:id="rId5"/>
    <p:sldId id="259" r:id="rId6"/>
    <p:sldId id="263" r:id="rId7"/>
    <p:sldId id="261" r:id="rId8"/>
    <p:sldId id="262" r:id="rId9"/>
    <p:sldId id="264" r:id="rId10"/>
    <p:sldId id="266" r:id="rId11"/>
    <p:sldId id="265" r:id="rId12"/>
    <p:sldId id="267" r:id="rId13"/>
    <p:sldId id="268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44" autoAdjust="0"/>
    <p:restoredTop sz="94660"/>
  </p:normalViewPr>
  <p:slideViewPr>
    <p:cSldViewPr snapToGrid="0">
      <p:cViewPr varScale="1">
        <p:scale>
          <a:sx n="86" d="100"/>
          <a:sy n="86" d="100"/>
        </p:scale>
        <p:origin x="120" y="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458157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6294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739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14674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39955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01365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54118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72160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833168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6444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05653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5"/>
            <a:r>
              <a:rPr lang="en-US" dirty="0"/>
              <a:t>6</a:t>
            </a:r>
          </a:p>
          <a:p>
            <a:pPr lvl="6"/>
            <a:r>
              <a:rPr lang="en-US" dirty="0"/>
              <a:t>7</a:t>
            </a:r>
          </a:p>
          <a:p>
            <a:pPr lvl="7"/>
            <a:r>
              <a:rPr lang="en-US" dirty="0"/>
              <a:t>8</a:t>
            </a:r>
          </a:p>
          <a:p>
            <a:pPr lvl="8"/>
            <a:r>
              <a:rPr lang="en-US" dirty="0"/>
              <a:t>9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B06791-5D4B-4664-9F52-C891ECE02CC7}" type="datetimeFigureOut">
              <a:rPr lang="tr-TR" smtClean="0"/>
              <a:pPr/>
              <a:t>10.03.2021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90DC98-2DC8-4CA2-8D94-C788460BEF41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708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NUL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717963" y="1981057"/>
            <a:ext cx="8686800" cy="5251016"/>
          </a:xfrm>
        </p:spPr>
        <p:txBody>
          <a:bodyPr>
            <a:noAutofit/>
          </a:bodyPr>
          <a:lstStyle/>
          <a:p>
            <a:r>
              <a:rPr lang="tr-TR" sz="6600" dirty="0">
                <a:solidFill>
                  <a:schemeClr val="bg1"/>
                </a:solidFill>
                <a:latin typeface="Unicorn Pop" panose="02000500000000000000" pitchFamily="2" charset="0"/>
              </a:rPr>
              <a:t>AYDINLATMA </a:t>
            </a:r>
            <a:r>
              <a:rPr lang="tr-TR" sz="6600" dirty="0" err="1">
                <a:solidFill>
                  <a:schemeClr val="bg1"/>
                </a:solidFill>
                <a:latin typeface="Unicorn Pop" panose="02000500000000000000" pitchFamily="2" charset="0"/>
              </a:rPr>
              <a:t>TEKNOLOJiLERiNiN</a:t>
            </a:r>
            <a:endParaRPr lang="tr-TR" sz="6600" dirty="0">
              <a:solidFill>
                <a:schemeClr val="bg1"/>
              </a:solidFill>
              <a:latin typeface="Unicorn Pop" panose="02000500000000000000" pitchFamily="2" charset="0"/>
            </a:endParaRPr>
          </a:p>
          <a:p>
            <a:r>
              <a:rPr lang="tr-TR" sz="6600" dirty="0">
                <a:solidFill>
                  <a:schemeClr val="bg1"/>
                </a:solidFill>
                <a:latin typeface="Unicorn Pop" panose="02000500000000000000" pitchFamily="2" charset="0"/>
              </a:rPr>
              <a:t>ZAMAN </a:t>
            </a:r>
            <a:r>
              <a:rPr lang="tr-TR" sz="6600" dirty="0" err="1">
                <a:solidFill>
                  <a:schemeClr val="bg1"/>
                </a:solidFill>
                <a:latin typeface="Unicorn Pop" panose="02000500000000000000" pitchFamily="2" charset="0"/>
              </a:rPr>
              <a:t>iÇiNDEKi</a:t>
            </a:r>
            <a:r>
              <a:rPr lang="tr-TR" sz="6600" dirty="0">
                <a:solidFill>
                  <a:schemeClr val="bg1"/>
                </a:solidFill>
                <a:latin typeface="Unicorn Pop" panose="02000500000000000000" pitchFamily="2" charset="0"/>
              </a:rPr>
              <a:t> </a:t>
            </a:r>
            <a:r>
              <a:rPr lang="tr-TR" sz="6600" dirty="0" err="1">
                <a:solidFill>
                  <a:schemeClr val="bg1"/>
                </a:solidFill>
                <a:latin typeface="Unicorn Pop" panose="02000500000000000000" pitchFamily="2" charset="0"/>
              </a:rPr>
              <a:t>GELiŞiMi</a:t>
            </a:r>
            <a:endParaRPr lang="tr-TR" sz="6600" dirty="0">
              <a:solidFill>
                <a:schemeClr val="bg1"/>
              </a:solidFill>
              <a:latin typeface="Unicorn Pop" panose="02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02198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6600" dirty="0">
                <a:latin typeface="Unicorn Pop" panose="02000500000000000000" pitchFamily="2" charset="0"/>
              </a:rPr>
              <a:t>9. Floresan Lamba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281" y="686174"/>
            <a:ext cx="3878730" cy="2666626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5128" y="686174"/>
            <a:ext cx="3726872" cy="3066907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4615504" y="4003964"/>
            <a:ext cx="705558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</a:rPr>
              <a:t>Olumlu Yanları:</a:t>
            </a:r>
          </a:p>
          <a:p>
            <a:r>
              <a:rPr lang="tr-TR" sz="2400" dirty="0"/>
              <a:t>Normal ampullere oranla, çok daha iyi bir enerji </a:t>
            </a:r>
          </a:p>
          <a:p>
            <a:r>
              <a:rPr lang="tr-TR" sz="2400" dirty="0"/>
              <a:t>tasarrufu sağlar.</a:t>
            </a:r>
          </a:p>
          <a:p>
            <a:endParaRPr lang="tr-TR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59300" y="5532291"/>
            <a:ext cx="8101962" cy="15081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dirty="0">
                <a:solidFill>
                  <a:srgbClr val="FF0000"/>
                </a:solidFill>
              </a:rPr>
              <a:t>Olumsuz Yanları:</a:t>
            </a:r>
          </a:p>
          <a:p>
            <a:r>
              <a:rPr lang="tr-TR" dirty="0"/>
              <a:t>Floresan lambası ışığına fazla maruz kalmak göz problemlerine sebep olur.</a:t>
            </a:r>
          </a:p>
          <a:p>
            <a:r>
              <a:rPr lang="tr-TR" dirty="0"/>
              <a:t>Ultraviyole ışık yayar.</a:t>
            </a:r>
          </a:p>
          <a:p>
            <a:r>
              <a:rPr lang="tr-TR" dirty="0"/>
              <a:t>İçeriğindeki maddeler, lamba kırıldığında ortama zehirli atık yayar.</a:t>
            </a:r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7602300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>
                <a:latin typeface="Unicorn Pop" panose="02000500000000000000" pitchFamily="2" charset="0"/>
              </a:rPr>
              <a:t>10. </a:t>
            </a:r>
            <a:r>
              <a:rPr lang="tr-TR" sz="7200" dirty="0" err="1">
                <a:latin typeface="Unicorn Pop" panose="02000500000000000000" pitchFamily="2" charset="0"/>
              </a:rPr>
              <a:t>Led</a:t>
            </a:r>
            <a:r>
              <a:rPr lang="tr-TR" sz="7200" dirty="0">
                <a:latin typeface="Unicorn Pop" panose="02000500000000000000" pitchFamily="2" charset="0"/>
              </a:rPr>
              <a:t> Lamba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6374" y="-193965"/>
            <a:ext cx="3270390" cy="4289457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4737" y="3672535"/>
            <a:ext cx="359044" cy="422957"/>
          </a:xfrm>
          <a:prstGeom prst="rect">
            <a:avLst/>
          </a:prstGeom>
        </p:spPr>
      </p:pic>
      <p:sp>
        <p:nvSpPr>
          <p:cNvPr id="7" name="Metin kutusu 6"/>
          <p:cNvSpPr txBox="1"/>
          <p:nvPr/>
        </p:nvSpPr>
        <p:spPr>
          <a:xfrm>
            <a:off x="4931712" y="3676049"/>
            <a:ext cx="7251152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Çok az enerji tüketmeleri,</a:t>
            </a:r>
          </a:p>
          <a:p>
            <a:endParaRPr lang="tr-TR" dirty="0"/>
          </a:p>
          <a:p>
            <a:r>
              <a:rPr lang="tr-TR" dirty="0"/>
              <a:t>Uzun ömürlü olmaları,</a:t>
            </a:r>
          </a:p>
          <a:p>
            <a:endParaRPr lang="tr-TR" dirty="0"/>
          </a:p>
          <a:p>
            <a:r>
              <a:rPr lang="tr-TR" dirty="0"/>
              <a:t>Verimli olmaları, </a:t>
            </a:r>
          </a:p>
          <a:p>
            <a:endParaRPr lang="tr-TR" dirty="0"/>
          </a:p>
          <a:p>
            <a:r>
              <a:rPr lang="tr-TR" dirty="0"/>
              <a:t>Zararlı gaz barındırmamaları</a:t>
            </a:r>
          </a:p>
          <a:p>
            <a:r>
              <a:rPr lang="tr-TR" dirty="0"/>
              <a:t>                                          </a:t>
            </a:r>
          </a:p>
          <a:p>
            <a:r>
              <a:rPr lang="tr-TR" dirty="0"/>
              <a:t>                          …sebebiyle günümüzde çokça tercih edilmektedir.</a:t>
            </a:r>
          </a:p>
          <a:p>
            <a:endParaRPr lang="tr-TR" dirty="0"/>
          </a:p>
        </p:txBody>
      </p:sp>
      <p:pic>
        <p:nvPicPr>
          <p:cNvPr id="8" name="Resim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9845" y="4195866"/>
            <a:ext cx="359044" cy="422957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948" y="4719197"/>
            <a:ext cx="359044" cy="422957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7079" y="5306634"/>
            <a:ext cx="359044" cy="422957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357" y="1294467"/>
            <a:ext cx="2381582" cy="23815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50873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>
                <a:latin typeface="Unicorn Pop" panose="02000500000000000000" pitchFamily="2" charset="0"/>
              </a:rPr>
              <a:t>11. Halojen </a:t>
            </a:r>
            <a:br>
              <a:rPr lang="tr-TR" sz="6600" dirty="0">
                <a:latin typeface="Unicorn Pop" panose="02000500000000000000" pitchFamily="2" charset="0"/>
              </a:rPr>
            </a:br>
            <a:r>
              <a:rPr lang="tr-TR" sz="6600" dirty="0">
                <a:latin typeface="Unicorn Pop" panose="02000500000000000000" pitchFamily="2" charset="0"/>
              </a:rPr>
              <a:t>Lamba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255" y="1082098"/>
            <a:ext cx="2857500" cy="4219575"/>
          </a:xfrm>
        </p:spPr>
      </p:pic>
    </p:spTree>
    <p:extLst>
      <p:ext uri="{BB962C8B-B14F-4D97-AF65-F5344CB8AC3E}">
        <p14:creationId xmlns:p14="http://schemas.microsoft.com/office/powerpoint/2010/main" val="122216203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8800" dirty="0">
                <a:latin typeface="RastyKing" panose="00000500000000000000" pitchFamily="50" charset="-94"/>
              </a:rPr>
              <a:t>Özge Öğretmen</a:t>
            </a:r>
            <a:br>
              <a:rPr lang="tr-TR" dirty="0">
                <a:latin typeface="RastyKing" panose="00000500000000000000" pitchFamily="50" charset="-94"/>
              </a:rPr>
            </a:b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4558145" y="2562483"/>
            <a:ext cx="743344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6000" dirty="0">
                <a:latin typeface="Pacifico" panose="00000500000000000000" pitchFamily="2" charset="-94"/>
              </a:rPr>
              <a:t>TEŞEKKÜRLER…</a:t>
            </a:r>
          </a:p>
        </p:txBody>
      </p:sp>
    </p:spTree>
    <p:extLst>
      <p:ext uri="{BB962C8B-B14F-4D97-AF65-F5344CB8AC3E}">
        <p14:creationId xmlns:p14="http://schemas.microsoft.com/office/powerpoint/2010/main" val="16507713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9600" dirty="0">
                <a:latin typeface="Unicorn Pop" panose="02000500000000000000" pitchFamily="2" charset="0"/>
              </a:rPr>
              <a:t>1.Güneş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0539" y="1439019"/>
            <a:ext cx="3801005" cy="3810532"/>
          </a:xfrm>
        </p:spPr>
      </p:pic>
    </p:spTree>
    <p:extLst>
      <p:ext uri="{BB962C8B-B14F-4D97-AF65-F5344CB8AC3E}">
        <p14:creationId xmlns:p14="http://schemas.microsoft.com/office/powerpoint/2010/main" val="33705954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9600" dirty="0">
                <a:latin typeface="Unicorn Pop" panose="02000500000000000000" pitchFamily="2" charset="0"/>
              </a:rPr>
              <a:t>2.Ateş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803" y="803275"/>
            <a:ext cx="3522332" cy="5248275"/>
          </a:xfrm>
        </p:spPr>
      </p:pic>
    </p:spTree>
    <p:extLst>
      <p:ext uri="{BB962C8B-B14F-4D97-AF65-F5344CB8AC3E}">
        <p14:creationId xmlns:p14="http://schemas.microsoft.com/office/powerpoint/2010/main" val="27713866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>
                <a:latin typeface="Unicorn Pop" panose="02000500000000000000" pitchFamily="2" charset="0"/>
              </a:rPr>
              <a:t>3.Meşale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579" y="803275"/>
            <a:ext cx="4168780" cy="5248275"/>
          </a:xfrm>
        </p:spPr>
      </p:pic>
      <p:sp>
        <p:nvSpPr>
          <p:cNvPr id="5" name="Metin kutusu 4"/>
          <p:cNvSpPr txBox="1"/>
          <p:nvPr/>
        </p:nvSpPr>
        <p:spPr>
          <a:xfrm>
            <a:off x="429490" y="6051550"/>
            <a:ext cx="1111134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atin typeface="MV Boli" panose="02000500030200090000" pitchFamily="2" charset="0"/>
                <a:cs typeface="MV Boli" panose="02000500030200090000" pitchFamily="2" charset="0"/>
              </a:rPr>
              <a:t>Meşale; aydınlatma için kullanılan, ilk teknolojik üründür.</a:t>
            </a:r>
          </a:p>
        </p:txBody>
      </p:sp>
    </p:spTree>
    <p:extLst>
      <p:ext uri="{BB962C8B-B14F-4D97-AF65-F5344CB8AC3E}">
        <p14:creationId xmlns:p14="http://schemas.microsoft.com/office/powerpoint/2010/main" val="3388074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>
                <a:latin typeface="Unicorn Pop" panose="02000500000000000000" pitchFamily="2" charset="0"/>
              </a:rPr>
              <a:t>4. Kandil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6064" y="1040670"/>
            <a:ext cx="2984500" cy="2324100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8383" y="893465"/>
            <a:ext cx="2618509" cy="2618509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4369" y="3578146"/>
            <a:ext cx="4387889" cy="2542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75560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9600" dirty="0">
                <a:latin typeface="Unicorn Pop" panose="02000500000000000000" pitchFamily="2" charset="0"/>
              </a:rPr>
              <a:t>5.mum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8427" y="1352590"/>
            <a:ext cx="5424569" cy="3607338"/>
          </a:xfrm>
        </p:spPr>
      </p:pic>
    </p:spTree>
    <p:extLst>
      <p:ext uri="{BB962C8B-B14F-4D97-AF65-F5344CB8AC3E}">
        <p14:creationId xmlns:p14="http://schemas.microsoft.com/office/powerpoint/2010/main" val="768705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>
                <a:latin typeface="Unicorn Pop" panose="02000500000000000000" pitchFamily="2" charset="0"/>
              </a:rPr>
              <a:t>6. Gaz </a:t>
            </a:r>
            <a:r>
              <a:rPr lang="tr-TR" sz="7200" dirty="0" err="1">
                <a:latin typeface="Unicorn Pop" panose="02000500000000000000" pitchFamily="2" charset="0"/>
              </a:rPr>
              <a:t>lambasi</a:t>
            </a:r>
            <a:endParaRPr lang="tr-TR" sz="7200" dirty="0">
              <a:latin typeface="Unicorn Pop" panose="02000500000000000000" pitchFamily="2" charset="0"/>
            </a:endParaRP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9266" y="484620"/>
            <a:ext cx="2950115" cy="3933487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7199" y="3331245"/>
            <a:ext cx="3864947" cy="2950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4900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4800" dirty="0">
                <a:latin typeface="Unicorn Pop" panose="02000500000000000000" pitchFamily="2" charset="0"/>
              </a:rPr>
              <a:t>7. Lüks </a:t>
            </a:r>
            <a:r>
              <a:rPr lang="tr-TR" sz="4800" dirty="0" err="1">
                <a:latin typeface="Unicorn Pop" panose="02000500000000000000" pitchFamily="2" charset="0"/>
              </a:rPr>
              <a:t>Lambasıi</a:t>
            </a:r>
            <a:br>
              <a:rPr lang="tr-TR" sz="4800" dirty="0">
                <a:latin typeface="Unicorn Pop" panose="02000500000000000000" pitchFamily="2" charset="0"/>
              </a:rPr>
            </a:br>
            <a:r>
              <a:rPr lang="tr-TR" sz="4800" dirty="0">
                <a:latin typeface="Unicorn Pop" panose="02000500000000000000" pitchFamily="2" charset="0"/>
              </a:rPr>
              <a:t>(Tüplü Lamba)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1390" y="958706"/>
            <a:ext cx="3229046" cy="3229046"/>
          </a:xfr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1528" y="726930"/>
            <a:ext cx="3892141" cy="5196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16735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7200" dirty="0">
                <a:latin typeface="Unicorn Pop" panose="02000500000000000000" pitchFamily="2" charset="0"/>
              </a:rPr>
              <a:t>8. Ampul</a:t>
            </a:r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568315"/>
            <a:ext cx="3064898" cy="2433357"/>
          </a:xfr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734161" y="692291"/>
            <a:ext cx="2990850" cy="186848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9219399" y="2606945"/>
            <a:ext cx="217969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>
                <a:latin typeface="Cooper Black" panose="0208090404030B020404" pitchFamily="18" charset="0"/>
              </a:rPr>
              <a:t>Thomas Edison</a:t>
            </a:r>
          </a:p>
          <a:p>
            <a:r>
              <a:rPr lang="tr-TR" dirty="0">
                <a:latin typeface="Cooper Black" panose="0208090404030B020404" pitchFamily="18" charset="0"/>
              </a:rPr>
              <a:t>Ampulün mucidi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5134660" y="3001672"/>
            <a:ext cx="304560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>
                <a:latin typeface="Arial Black" panose="020B0A04020102020204" pitchFamily="34" charset="0"/>
              </a:rPr>
              <a:t>Ampulün içindeki teller ısınır ve böylece ışık ortaya çıkar. </a:t>
            </a:r>
          </a:p>
        </p:txBody>
      </p:sp>
      <p:pic>
        <p:nvPicPr>
          <p:cNvPr id="9" name="Resim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867" y="5049477"/>
            <a:ext cx="1486606" cy="1808523"/>
          </a:xfrm>
          <a:prstGeom prst="rect">
            <a:avLst/>
          </a:prstGeom>
        </p:spPr>
      </p:pic>
      <p:sp>
        <p:nvSpPr>
          <p:cNvPr id="10" name="Metin kutusu 9"/>
          <p:cNvSpPr txBox="1"/>
          <p:nvPr/>
        </p:nvSpPr>
        <p:spPr>
          <a:xfrm>
            <a:off x="1925782" y="5597236"/>
            <a:ext cx="954511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/>
              <a:t>*Ampulün icadı, aydınlatma teknolojilerinde yeni bir çığır açmıştır.</a:t>
            </a:r>
          </a:p>
          <a:p>
            <a:endParaRPr lang="tr-TR" dirty="0"/>
          </a:p>
          <a:p>
            <a:r>
              <a:rPr lang="tr-TR" dirty="0"/>
              <a:t>*Fakat </a:t>
            </a:r>
            <a:r>
              <a:rPr lang="tr-TR" dirty="0" err="1"/>
              <a:t>günümüzde,fazla</a:t>
            </a:r>
            <a:r>
              <a:rPr lang="tr-TR" dirty="0"/>
              <a:t> miktarda elektrik tüketimine sebep olduğu için tercih edilmiyor.</a:t>
            </a:r>
          </a:p>
        </p:txBody>
      </p:sp>
    </p:spTree>
    <p:extLst>
      <p:ext uri="{BB962C8B-B14F-4D97-AF65-F5344CB8AC3E}">
        <p14:creationId xmlns:p14="http://schemas.microsoft.com/office/powerpoint/2010/main" val="1400364230"/>
      </p:ext>
    </p:extLst>
  </p:cSld>
  <p:clrMapOvr>
    <a:masterClrMapping/>
  </p:clrMapOvr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81B02"/>
      </a:accent1>
      <a:accent2>
        <a:srgbClr val="FC7715"/>
      </a:accent2>
      <a:accent3>
        <a:srgbClr val="AFBF41"/>
      </a:accent3>
      <a:accent4>
        <a:srgbClr val="50C49F"/>
      </a:accent4>
      <a:accent5>
        <a:srgbClr val="3B95C4"/>
      </a:accent5>
      <a:accent6>
        <a:srgbClr val="B560D4"/>
      </a:accent6>
      <a:hlink>
        <a:srgbClr val="FC5A1A"/>
      </a:hlink>
      <a:folHlink>
        <a:srgbClr val="B49E74"/>
      </a:folHlink>
    </a:clrScheme>
    <a:fontScheme name="Atlas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508F7963-D0B5-43F7-BB2C-FCE3009C08E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TM16401371[[fn=Atlas]]</Template>
  <TotalTime>221</TotalTime>
  <Words>170</Words>
  <PresentationFormat>Geniş ekran</PresentationFormat>
  <Paragraphs>38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23" baseType="lpstr">
      <vt:lpstr>Arial Black</vt:lpstr>
      <vt:lpstr>Calibri Light</vt:lpstr>
      <vt:lpstr>Cooper Black</vt:lpstr>
      <vt:lpstr>MV Boli</vt:lpstr>
      <vt:lpstr>Pacifico</vt:lpstr>
      <vt:lpstr>RastyKing</vt:lpstr>
      <vt:lpstr>Rockwell</vt:lpstr>
      <vt:lpstr>Unicorn Pop</vt:lpstr>
      <vt:lpstr>Wingdings</vt:lpstr>
      <vt:lpstr>Atlas</vt:lpstr>
      <vt:lpstr>PowerPoint Sunusu</vt:lpstr>
      <vt:lpstr>1.Güneş</vt:lpstr>
      <vt:lpstr>2.Ateş</vt:lpstr>
      <vt:lpstr>3.Meşale</vt:lpstr>
      <vt:lpstr>4. Kandil</vt:lpstr>
      <vt:lpstr>5.mum</vt:lpstr>
      <vt:lpstr>6. Gaz lambasi</vt:lpstr>
      <vt:lpstr>7. Lüks Lambasıi (Tüplü Lamba)</vt:lpstr>
      <vt:lpstr>8. Ampul</vt:lpstr>
      <vt:lpstr>9. Floresan Lamba</vt:lpstr>
      <vt:lpstr>10. Led Lamba</vt:lpstr>
      <vt:lpstr>11. Halojen  Lamba</vt:lpstr>
      <vt:lpstr>Özge Öğretmen 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2021-03-05T11:11:47Z</dcterms:created>
  <dcterms:modified xsi:type="dcterms:W3CDTF">2021-03-10T07:44:29Z</dcterms:modified>
  <cp:category>https://www.sorubak.com</cp:category>
</cp:coreProperties>
</file>