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8" r:id="rId3"/>
  </p:sldMasterIdLst>
  <p:notesMasterIdLst>
    <p:notesMasterId r:id="rId37"/>
  </p:notesMasterIdLst>
  <p:sldIdLst>
    <p:sldId id="263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6" r:id="rId12"/>
    <p:sldId id="267" r:id="rId13"/>
    <p:sldId id="265" r:id="rId14"/>
    <p:sldId id="430" r:id="rId15"/>
    <p:sldId id="446" r:id="rId16"/>
    <p:sldId id="445" r:id="rId17"/>
    <p:sldId id="393" r:id="rId18"/>
    <p:sldId id="416" r:id="rId19"/>
    <p:sldId id="417" r:id="rId20"/>
    <p:sldId id="419" r:id="rId21"/>
    <p:sldId id="421" r:id="rId22"/>
    <p:sldId id="423" r:id="rId23"/>
    <p:sldId id="425" r:id="rId24"/>
    <p:sldId id="451" r:id="rId25"/>
    <p:sldId id="449" r:id="rId26"/>
    <p:sldId id="327" r:id="rId27"/>
    <p:sldId id="447" r:id="rId28"/>
    <p:sldId id="450" r:id="rId29"/>
    <p:sldId id="269" r:id="rId30"/>
    <p:sldId id="448" r:id="rId31"/>
    <p:sldId id="452" r:id="rId32"/>
    <p:sldId id="453" r:id="rId33"/>
    <p:sldId id="454" r:id="rId34"/>
    <p:sldId id="455" r:id="rId35"/>
    <p:sldId id="456" r:id="rId3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Orta Stil 1 - Vurgu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Açık Stil 3 - Vurgu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25E5076-3810-47DD-B79F-674D7AD40C01}" styleName="Koyu Stil 1 - Vurgu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BEE33-96CB-4FE9-A962-D568D8F81FCC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4D456F-35A2-4918-AD49-F4B987C9EB6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82079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>
            <a:extLst>
              <a:ext uri="{FF2B5EF4-FFF2-40B4-BE49-F238E27FC236}">
                <a16:creationId xmlns="" xmlns:a16="http://schemas.microsoft.com/office/drawing/2014/main" id="{FE5AFC67-95BA-48F3-AE50-5E36AD6BA4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0F2C125-F2DB-463E-B962-98649C4E37C8}" type="slidenum">
              <a:rPr lang="en-US" altLang="tr-TR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24</a:t>
            </a:fld>
            <a:endParaRPr lang="en-US" altLang="tr-TR">
              <a:latin typeface="Arial" panose="020B0604020202020204" pitchFamily="34" charset="0"/>
            </a:endParaRPr>
          </a:p>
        </p:txBody>
      </p:sp>
      <p:sp>
        <p:nvSpPr>
          <p:cNvPr id="74755" name="Rectangle 2">
            <a:extLst>
              <a:ext uri="{FF2B5EF4-FFF2-40B4-BE49-F238E27FC236}">
                <a16:creationId xmlns="" xmlns:a16="http://schemas.microsoft.com/office/drawing/2014/main" id="{A8526614-6F72-4954-B9DF-8810E4A5DD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6" name="Rectangle 3">
            <a:extLst>
              <a:ext uri="{FF2B5EF4-FFF2-40B4-BE49-F238E27FC236}">
                <a16:creationId xmlns="" xmlns:a16="http://schemas.microsoft.com/office/drawing/2014/main" id="{E6088450-E6D4-4379-BDE4-BEC27C96D9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04CA8E2-9F0E-483C-8866-5F8C51CB39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38AB2D75-B788-471A-873C-1AF469950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852C90F5-AD30-46A7-B119-A6E6C2A95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98BD665A-AEFC-44AC-BDBD-A4DB1A3AE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67FF3F6-0FEE-4678-B223-7270D30D1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868705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17C6215-8A37-4075-960D-E0CDB5414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E5912522-E4A0-4EB2-AFFF-9C7C41D4C5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778769AE-7DB2-4AE3-810E-90B60C69F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E63F799F-5100-4A4A-A8C0-B64766BFB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B4026756-EA5E-48AA-A89F-F8BA7C945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25778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F1A0B02E-723B-485A-9921-4D53BE3EF3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EF3DC1A8-AA3A-4F4D-9C6C-364AF4D9AA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94932258-DDF4-40D2-A059-EACB58216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6A2DFDE7-E5A2-41DA-9221-441EEBFC0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FC5E0B12-2AAA-4BCD-8F02-55B015668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815933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404831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85563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632311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0568090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971599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613386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6891652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025759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FBA3654-A56F-45B2-B546-977C3B198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1F5A5CA-7A63-4467-88B9-30AA96E3F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C4AE7227-58E6-4A5C-9B33-340940B8A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E35983BD-D163-4410-ABD7-B11905DE5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5254B723-8591-4D04-A741-2D33CAEE9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6575373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996065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9531089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8291266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418968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805873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930435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1303685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411742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3264406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4414521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EB08E32-A6A5-49AE-940B-81E74172C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5242862A-5233-4D6A-81FC-6C4DF200FC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03175049-3036-41DD-A40A-586BBF65E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0A7AE371-244A-4B97-95E2-97F7E79E4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099EFCDA-1B62-4E07-BDE8-23A3B588C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7672030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850468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1979096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758683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413572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973840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7912945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9757988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338840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9746536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849087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7F89709-1332-49D9-9549-D18FD66EF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629DCD2-C07F-431B-A0EE-69FD950704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EB2213C0-65D7-4FD9-BCDE-2D98C17F90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C9A223D5-CD57-44F9-93AC-063ABD85E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505B69ED-4B3D-4D18-9876-00E04B27D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F7C32549-A080-4015-B940-5B63CC7F3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967165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9203375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5613447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4580425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64197894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650267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960988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692642A-DA11-46AA-B4F1-656C94BB1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CAA6F635-AA59-433A-83C7-2F12BC40A9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7BC33ECC-0029-4BD6-9153-BE9189E59A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E2E4D3C9-5C75-4DAF-AA63-984E384B56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3D563E9D-F683-42FA-9341-9CA8A171A5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1953A966-A653-45B9-BC1F-A595D9AE5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21EBE70F-B324-4AC1-A8AD-C193C85F7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F882BF14-8C9F-416C-B896-E52BE9DF8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775247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EF71426-FCD4-4084-AF78-BA1A73BE5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621CE9D9-8B23-4363-8CEE-ED3DBDC05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72ACBD24-CE72-4F93-B5EA-ECD8C0419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15712018-9F39-45DF-81DE-C0027A734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426021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9EBF9D40-F10E-4B4A-A509-8D31E6CA7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29E6F7B8-F6F7-4082-83FE-CA8027CFF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D25A81FA-2557-401D-B462-9D3AB65CC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50107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86FAB49-E3C4-4FAC-8F28-6C5E22320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B4D4069-1E5F-4445-8B3B-5207B9E02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BAEC6E05-D44D-4A32-A752-D98181FDC0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5C500BBD-7C17-4A4A-8C39-8F0460745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9E53880F-17D3-4E6A-9D4C-13C62D454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057A7D10-6180-47E7-932A-7FE26525C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406569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2F2E44E-687F-4988-A096-9BE2A1C90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3BFE1C1E-98EA-4280-9136-F94338B2C3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8BA60692-4A39-4C8E-84E7-2936818F14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E966A1B3-897C-4382-8B63-EEE2209A1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5CF36AB-77E7-42FB-B283-4EDD0A8A9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CF326063-25F5-4B01-A00A-4AFAD6B64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472257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C6F0F6ED-CD52-4EFB-9D51-027AC8A5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C1EAB6E5-FB7A-4998-919C-851F8FA50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1727BEF0-E294-4DEA-91DB-B48E033D9C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75E18BAD-0C3E-4C70-817F-36582F0207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46ABAC31-B63E-4EF1-AC64-FEAFC02F82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23600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191239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3D6C88F-9AFF-4CE1-8108-4C011DF5FBF7}" type="datetimeFigureOut">
              <a:rPr lang="tr-TR" smtClean="0"/>
              <a:pPr/>
              <a:t>05/10/2020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25FB3C8-ED86-4BA8-892F-FA9335EFF4FE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663567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88294908-8B00-4F58-BBBA-20F71A40AA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4364C879-1404-4203-8E9D-CC5DE0A621A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2700000">
            <a:off x="82782" y="-1386168"/>
            <a:ext cx="2424873" cy="3611191"/>
          </a:xfrm>
          <a:custGeom>
            <a:avLst/>
            <a:gdLst>
              <a:gd name="connsiteX0" fmla="*/ 0 w 2424873"/>
              <a:gd name="connsiteY0" fmla="*/ 2424874 h 3611191"/>
              <a:gd name="connsiteX1" fmla="*/ 2424873 w 2424873"/>
              <a:gd name="connsiteY1" fmla="*/ 0 h 3611191"/>
              <a:gd name="connsiteX2" fmla="*/ 2424873 w 2424873"/>
              <a:gd name="connsiteY2" fmla="*/ 3611191 h 3611191"/>
              <a:gd name="connsiteX3" fmla="*/ 1186317 w 2424873"/>
              <a:gd name="connsiteY3" fmla="*/ 3611191 h 361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4873" h="3611191">
                <a:moveTo>
                  <a:pt x="0" y="2424874"/>
                </a:moveTo>
                <a:lnTo>
                  <a:pt x="2424873" y="0"/>
                </a:lnTo>
                <a:lnTo>
                  <a:pt x="2424873" y="3611191"/>
                </a:lnTo>
                <a:lnTo>
                  <a:pt x="1186317" y="361119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84617302-4B0D-4351-A6BB-6F0930D943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2700000">
            <a:off x="1571000" y="-338582"/>
            <a:ext cx="1635955" cy="1635955"/>
          </a:xfrm>
          <a:custGeom>
            <a:avLst/>
            <a:gdLst>
              <a:gd name="connsiteX0" fmla="*/ 0 w 1635955"/>
              <a:gd name="connsiteY0" fmla="*/ 957987 h 1635955"/>
              <a:gd name="connsiteX1" fmla="*/ 957987 w 1635955"/>
              <a:gd name="connsiteY1" fmla="*/ 0 h 1635955"/>
              <a:gd name="connsiteX2" fmla="*/ 1635955 w 1635955"/>
              <a:gd name="connsiteY2" fmla="*/ 0 h 1635955"/>
              <a:gd name="connsiteX3" fmla="*/ 1635955 w 1635955"/>
              <a:gd name="connsiteY3" fmla="*/ 1635955 h 1635955"/>
              <a:gd name="connsiteX4" fmla="*/ 0 w 1635955"/>
              <a:gd name="connsiteY4" fmla="*/ 1635955 h 163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955" h="1635955">
                <a:moveTo>
                  <a:pt x="0" y="957987"/>
                </a:moveTo>
                <a:lnTo>
                  <a:pt x="957987" y="0"/>
                </a:lnTo>
                <a:lnTo>
                  <a:pt x="1635955" y="0"/>
                </a:lnTo>
                <a:lnTo>
                  <a:pt x="1635955" y="1635955"/>
                </a:lnTo>
                <a:lnTo>
                  <a:pt x="0" y="1635955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DA2C7802-C2E0-4218-8F89-8DD7CCD2CD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2700000">
            <a:off x="9627985" y="-6588"/>
            <a:ext cx="4059393" cy="2548110"/>
          </a:xfrm>
          <a:custGeom>
            <a:avLst/>
            <a:gdLst>
              <a:gd name="connsiteX0" fmla="*/ 0 w 4059393"/>
              <a:gd name="connsiteY0" fmla="*/ 1511282 h 2548110"/>
              <a:gd name="connsiteX1" fmla="*/ 1511282 w 4059393"/>
              <a:gd name="connsiteY1" fmla="*/ 0 h 2548110"/>
              <a:gd name="connsiteX2" fmla="*/ 4059393 w 4059393"/>
              <a:gd name="connsiteY2" fmla="*/ 2548110 h 2548110"/>
              <a:gd name="connsiteX3" fmla="*/ 0 w 4059393"/>
              <a:gd name="connsiteY3" fmla="*/ 2548110 h 254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9393" h="2548110">
                <a:moveTo>
                  <a:pt x="0" y="1511282"/>
                </a:moveTo>
                <a:lnTo>
                  <a:pt x="1511282" y="0"/>
                </a:lnTo>
                <a:lnTo>
                  <a:pt x="4059393" y="2548110"/>
                </a:lnTo>
                <a:lnTo>
                  <a:pt x="0" y="254811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A6D7111A-21E5-4EE9-8A78-10E5530F011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2700000">
            <a:off x="10262924" y="1465780"/>
            <a:ext cx="1185708" cy="118570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A3969E80-A77B-49FC-9122-D89AFD5EE1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2700000">
            <a:off x="-29557" y="5198743"/>
            <a:ext cx="2444907" cy="2366116"/>
          </a:xfrm>
          <a:custGeom>
            <a:avLst/>
            <a:gdLst>
              <a:gd name="connsiteX0" fmla="*/ 0 w 2203753"/>
              <a:gd name="connsiteY0" fmla="*/ 0 h 2132734"/>
              <a:gd name="connsiteX1" fmla="*/ 2203753 w 2203753"/>
              <a:gd name="connsiteY1" fmla="*/ 0 h 2132734"/>
              <a:gd name="connsiteX2" fmla="*/ 2203753 w 2203753"/>
              <a:gd name="connsiteY2" fmla="*/ 576461 h 2132734"/>
              <a:gd name="connsiteX3" fmla="*/ 647480 w 2203753"/>
              <a:gd name="connsiteY3" fmla="*/ 2132734 h 2132734"/>
              <a:gd name="connsiteX4" fmla="*/ 0 w 2203753"/>
              <a:gd name="connsiteY4" fmla="*/ 1485255 h 213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3753" h="2132734">
                <a:moveTo>
                  <a:pt x="0" y="0"/>
                </a:moveTo>
                <a:lnTo>
                  <a:pt x="2203753" y="0"/>
                </a:lnTo>
                <a:lnTo>
                  <a:pt x="2203753" y="576461"/>
                </a:lnTo>
                <a:lnTo>
                  <a:pt x="647480" y="2132734"/>
                </a:lnTo>
                <a:lnTo>
                  <a:pt x="0" y="1485255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1849CA57-76BD-4CF2-80BA-D7A46A01B7B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2700000">
            <a:off x="1769787" y="5439893"/>
            <a:ext cx="928467" cy="928467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35E9085E-E730-4768-83D4-6CB7E989715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2700000">
            <a:off x="3401311" y="734311"/>
            <a:ext cx="5389379" cy="5389379"/>
          </a:xfrm>
          <a:custGeom>
            <a:avLst/>
            <a:gdLst>
              <a:gd name="connsiteX0" fmla="*/ 0 w 5389379"/>
              <a:gd name="connsiteY0" fmla="*/ 540040 h 5389379"/>
              <a:gd name="connsiteX1" fmla="*/ 540040 w 5389379"/>
              <a:gd name="connsiteY1" fmla="*/ 0 h 5389379"/>
              <a:gd name="connsiteX2" fmla="*/ 5389379 w 5389379"/>
              <a:gd name="connsiteY2" fmla="*/ 0 h 5389379"/>
              <a:gd name="connsiteX3" fmla="*/ 5389379 w 5389379"/>
              <a:gd name="connsiteY3" fmla="*/ 4838655 h 5389379"/>
              <a:gd name="connsiteX4" fmla="*/ 4838655 w 5389379"/>
              <a:gd name="connsiteY4" fmla="*/ 5389379 h 5389379"/>
              <a:gd name="connsiteX5" fmla="*/ 0 w 5389379"/>
              <a:gd name="connsiteY5" fmla="*/ 5389379 h 538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9379" h="5389379">
                <a:moveTo>
                  <a:pt x="0" y="540040"/>
                </a:moveTo>
                <a:lnTo>
                  <a:pt x="540040" y="0"/>
                </a:lnTo>
                <a:lnTo>
                  <a:pt x="5389379" y="0"/>
                </a:lnTo>
                <a:lnTo>
                  <a:pt x="5389379" y="4838655"/>
                </a:lnTo>
                <a:lnTo>
                  <a:pt x="4838655" y="5389379"/>
                </a:lnTo>
                <a:lnTo>
                  <a:pt x="0" y="53893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973272FE-A474-4CAE-8CA2-BCC8B476C3F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2700000">
            <a:off x="2700283" y="33283"/>
            <a:ext cx="6791435" cy="6791435"/>
          </a:xfrm>
          <a:custGeom>
            <a:avLst/>
            <a:gdLst>
              <a:gd name="connsiteX0" fmla="*/ 1860938 w 6791435"/>
              <a:gd name="connsiteY0" fmla="*/ 81158 h 6791435"/>
              <a:gd name="connsiteX1" fmla="*/ 1942096 w 6791435"/>
              <a:gd name="connsiteY1" fmla="*/ 0 h 6791435"/>
              <a:gd name="connsiteX2" fmla="*/ 6791435 w 6791435"/>
              <a:gd name="connsiteY2" fmla="*/ 0 h 6791435"/>
              <a:gd name="connsiteX3" fmla="*/ 6791435 w 6791435"/>
              <a:gd name="connsiteY3" fmla="*/ 4838655 h 6791435"/>
              <a:gd name="connsiteX4" fmla="*/ 6710277 w 6791435"/>
              <a:gd name="connsiteY4" fmla="*/ 4919813 h 6791435"/>
              <a:gd name="connsiteX5" fmla="*/ 6710277 w 6791435"/>
              <a:gd name="connsiteY5" fmla="*/ 81158 h 6791435"/>
              <a:gd name="connsiteX6" fmla="*/ 0 w 6791435"/>
              <a:gd name="connsiteY6" fmla="*/ 1942096 h 6791435"/>
              <a:gd name="connsiteX7" fmla="*/ 81158 w 6791435"/>
              <a:gd name="connsiteY7" fmla="*/ 1860938 h 6791435"/>
              <a:gd name="connsiteX8" fmla="*/ 81158 w 6791435"/>
              <a:gd name="connsiteY8" fmla="*/ 6710277 h 6791435"/>
              <a:gd name="connsiteX9" fmla="*/ 4919813 w 6791435"/>
              <a:gd name="connsiteY9" fmla="*/ 6710277 h 6791435"/>
              <a:gd name="connsiteX10" fmla="*/ 4838655 w 6791435"/>
              <a:gd name="connsiteY10" fmla="*/ 6791435 h 6791435"/>
              <a:gd name="connsiteX11" fmla="*/ 0 w 6791435"/>
              <a:gd name="connsiteY11" fmla="*/ 6791435 h 679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91435" h="6791435">
                <a:moveTo>
                  <a:pt x="1860938" y="81158"/>
                </a:moveTo>
                <a:lnTo>
                  <a:pt x="1942096" y="0"/>
                </a:lnTo>
                <a:lnTo>
                  <a:pt x="6791435" y="0"/>
                </a:lnTo>
                <a:lnTo>
                  <a:pt x="6791435" y="4838655"/>
                </a:lnTo>
                <a:lnTo>
                  <a:pt x="6710277" y="4919813"/>
                </a:lnTo>
                <a:lnTo>
                  <a:pt x="6710277" y="81158"/>
                </a:lnTo>
                <a:close/>
                <a:moveTo>
                  <a:pt x="0" y="1942096"/>
                </a:moveTo>
                <a:lnTo>
                  <a:pt x="81158" y="1860938"/>
                </a:lnTo>
                <a:lnTo>
                  <a:pt x="81158" y="6710277"/>
                </a:lnTo>
                <a:lnTo>
                  <a:pt x="4919813" y="6710277"/>
                </a:lnTo>
                <a:lnTo>
                  <a:pt x="4838655" y="6791435"/>
                </a:lnTo>
                <a:lnTo>
                  <a:pt x="0" y="6791435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FC0E41D-C1A1-430E-A8EC-23EC64594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4642" y="2353641"/>
            <a:ext cx="5782716" cy="2150719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 b="1" kern="1200" dirty="0">
                <a:solidFill>
                  <a:srgbClr val="08080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DÜZLEM</a:t>
            </a:r>
            <a:endParaRPr lang="en-US" sz="6600" kern="1200" dirty="0">
              <a:solidFill>
                <a:srgbClr val="08080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E07981EA-05A6-437C-88D7-B377B92B031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2700000">
            <a:off x="9629823" y="5457591"/>
            <a:ext cx="2231794" cy="2568811"/>
          </a:xfrm>
          <a:custGeom>
            <a:avLst/>
            <a:gdLst>
              <a:gd name="connsiteX0" fmla="*/ 0 w 2940086"/>
              <a:gd name="connsiteY0" fmla="*/ 0 h 3384061"/>
              <a:gd name="connsiteX1" fmla="*/ 2496112 w 2940086"/>
              <a:gd name="connsiteY1" fmla="*/ 0 h 3384061"/>
              <a:gd name="connsiteX2" fmla="*/ 2940086 w 2940086"/>
              <a:gd name="connsiteY2" fmla="*/ 443975 h 3384061"/>
              <a:gd name="connsiteX3" fmla="*/ 0 w 2940086"/>
              <a:gd name="connsiteY3" fmla="*/ 3384061 h 3384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0086" h="3384061">
                <a:moveTo>
                  <a:pt x="0" y="0"/>
                </a:moveTo>
                <a:lnTo>
                  <a:pt x="2496112" y="0"/>
                </a:lnTo>
                <a:lnTo>
                  <a:pt x="2940086" y="443975"/>
                </a:lnTo>
                <a:lnTo>
                  <a:pt x="0" y="3384061"/>
                </a:ln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15E3C750-986E-4769-B1AE-49289FBEE7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2700000">
            <a:off x="9720059" y="5243545"/>
            <a:ext cx="959985" cy="959985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826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F3060C83-F051-4F0E-ABAD-AA0DFC48B2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83C98ABE-055B-441F-B07E-44F97F083C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29FDB030-9B49-4CED-8CCD-4D9938238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3783CA14-24A1-485C-8B30-D6A5D8798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9A97C86A-04D6-40F7-AE84-31AB43E6A8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="" xmlns:a16="http://schemas.microsoft.com/office/drawing/2014/main" id="{FF9F2414-84E8-453E-B1F3-389FDE819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55D7BAEB-086F-4DE1-9AAC-75D93C76630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3467" y="223613"/>
            <a:ext cx="10905066" cy="3189732"/>
          </a:xfrm>
          <a:prstGeom prst="rect">
            <a:avLst/>
          </a:prstGeom>
          <a:ln>
            <a:noFill/>
          </a:ln>
        </p:spPr>
      </p:pic>
      <p:sp>
        <p:nvSpPr>
          <p:cNvPr id="21" name="Isosceles Triangle 20">
            <a:extLst>
              <a:ext uri="{FF2B5EF4-FFF2-40B4-BE49-F238E27FC236}">
                <a16:creationId xmlns="" xmlns:a16="http://schemas.microsoft.com/office/drawing/2014/main" id="{3ECA69A1-7536-43AC-85EF-C7106179F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5" name="Tablo 5">
            <a:extLst>
              <a:ext uri="{FF2B5EF4-FFF2-40B4-BE49-F238E27FC236}">
                <a16:creationId xmlns="" xmlns:a16="http://schemas.microsoft.com/office/drawing/2014/main" id="{1CA66493-FCC4-451D-AF0D-06B8AC1C86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77950217"/>
              </p:ext>
            </p:extLst>
          </p:nvPr>
        </p:nvGraphicFramePr>
        <p:xfrm>
          <a:off x="2461491" y="3784823"/>
          <a:ext cx="7721600" cy="2330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400">
                  <a:extLst>
                    <a:ext uri="{9D8B030D-6E8A-4147-A177-3AD203B41FA5}">
                      <a16:colId xmlns="" xmlns:a16="http://schemas.microsoft.com/office/drawing/2014/main" val="2799339340"/>
                    </a:ext>
                  </a:extLst>
                </a:gridCol>
                <a:gridCol w="1930400">
                  <a:extLst>
                    <a:ext uri="{9D8B030D-6E8A-4147-A177-3AD203B41FA5}">
                      <a16:colId xmlns="" xmlns:a16="http://schemas.microsoft.com/office/drawing/2014/main" val="1659634814"/>
                    </a:ext>
                  </a:extLst>
                </a:gridCol>
                <a:gridCol w="1930400">
                  <a:extLst>
                    <a:ext uri="{9D8B030D-6E8A-4147-A177-3AD203B41FA5}">
                      <a16:colId xmlns="" xmlns:a16="http://schemas.microsoft.com/office/drawing/2014/main" val="3087122559"/>
                    </a:ext>
                  </a:extLst>
                </a:gridCol>
                <a:gridCol w="1930400">
                  <a:extLst>
                    <a:ext uri="{9D8B030D-6E8A-4147-A177-3AD203B41FA5}">
                      <a16:colId xmlns="" xmlns:a16="http://schemas.microsoft.com/office/drawing/2014/main" val="4171688730"/>
                    </a:ext>
                  </a:extLst>
                </a:gridCol>
              </a:tblGrid>
              <a:tr h="485558">
                <a:tc>
                  <a:txBody>
                    <a:bodyPr/>
                    <a:lstStyle/>
                    <a:p>
                      <a:pPr algn="ctr"/>
                      <a:r>
                        <a:rPr lang="tr-TR" sz="2400" b="1" i="0" u="none" strike="noStrike" kern="1200" baseline="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Açı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i="0" u="none" strike="noStrike" kern="1200" baseline="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i="0" u="none" strike="noStrike" kern="1200" baseline="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II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i="0" u="none" strike="noStrike" kern="1200" baseline="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III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28746608"/>
                  </a:ext>
                </a:extLst>
              </a:tr>
              <a:tr h="485558">
                <a:tc>
                  <a:txBody>
                    <a:bodyPr/>
                    <a:lstStyle/>
                    <a:p>
                      <a:r>
                        <a:rPr lang="tr-TR" sz="2400" b="1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Köşe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91635712"/>
                  </a:ext>
                </a:extLst>
              </a:tr>
              <a:tr h="485558">
                <a:tc>
                  <a:txBody>
                    <a:bodyPr/>
                    <a:lstStyle/>
                    <a:p>
                      <a:r>
                        <a:rPr lang="tr-TR" sz="2400" b="1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Kenarlar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52167554"/>
                  </a:ext>
                </a:extLst>
              </a:tr>
              <a:tr h="874004">
                <a:tc>
                  <a:txBody>
                    <a:bodyPr/>
                    <a:lstStyle/>
                    <a:p>
                      <a:r>
                        <a:rPr lang="tr-TR" sz="2400" b="1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Sembolle</a:t>
                      </a:r>
                    </a:p>
                    <a:p>
                      <a:r>
                        <a:rPr lang="tr-TR" sz="2400" b="1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Gösterimi</a:t>
                      </a:r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94351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4076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="" xmlns:a16="http://schemas.microsoft.com/office/drawing/2014/main" id="{051CE225-6D5E-479E-A8B8-7245C7F8BC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26373" y="0"/>
            <a:ext cx="7068045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3A77D110-7AF8-40A8-B25F-54B9C7A69B98}"/>
              </a:ext>
            </a:extLst>
          </p:cNvPr>
          <p:cNvSpPr txBox="1"/>
          <p:nvPr/>
        </p:nvSpPr>
        <p:spPr>
          <a:xfrm>
            <a:off x="422031" y="2293033"/>
            <a:ext cx="37701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Açılarla açı isimlerini eşleştiriniz</a:t>
            </a:r>
          </a:p>
        </p:txBody>
      </p:sp>
    </p:spTree>
    <p:extLst>
      <p:ext uri="{BB962C8B-B14F-4D97-AF65-F5344CB8AC3E}">
        <p14:creationId xmlns="" xmlns:p14="http://schemas.microsoft.com/office/powerpoint/2010/main" val="125371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6">
            <a:extLst>
              <a:ext uri="{FF2B5EF4-FFF2-40B4-BE49-F238E27FC236}">
                <a16:creationId xmlns="" xmlns:a16="http://schemas.microsoft.com/office/drawing/2014/main" id="{49B70B38-8C3B-47A9-808B-B60746F511F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166938" y="500064"/>
            <a:ext cx="7643812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81"/>
              </a:avLst>
            </a:prstTxWarp>
          </a:bodyPr>
          <a:lstStyle/>
          <a:p>
            <a:pPr algn="ctr"/>
            <a:r>
              <a:rPr lang="tr-TR" sz="3600" b="1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17375E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AÇI ÖLÇME</a:t>
            </a:r>
          </a:p>
        </p:txBody>
      </p:sp>
      <p:sp>
        <p:nvSpPr>
          <p:cNvPr id="3" name="AutoShape 15">
            <a:extLst>
              <a:ext uri="{FF2B5EF4-FFF2-40B4-BE49-F238E27FC236}">
                <a16:creationId xmlns="" xmlns:a16="http://schemas.microsoft.com/office/drawing/2014/main" id="{CAD87EE6-AD90-4E3F-B401-8F83EC1963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1188" y="1714500"/>
            <a:ext cx="8286750" cy="1500188"/>
          </a:xfrm>
          <a:prstGeom prst="wedgeRoundRectCallout">
            <a:avLst>
              <a:gd name="adj1" fmla="val 44042"/>
              <a:gd name="adj2" fmla="val 43912"/>
              <a:gd name="adj3" fmla="val 16667"/>
            </a:avLst>
          </a:prstGeom>
          <a:solidFill>
            <a:srgbClr val="00206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4400" b="1">
                <a:solidFill>
                  <a:schemeClr val="bg1"/>
                </a:solidFill>
              </a:rPr>
              <a:t>Açı ölçen alete  açı ölçer veya </a:t>
            </a:r>
            <a:r>
              <a:rPr lang="tr-TR" altLang="tr-TR" sz="4400" b="1" u="sng">
                <a:solidFill>
                  <a:srgbClr val="FF0000"/>
                </a:solidFill>
              </a:rPr>
              <a:t>iletki</a:t>
            </a:r>
            <a:r>
              <a:rPr lang="tr-TR" altLang="tr-TR" sz="4400" b="1">
                <a:solidFill>
                  <a:schemeClr val="bg1"/>
                </a:solidFill>
              </a:rPr>
              <a:t> denir.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pic>
        <p:nvPicPr>
          <p:cNvPr id="4" name="Picture 2" descr="iletki gifleri ile ilgili görsel sonucu">
            <a:extLst>
              <a:ext uri="{FF2B5EF4-FFF2-40B4-BE49-F238E27FC236}">
                <a16:creationId xmlns="" xmlns:a16="http://schemas.microsoft.com/office/drawing/2014/main" id="{6CBEFD8C-684B-4A49-9DA0-89D4190AD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3429000"/>
            <a:ext cx="90646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12" descr="Spanish clipart teacher, Picture #233606 spanish clipart teacher">
            <a:extLst>
              <a:ext uri="{FF2B5EF4-FFF2-40B4-BE49-F238E27FC236}">
                <a16:creationId xmlns="" xmlns:a16="http://schemas.microsoft.com/office/drawing/2014/main" id="{3CEA5E07-B3D0-46E8-BCEA-81FC36B99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3573463"/>
            <a:ext cx="172720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5">
            <a:extLst>
              <a:ext uri="{FF2B5EF4-FFF2-40B4-BE49-F238E27FC236}">
                <a16:creationId xmlns="" xmlns:a16="http://schemas.microsoft.com/office/drawing/2014/main" id="{9129180E-393B-46F7-9E37-AD8971BA1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3410" y="285750"/>
            <a:ext cx="8501062" cy="2643188"/>
          </a:xfrm>
          <a:prstGeom prst="wedgeRoundRectCallout">
            <a:avLst>
              <a:gd name="adj1" fmla="val 44042"/>
              <a:gd name="adj2" fmla="val 43912"/>
              <a:gd name="adj3" fmla="val 16667"/>
            </a:avLst>
          </a:prstGeom>
          <a:solidFill>
            <a:srgbClr val="0070C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indent="373063">
              <a:defRPr/>
            </a:pPr>
            <a:r>
              <a:rPr lang="tr-TR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Bir doğru açının  180  eş parçaya bölünmesiyle elde edilen bir birimlik açıya  1 derece  denir. </a:t>
            </a:r>
          </a:p>
        </p:txBody>
      </p:sp>
      <p:pic>
        <p:nvPicPr>
          <p:cNvPr id="8195" name="6 Resim">
            <a:extLst>
              <a:ext uri="{FF2B5EF4-FFF2-40B4-BE49-F238E27FC236}">
                <a16:creationId xmlns="" xmlns:a16="http://schemas.microsoft.com/office/drawing/2014/main" id="{64391E85-F63A-447A-9EB9-5D9F321E1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4" y="3214688"/>
            <a:ext cx="785812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3 Düz Ok Bağlayıcısı">
            <a:extLst>
              <a:ext uri="{FF2B5EF4-FFF2-40B4-BE49-F238E27FC236}">
                <a16:creationId xmlns="" xmlns:a16="http://schemas.microsoft.com/office/drawing/2014/main" id="{3B83FF33-56FA-4F98-9AC7-4A87FFBBB455}"/>
              </a:ext>
            </a:extLst>
          </p:cNvPr>
          <p:cNvCxnSpPr/>
          <p:nvPr/>
        </p:nvCxnSpPr>
        <p:spPr>
          <a:xfrm rot="5400000" flipH="1" flipV="1">
            <a:off x="1739107" y="2070894"/>
            <a:ext cx="1571625" cy="158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Düz Ok Bağlayıcısı">
            <a:extLst>
              <a:ext uri="{FF2B5EF4-FFF2-40B4-BE49-F238E27FC236}">
                <a16:creationId xmlns="" xmlns:a16="http://schemas.microsoft.com/office/drawing/2014/main" id="{3E88CE74-A3F9-4136-93CF-06FD7E010840}"/>
              </a:ext>
            </a:extLst>
          </p:cNvPr>
          <p:cNvCxnSpPr/>
          <p:nvPr/>
        </p:nvCxnSpPr>
        <p:spPr>
          <a:xfrm>
            <a:off x="2524126" y="2857500"/>
            <a:ext cx="1357313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>
            <a:extLst>
              <a:ext uri="{FF2B5EF4-FFF2-40B4-BE49-F238E27FC236}">
                <a16:creationId xmlns="" xmlns:a16="http://schemas.microsoft.com/office/drawing/2014/main" id="{7DF73080-78A9-4874-98A4-76BF598612D2}"/>
              </a:ext>
            </a:extLst>
          </p:cNvPr>
          <p:cNvCxnSpPr/>
          <p:nvPr/>
        </p:nvCxnSpPr>
        <p:spPr>
          <a:xfrm>
            <a:off x="5453063" y="1571625"/>
            <a:ext cx="1643062" cy="158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Ok Bağlayıcısı">
            <a:extLst>
              <a:ext uri="{FF2B5EF4-FFF2-40B4-BE49-F238E27FC236}">
                <a16:creationId xmlns="" xmlns:a16="http://schemas.microsoft.com/office/drawing/2014/main" id="{0D2074D6-2FF8-4B90-8B4A-34DBCCA9ECD3}"/>
              </a:ext>
            </a:extLst>
          </p:cNvPr>
          <p:cNvCxnSpPr/>
          <p:nvPr/>
        </p:nvCxnSpPr>
        <p:spPr>
          <a:xfrm rot="5400000">
            <a:off x="4739482" y="2285207"/>
            <a:ext cx="1428750" cy="1587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>
            <a:extLst>
              <a:ext uri="{FF2B5EF4-FFF2-40B4-BE49-F238E27FC236}">
                <a16:creationId xmlns="" xmlns:a16="http://schemas.microsoft.com/office/drawing/2014/main" id="{D7841FF7-1D74-409A-BA72-68567855A542}"/>
              </a:ext>
            </a:extLst>
          </p:cNvPr>
          <p:cNvCxnSpPr/>
          <p:nvPr/>
        </p:nvCxnSpPr>
        <p:spPr>
          <a:xfrm rot="5400000">
            <a:off x="9132094" y="2107406"/>
            <a:ext cx="1358900" cy="158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Ok Bağlayıcısı">
            <a:extLst>
              <a:ext uri="{FF2B5EF4-FFF2-40B4-BE49-F238E27FC236}">
                <a16:creationId xmlns="" xmlns:a16="http://schemas.microsoft.com/office/drawing/2014/main" id="{AC39D0E2-71F2-40B6-97DA-449557B99E55}"/>
              </a:ext>
            </a:extLst>
          </p:cNvPr>
          <p:cNvCxnSpPr/>
          <p:nvPr/>
        </p:nvCxnSpPr>
        <p:spPr>
          <a:xfrm rot="10800000">
            <a:off x="8239126" y="1428750"/>
            <a:ext cx="1571625" cy="158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Ok Bağlayıcısı">
            <a:extLst>
              <a:ext uri="{FF2B5EF4-FFF2-40B4-BE49-F238E27FC236}">
                <a16:creationId xmlns="" xmlns:a16="http://schemas.microsoft.com/office/drawing/2014/main" id="{59F27F22-BD32-473C-A4D0-B52D9B0CDFD0}"/>
              </a:ext>
            </a:extLst>
          </p:cNvPr>
          <p:cNvCxnSpPr/>
          <p:nvPr/>
        </p:nvCxnSpPr>
        <p:spPr>
          <a:xfrm rot="5400000" flipH="1" flipV="1">
            <a:off x="6525420" y="4499770"/>
            <a:ext cx="1571625" cy="1587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Ok Bağlayıcısı">
            <a:extLst>
              <a:ext uri="{FF2B5EF4-FFF2-40B4-BE49-F238E27FC236}">
                <a16:creationId xmlns="" xmlns:a16="http://schemas.microsoft.com/office/drawing/2014/main" id="{CC75B6E9-415E-4024-9F91-BE15764A3CB2}"/>
              </a:ext>
            </a:extLst>
          </p:cNvPr>
          <p:cNvCxnSpPr/>
          <p:nvPr/>
        </p:nvCxnSpPr>
        <p:spPr>
          <a:xfrm rot="10800000" flipV="1">
            <a:off x="5881688" y="5286375"/>
            <a:ext cx="1428750" cy="158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Dikdörtgen">
            <a:extLst>
              <a:ext uri="{FF2B5EF4-FFF2-40B4-BE49-F238E27FC236}">
                <a16:creationId xmlns="" xmlns:a16="http://schemas.microsoft.com/office/drawing/2014/main" id="{0471FE8F-3AD0-409D-88F1-D219E61830A4}"/>
              </a:ext>
            </a:extLst>
          </p:cNvPr>
          <p:cNvSpPr/>
          <p:nvPr/>
        </p:nvSpPr>
        <p:spPr>
          <a:xfrm>
            <a:off x="5953126" y="5572126"/>
            <a:ext cx="164306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800" b="1" dirty="0">
                <a:latin typeface="Arial Black" pitchFamily="34" charset="0"/>
                <a:cs typeface="Arial" pitchFamily="34" charset="0"/>
              </a:rPr>
              <a:t> </a:t>
            </a:r>
            <a:r>
              <a:rPr lang="tr-TR" sz="5400" b="1" dirty="0">
                <a:cs typeface="Arial" pitchFamily="34" charset="0"/>
              </a:rPr>
              <a:t>90°</a:t>
            </a:r>
            <a:endParaRPr lang="tr-TR" sz="5400" dirty="0"/>
          </a:p>
        </p:txBody>
      </p:sp>
      <p:sp>
        <p:nvSpPr>
          <p:cNvPr id="14" name="AutoShape 15">
            <a:extLst>
              <a:ext uri="{FF2B5EF4-FFF2-40B4-BE49-F238E27FC236}">
                <a16:creationId xmlns="" xmlns:a16="http://schemas.microsoft.com/office/drawing/2014/main" id="{FE2A1730-63CA-4DDC-89EB-02958000A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313" y="357188"/>
            <a:ext cx="6572250" cy="785812"/>
          </a:xfrm>
          <a:prstGeom prst="wedgeRoundRectCallout">
            <a:avLst>
              <a:gd name="adj1" fmla="val 49841"/>
              <a:gd name="adj2" fmla="val 25627"/>
              <a:gd name="adj3" fmla="val 16667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tr-TR" sz="4400" b="1" dirty="0">
                <a:solidFill>
                  <a:schemeClr val="bg1"/>
                </a:solidFill>
              </a:rPr>
              <a:t>Açı ölçme birimi derecedir.</a:t>
            </a:r>
          </a:p>
          <a:p>
            <a:pPr>
              <a:defRPr/>
            </a:pPr>
            <a:r>
              <a:rPr lang="tr-TR" sz="4000" b="1" dirty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pPr>
              <a:defRPr/>
            </a:pPr>
            <a:endParaRPr lang="tr-TR" altLang="tr-TR" sz="32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16" name="15 Dikdörtgen">
            <a:extLst>
              <a:ext uri="{FF2B5EF4-FFF2-40B4-BE49-F238E27FC236}">
                <a16:creationId xmlns="" xmlns:a16="http://schemas.microsoft.com/office/drawing/2014/main" id="{8067C639-DBB4-4B5B-BB94-65D301A454D2}"/>
              </a:ext>
            </a:extLst>
          </p:cNvPr>
          <p:cNvSpPr/>
          <p:nvPr/>
        </p:nvSpPr>
        <p:spPr>
          <a:xfrm>
            <a:off x="5738813" y="1785939"/>
            <a:ext cx="1643062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800" b="1" dirty="0">
                <a:latin typeface="Arial Black" pitchFamily="34" charset="0"/>
                <a:cs typeface="Arial" pitchFamily="34" charset="0"/>
              </a:rPr>
              <a:t> </a:t>
            </a:r>
            <a:r>
              <a:rPr lang="tr-TR" sz="5400" b="1" dirty="0">
                <a:cs typeface="Arial" pitchFamily="34" charset="0"/>
              </a:rPr>
              <a:t>90°</a:t>
            </a:r>
            <a:endParaRPr lang="tr-TR" sz="5400" dirty="0"/>
          </a:p>
        </p:txBody>
      </p:sp>
      <p:sp>
        <p:nvSpPr>
          <p:cNvPr id="18" name="17 Dikdörtgen">
            <a:extLst>
              <a:ext uri="{FF2B5EF4-FFF2-40B4-BE49-F238E27FC236}">
                <a16:creationId xmlns="" xmlns:a16="http://schemas.microsoft.com/office/drawing/2014/main" id="{FEF3A835-D3A5-4820-9AFA-23A11B53060C}"/>
              </a:ext>
            </a:extLst>
          </p:cNvPr>
          <p:cNvSpPr/>
          <p:nvPr/>
        </p:nvSpPr>
        <p:spPr>
          <a:xfrm>
            <a:off x="8891588" y="3081339"/>
            <a:ext cx="1643062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800" b="1" dirty="0">
                <a:latin typeface="Arial Black" pitchFamily="34" charset="0"/>
                <a:cs typeface="Arial" pitchFamily="34" charset="0"/>
              </a:rPr>
              <a:t> </a:t>
            </a:r>
            <a:r>
              <a:rPr lang="tr-TR" sz="5400" b="1" dirty="0">
                <a:cs typeface="Arial" pitchFamily="34" charset="0"/>
              </a:rPr>
              <a:t>90°</a:t>
            </a:r>
            <a:endParaRPr lang="tr-TR" sz="5400" dirty="0"/>
          </a:p>
        </p:txBody>
      </p:sp>
      <p:sp>
        <p:nvSpPr>
          <p:cNvPr id="19" name="18 Dikdörtgen">
            <a:extLst>
              <a:ext uri="{FF2B5EF4-FFF2-40B4-BE49-F238E27FC236}">
                <a16:creationId xmlns="" xmlns:a16="http://schemas.microsoft.com/office/drawing/2014/main" id="{17F79DB5-D66C-4806-8F37-1D5C29F354D5}"/>
              </a:ext>
            </a:extLst>
          </p:cNvPr>
          <p:cNvSpPr/>
          <p:nvPr/>
        </p:nvSpPr>
        <p:spPr>
          <a:xfrm>
            <a:off x="2524126" y="3143251"/>
            <a:ext cx="164306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800" b="1" dirty="0">
                <a:latin typeface="Arial Black" pitchFamily="34" charset="0"/>
                <a:cs typeface="Arial" pitchFamily="34" charset="0"/>
              </a:rPr>
              <a:t> </a:t>
            </a:r>
            <a:r>
              <a:rPr lang="tr-TR" sz="5400" b="1" dirty="0">
                <a:cs typeface="Arial" pitchFamily="34" charset="0"/>
              </a:rPr>
              <a:t>90°</a:t>
            </a:r>
            <a:endParaRPr lang="tr-TR" sz="5400" dirty="0"/>
          </a:p>
        </p:txBody>
      </p:sp>
      <p:sp>
        <p:nvSpPr>
          <p:cNvPr id="22" name="Rectangle 1">
            <a:extLst>
              <a:ext uri="{FF2B5EF4-FFF2-40B4-BE49-F238E27FC236}">
                <a16:creationId xmlns="" xmlns:a16="http://schemas.microsoft.com/office/drawing/2014/main" id="{C9A14D13-78AC-4BF1-BB88-45A5EA2F5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1189" y="4286250"/>
            <a:ext cx="264318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tr-TR" sz="3600" b="1" dirty="0">
                <a:ea typeface="Calibri" pitchFamily="34" charset="0"/>
                <a:cs typeface="Times New Roman" pitchFamily="18" charset="0"/>
              </a:rPr>
              <a:t>Derece  “ </a:t>
            </a:r>
            <a:r>
              <a:rPr lang="tr-TR" sz="36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º </a:t>
            </a:r>
            <a:r>
              <a:rPr lang="tr-TR" sz="3600" b="1" dirty="0">
                <a:ea typeface="Calibri" pitchFamily="34" charset="0"/>
                <a:cs typeface="Times New Roman" pitchFamily="18" charset="0"/>
              </a:rPr>
              <a:t>“ sembolü ile gösterilir.</a:t>
            </a:r>
            <a:endParaRPr lang="tr-TR" sz="3600" b="1" dirty="0"/>
          </a:p>
        </p:txBody>
      </p:sp>
      <p:pic>
        <p:nvPicPr>
          <p:cNvPr id="9232" name="Picture 12" descr="Spanish clipart teacher, Picture #233606 spanish clipart teacher">
            <a:extLst>
              <a:ext uri="{FF2B5EF4-FFF2-40B4-BE49-F238E27FC236}">
                <a16:creationId xmlns="" xmlns:a16="http://schemas.microsoft.com/office/drawing/2014/main" id="{01133F0F-5D12-46E3-9B45-AECB945286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701" y="2892425"/>
            <a:ext cx="2189163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5">
            <a:extLst>
              <a:ext uri="{FF2B5EF4-FFF2-40B4-BE49-F238E27FC236}">
                <a16:creationId xmlns="" xmlns:a16="http://schemas.microsoft.com/office/drawing/2014/main" id="{04D4A432-3228-4F7E-9E18-EE0CC14D16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3088" y="285751"/>
            <a:ext cx="8501062" cy="1571625"/>
          </a:xfrm>
          <a:prstGeom prst="wedgeRoundRectCallout">
            <a:avLst>
              <a:gd name="adj1" fmla="val 44042"/>
              <a:gd name="adj2" fmla="val 43912"/>
              <a:gd name="adj3" fmla="val 16667"/>
            </a:avLst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indent="373063">
              <a:buFont typeface="Wingdings" pitchFamily="2" charset="2"/>
              <a:buAutoNum type="arabicPeriod"/>
              <a:defRPr/>
            </a:pPr>
            <a:r>
              <a:rPr lang="tr-TR" sz="40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Açının köşesi ile iletkinin </a:t>
            </a:r>
            <a:r>
              <a:rPr lang="tr-TR" sz="40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m</a:t>
            </a:r>
            <a:r>
              <a:rPr lang="tr-TR" sz="40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erkezi üst üste getirilir.</a:t>
            </a:r>
            <a:endParaRPr lang="tr-TR" sz="40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pic>
        <p:nvPicPr>
          <p:cNvPr id="4" name="Picture 2" descr="iletki gifleri ile ilgili görsel sonucu">
            <a:extLst>
              <a:ext uri="{FF2B5EF4-FFF2-40B4-BE49-F238E27FC236}">
                <a16:creationId xmlns="" xmlns:a16="http://schemas.microsoft.com/office/drawing/2014/main" id="{7EE7A3BE-85A0-40AB-8E09-F5592E170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2143126"/>
            <a:ext cx="9064625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Düz Ok Bağlayıcısı 7">
            <a:extLst>
              <a:ext uri="{FF2B5EF4-FFF2-40B4-BE49-F238E27FC236}">
                <a16:creationId xmlns="" xmlns:a16="http://schemas.microsoft.com/office/drawing/2014/main" id="{9B50AA97-E997-45A7-9506-37A8B412226E}"/>
              </a:ext>
            </a:extLst>
          </p:cNvPr>
          <p:cNvCxnSpPr/>
          <p:nvPr/>
        </p:nvCxnSpPr>
        <p:spPr>
          <a:xfrm>
            <a:off x="6024564" y="6286500"/>
            <a:ext cx="3754437" cy="127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5" name="Picture 12" descr="Spanish clipart teacher, Picture #233606 spanish clipart teacher">
            <a:extLst>
              <a:ext uri="{FF2B5EF4-FFF2-40B4-BE49-F238E27FC236}">
                <a16:creationId xmlns="" xmlns:a16="http://schemas.microsoft.com/office/drawing/2014/main" id="{213A3C5E-1A46-44AB-95AC-9C99386D1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1" y="2492375"/>
            <a:ext cx="2189163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letki gifleri ile ilgili görsel sonucu">
            <a:extLst>
              <a:ext uri="{FF2B5EF4-FFF2-40B4-BE49-F238E27FC236}">
                <a16:creationId xmlns="" xmlns:a16="http://schemas.microsoft.com/office/drawing/2014/main" id="{64135808-EDB8-46C4-8F80-DDEB281544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3071814"/>
            <a:ext cx="9064625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Düz Ok Bağlayıcısı 7">
            <a:extLst>
              <a:ext uri="{FF2B5EF4-FFF2-40B4-BE49-F238E27FC236}">
                <a16:creationId xmlns="" xmlns:a16="http://schemas.microsoft.com/office/drawing/2014/main" id="{A9587B66-A1E8-4491-A7FB-333883B03F58}"/>
              </a:ext>
            </a:extLst>
          </p:cNvPr>
          <p:cNvCxnSpPr/>
          <p:nvPr/>
        </p:nvCxnSpPr>
        <p:spPr>
          <a:xfrm flipV="1">
            <a:off x="6056313" y="6399213"/>
            <a:ext cx="3568700" cy="1746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Bağlayıcı 13">
            <a:extLst>
              <a:ext uri="{FF2B5EF4-FFF2-40B4-BE49-F238E27FC236}">
                <a16:creationId xmlns="" xmlns:a16="http://schemas.microsoft.com/office/drawing/2014/main" id="{BC929159-DC2D-42A1-AD0B-3846975D01C5}"/>
              </a:ext>
            </a:extLst>
          </p:cNvPr>
          <p:cNvCxnSpPr/>
          <p:nvPr/>
        </p:nvCxnSpPr>
        <p:spPr>
          <a:xfrm flipH="1">
            <a:off x="7896225" y="3716339"/>
            <a:ext cx="280988" cy="28892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Ok Bağlayıcısı 18">
            <a:extLst>
              <a:ext uri="{FF2B5EF4-FFF2-40B4-BE49-F238E27FC236}">
                <a16:creationId xmlns="" xmlns:a16="http://schemas.microsoft.com/office/drawing/2014/main" id="{47DB8ED9-DE9E-45ED-82F2-0D520319F787}"/>
              </a:ext>
            </a:extLst>
          </p:cNvPr>
          <p:cNvCxnSpPr/>
          <p:nvPr/>
        </p:nvCxnSpPr>
        <p:spPr>
          <a:xfrm flipV="1">
            <a:off x="6056313" y="3716339"/>
            <a:ext cx="2120900" cy="270033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Çember Ok 20">
            <a:extLst>
              <a:ext uri="{FF2B5EF4-FFF2-40B4-BE49-F238E27FC236}">
                <a16:creationId xmlns="" xmlns:a16="http://schemas.microsoft.com/office/drawing/2014/main" id="{06212A74-C330-4907-8D19-CD00C54783A0}"/>
              </a:ext>
            </a:extLst>
          </p:cNvPr>
          <p:cNvSpPr/>
          <p:nvPr/>
        </p:nvSpPr>
        <p:spPr>
          <a:xfrm rot="5400000">
            <a:off x="6205956" y="5876301"/>
            <a:ext cx="504056" cy="594894"/>
          </a:xfrm>
          <a:prstGeom prst="circular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AutoShape 15">
            <a:extLst>
              <a:ext uri="{FF2B5EF4-FFF2-40B4-BE49-F238E27FC236}">
                <a16:creationId xmlns="" xmlns:a16="http://schemas.microsoft.com/office/drawing/2014/main" id="{8559B72E-74EE-4CEA-91C6-5DE83B5FF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9751" y="428626"/>
            <a:ext cx="8501063" cy="2428875"/>
          </a:xfrm>
          <a:prstGeom prst="wedgeRoundRectCallout">
            <a:avLst>
              <a:gd name="adj1" fmla="val 32035"/>
              <a:gd name="adj2" fmla="val 75430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indent="373063" algn="ctr">
              <a:defRPr/>
            </a:pPr>
            <a:r>
              <a:rPr lang="tr-TR" sz="4800" b="1" dirty="0">
                <a:solidFill>
                  <a:schemeClr val="tx2">
                    <a:lumMod val="75000"/>
                  </a:schemeClr>
                </a:solidFill>
              </a:rPr>
              <a:t>2. İletkinin 00 işaretli noktalarından biri, açının kenarlarından biri ile çakıştırılır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letki gifleri ile ilgili görsel sonucu">
            <a:extLst>
              <a:ext uri="{FF2B5EF4-FFF2-40B4-BE49-F238E27FC236}">
                <a16:creationId xmlns="" xmlns:a16="http://schemas.microsoft.com/office/drawing/2014/main" id="{07C786FB-3640-44C4-AAFB-4627DD0B83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3071814"/>
            <a:ext cx="9064625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Düz Ok Bağlayıcısı 7">
            <a:extLst>
              <a:ext uri="{FF2B5EF4-FFF2-40B4-BE49-F238E27FC236}">
                <a16:creationId xmlns="" xmlns:a16="http://schemas.microsoft.com/office/drawing/2014/main" id="{9347BDE1-3DEC-4595-BD8D-5AC3187E3C7A}"/>
              </a:ext>
            </a:extLst>
          </p:cNvPr>
          <p:cNvCxnSpPr/>
          <p:nvPr/>
        </p:nvCxnSpPr>
        <p:spPr>
          <a:xfrm flipV="1">
            <a:off x="6056313" y="6399213"/>
            <a:ext cx="3568700" cy="1746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Bağlayıcı 13">
            <a:extLst>
              <a:ext uri="{FF2B5EF4-FFF2-40B4-BE49-F238E27FC236}">
                <a16:creationId xmlns="" xmlns:a16="http://schemas.microsoft.com/office/drawing/2014/main" id="{FA641825-B001-402D-B8C0-E1CC439CAB70}"/>
              </a:ext>
            </a:extLst>
          </p:cNvPr>
          <p:cNvCxnSpPr/>
          <p:nvPr/>
        </p:nvCxnSpPr>
        <p:spPr>
          <a:xfrm flipH="1">
            <a:off x="7896225" y="3716339"/>
            <a:ext cx="280988" cy="28892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Ok Bağlayıcısı 18">
            <a:extLst>
              <a:ext uri="{FF2B5EF4-FFF2-40B4-BE49-F238E27FC236}">
                <a16:creationId xmlns="" xmlns:a16="http://schemas.microsoft.com/office/drawing/2014/main" id="{1CBCAA86-90F9-435D-B743-746F75479BB0}"/>
              </a:ext>
            </a:extLst>
          </p:cNvPr>
          <p:cNvCxnSpPr/>
          <p:nvPr/>
        </p:nvCxnSpPr>
        <p:spPr>
          <a:xfrm flipV="1">
            <a:off x="6056313" y="3716339"/>
            <a:ext cx="2120900" cy="270033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Çember Ok 20">
            <a:extLst>
              <a:ext uri="{FF2B5EF4-FFF2-40B4-BE49-F238E27FC236}">
                <a16:creationId xmlns="" xmlns:a16="http://schemas.microsoft.com/office/drawing/2014/main" id="{1A415B36-7DEE-4218-A59E-01C47BADCD34}"/>
              </a:ext>
            </a:extLst>
          </p:cNvPr>
          <p:cNvSpPr/>
          <p:nvPr/>
        </p:nvSpPr>
        <p:spPr>
          <a:xfrm rot="5400000">
            <a:off x="6205956" y="5876301"/>
            <a:ext cx="504056" cy="594894"/>
          </a:xfrm>
          <a:prstGeom prst="circular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AutoShape 15">
            <a:extLst>
              <a:ext uri="{FF2B5EF4-FFF2-40B4-BE49-F238E27FC236}">
                <a16:creationId xmlns="" xmlns:a16="http://schemas.microsoft.com/office/drawing/2014/main" id="{35D68B30-ED5F-434E-B552-86694973C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8313" y="285751"/>
            <a:ext cx="8501062" cy="2714625"/>
          </a:xfrm>
          <a:prstGeom prst="wedgeRoundRectCallout">
            <a:avLst>
              <a:gd name="adj1" fmla="val 50257"/>
              <a:gd name="adj2" fmla="val 34930"/>
              <a:gd name="adj3" fmla="val 16667"/>
            </a:avLst>
          </a:prstGeom>
          <a:solidFill>
            <a:srgbClr val="7030A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tr-TR" sz="5400" b="1" dirty="0">
                <a:solidFill>
                  <a:srgbClr val="FFFF00"/>
                </a:solidFill>
              </a:rPr>
              <a:t>3-Açının diğer kenarına çakışan 00 </a:t>
            </a:r>
            <a:r>
              <a:rPr lang="tr-TR" sz="5400" b="1" dirty="0" err="1">
                <a:solidFill>
                  <a:srgbClr val="FFFF00"/>
                </a:solidFill>
              </a:rPr>
              <a:t>nin</a:t>
            </a:r>
            <a:r>
              <a:rPr lang="tr-TR" sz="5400" b="1" dirty="0">
                <a:solidFill>
                  <a:srgbClr val="FFFF00"/>
                </a:solidFill>
              </a:rPr>
              <a:t> sırasındaki sayı okunur.</a:t>
            </a:r>
          </a:p>
        </p:txBody>
      </p:sp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Başlık 1">
            <a:extLst>
              <a:ext uri="{FF2B5EF4-FFF2-40B4-BE49-F238E27FC236}">
                <a16:creationId xmlns="" xmlns:a16="http://schemas.microsoft.com/office/drawing/2014/main" id="{851D1BB2-0C5A-4663-A7B8-C94B2CBD76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tr-TR" altLang="tr-TR"/>
          </a:p>
        </p:txBody>
      </p:sp>
      <p:pic>
        <p:nvPicPr>
          <p:cNvPr id="8" name="Picture 2" descr="iletki gifleri ile ilgili görsel sonucu">
            <a:extLst>
              <a:ext uri="{FF2B5EF4-FFF2-40B4-BE49-F238E27FC236}">
                <a16:creationId xmlns="" xmlns:a16="http://schemas.microsoft.com/office/drawing/2014/main" id="{EFEA843D-BC1D-4D84-8CA6-FD0D718C0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30264"/>
            <a:ext cx="9144000" cy="602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Düz Ok Bağlayıcısı 8">
            <a:extLst>
              <a:ext uri="{FF2B5EF4-FFF2-40B4-BE49-F238E27FC236}">
                <a16:creationId xmlns="" xmlns:a16="http://schemas.microsoft.com/office/drawing/2014/main" id="{697C6D7E-42E0-4C79-847B-63D12B509BDC}"/>
              </a:ext>
            </a:extLst>
          </p:cNvPr>
          <p:cNvCxnSpPr/>
          <p:nvPr/>
        </p:nvCxnSpPr>
        <p:spPr>
          <a:xfrm flipV="1">
            <a:off x="6089651" y="6173789"/>
            <a:ext cx="4360863" cy="952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>
            <a:extLst>
              <a:ext uri="{FF2B5EF4-FFF2-40B4-BE49-F238E27FC236}">
                <a16:creationId xmlns="" xmlns:a16="http://schemas.microsoft.com/office/drawing/2014/main" id="{9809FFC7-7C6B-45FE-8CFF-764F2E38DFB7}"/>
              </a:ext>
            </a:extLst>
          </p:cNvPr>
          <p:cNvCxnSpPr/>
          <p:nvPr/>
        </p:nvCxnSpPr>
        <p:spPr>
          <a:xfrm flipV="1">
            <a:off x="6096000" y="1125539"/>
            <a:ext cx="0" cy="505777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8" name="Rectangle 8">
            <a:extLst>
              <a:ext uri="{FF2B5EF4-FFF2-40B4-BE49-F238E27FC236}">
                <a16:creationId xmlns="" xmlns:a16="http://schemas.microsoft.com/office/drawing/2014/main" id="{5BD67912-7075-4220-B798-995CA83DE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5732463"/>
            <a:ext cx="431800" cy="4191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3319" name="Picture 12" descr="Spanish clipart teacher, Picture #233606 spanish clipart teacher">
            <a:extLst>
              <a:ext uri="{FF2B5EF4-FFF2-40B4-BE49-F238E27FC236}">
                <a16:creationId xmlns="" xmlns:a16="http://schemas.microsoft.com/office/drawing/2014/main" id="{C97E307D-EAC0-4999-906F-B98F8C186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0" y="1444625"/>
            <a:ext cx="2190750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Başlık 1">
            <a:extLst>
              <a:ext uri="{FF2B5EF4-FFF2-40B4-BE49-F238E27FC236}">
                <a16:creationId xmlns="" xmlns:a16="http://schemas.microsoft.com/office/drawing/2014/main" id="{A31BC9DE-3ADF-4532-B0F1-2AC1557177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tr-TR" altLang="tr-TR"/>
          </a:p>
        </p:txBody>
      </p:sp>
      <p:pic>
        <p:nvPicPr>
          <p:cNvPr id="8" name="Picture 2" descr="iletki gifleri ile ilgili görsel sonucu">
            <a:extLst>
              <a:ext uri="{FF2B5EF4-FFF2-40B4-BE49-F238E27FC236}">
                <a16:creationId xmlns="" xmlns:a16="http://schemas.microsoft.com/office/drawing/2014/main" id="{0A5BD926-B260-42B7-9723-A72186389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30264"/>
            <a:ext cx="9144000" cy="602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Düz Ok Bağlayıcısı 8">
            <a:extLst>
              <a:ext uri="{FF2B5EF4-FFF2-40B4-BE49-F238E27FC236}">
                <a16:creationId xmlns="" xmlns:a16="http://schemas.microsoft.com/office/drawing/2014/main" id="{03832238-6347-4324-BC2D-3006A182D4FA}"/>
              </a:ext>
            </a:extLst>
          </p:cNvPr>
          <p:cNvCxnSpPr/>
          <p:nvPr/>
        </p:nvCxnSpPr>
        <p:spPr>
          <a:xfrm flipV="1">
            <a:off x="6089651" y="6173789"/>
            <a:ext cx="4360863" cy="952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>
            <a:extLst>
              <a:ext uri="{FF2B5EF4-FFF2-40B4-BE49-F238E27FC236}">
                <a16:creationId xmlns="" xmlns:a16="http://schemas.microsoft.com/office/drawing/2014/main" id="{A54039AF-C842-49A6-9735-A0A93EBB8D51}"/>
              </a:ext>
            </a:extLst>
          </p:cNvPr>
          <p:cNvCxnSpPr/>
          <p:nvPr/>
        </p:nvCxnSpPr>
        <p:spPr>
          <a:xfrm flipV="1">
            <a:off x="6096001" y="1989139"/>
            <a:ext cx="2087563" cy="419417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Yukarı Bükülü Ok 5">
            <a:extLst>
              <a:ext uri="{FF2B5EF4-FFF2-40B4-BE49-F238E27FC236}">
                <a16:creationId xmlns="" xmlns:a16="http://schemas.microsoft.com/office/drawing/2014/main" id="{F8DF1D33-A11C-4EAD-AD50-179BEE9C2836}"/>
              </a:ext>
            </a:extLst>
          </p:cNvPr>
          <p:cNvSpPr/>
          <p:nvPr/>
        </p:nvSpPr>
        <p:spPr>
          <a:xfrm rot="13928765">
            <a:off x="6235913" y="5736844"/>
            <a:ext cx="576064" cy="271483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>
              <a:solidFill>
                <a:schemeClr val="tx1"/>
              </a:solidFill>
            </a:endParaRPr>
          </a:p>
        </p:txBody>
      </p:sp>
      <p:pic>
        <p:nvPicPr>
          <p:cNvPr id="14345" name="Picture 11" descr="23 Nisan TasarÄ±mlarÄ± iÃ§in Png ÃÄrenci Resimleri-1 | Nisan Forum ...">
            <a:extLst>
              <a:ext uri="{FF2B5EF4-FFF2-40B4-BE49-F238E27FC236}">
                <a16:creationId xmlns="" xmlns:a16="http://schemas.microsoft.com/office/drawing/2014/main" id="{C0B8FD7C-7A29-4F98-AFEA-9B8118264F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8" y="3140075"/>
            <a:ext cx="14541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lowchart: Document 8">
            <a:extLst>
              <a:ext uri="{FF2B5EF4-FFF2-40B4-BE49-F238E27FC236}">
                <a16:creationId xmlns="" xmlns:a16="http://schemas.microsoft.com/office/drawing/2014/main" id="{D12DDE76-C203-4047-9998-63900085B5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rgbClr val="404B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4659CD7-A9A4-4117-A6B6-E1789CB4C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DÜZLEM</a:t>
            </a:r>
            <a:r>
              <a:rPr lang="en-US" sz="3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3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3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Yüzeyi düz olan nesneleri düzlem modeli olarak adlandırabiliriz.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4AA9299D-71D9-428D-A075-E74CC5E787A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8314" y="3975476"/>
            <a:ext cx="11068280" cy="2340917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EB395F24-7ADC-46EE-81A9-E768F6AB43B1}"/>
              </a:ext>
            </a:extLst>
          </p:cNvPr>
          <p:cNvSpPr txBox="1"/>
          <p:nvPr/>
        </p:nvSpPr>
        <p:spPr>
          <a:xfrm>
            <a:off x="4693920" y="1004823"/>
            <a:ext cx="74980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Halı, kitap, sınıf tahtası düz yüzeylidir.</a:t>
            </a:r>
          </a:p>
          <a:p>
            <a:r>
              <a:rPr lang="tr-TR" sz="2800" dirty="0"/>
              <a:t>Ancak top, su şişesi ve biberin yüzeyi düz değildir.</a:t>
            </a:r>
          </a:p>
        </p:txBody>
      </p:sp>
    </p:spTree>
    <p:extLst>
      <p:ext uri="{BB962C8B-B14F-4D97-AF65-F5344CB8AC3E}">
        <p14:creationId xmlns="" xmlns:p14="http://schemas.microsoft.com/office/powerpoint/2010/main" val="423280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Başlık 1">
            <a:extLst>
              <a:ext uri="{FF2B5EF4-FFF2-40B4-BE49-F238E27FC236}">
                <a16:creationId xmlns="" xmlns:a16="http://schemas.microsoft.com/office/drawing/2014/main" id="{2AEA6293-BEF8-4D1E-9996-2220899293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tr-TR" altLang="tr-TR"/>
          </a:p>
        </p:txBody>
      </p:sp>
      <p:pic>
        <p:nvPicPr>
          <p:cNvPr id="8" name="Picture 2" descr="iletki gifleri ile ilgili görsel sonucu">
            <a:extLst>
              <a:ext uri="{FF2B5EF4-FFF2-40B4-BE49-F238E27FC236}">
                <a16:creationId xmlns="" xmlns:a16="http://schemas.microsoft.com/office/drawing/2014/main" id="{7AD76BD4-540E-4D13-AFBC-15C984C5F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30264"/>
            <a:ext cx="9144000" cy="602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Düz Ok Bağlayıcısı 8">
            <a:extLst>
              <a:ext uri="{FF2B5EF4-FFF2-40B4-BE49-F238E27FC236}">
                <a16:creationId xmlns="" xmlns:a16="http://schemas.microsoft.com/office/drawing/2014/main" id="{7970C92D-EC13-4377-9A5E-C25686F8E7FD}"/>
              </a:ext>
            </a:extLst>
          </p:cNvPr>
          <p:cNvCxnSpPr/>
          <p:nvPr/>
        </p:nvCxnSpPr>
        <p:spPr>
          <a:xfrm flipV="1">
            <a:off x="6089651" y="6173789"/>
            <a:ext cx="4360863" cy="952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>
            <a:extLst>
              <a:ext uri="{FF2B5EF4-FFF2-40B4-BE49-F238E27FC236}">
                <a16:creationId xmlns="" xmlns:a16="http://schemas.microsoft.com/office/drawing/2014/main" id="{5AB89DEA-9173-4181-999E-A20F031233A9}"/>
              </a:ext>
            </a:extLst>
          </p:cNvPr>
          <p:cNvCxnSpPr/>
          <p:nvPr/>
        </p:nvCxnSpPr>
        <p:spPr>
          <a:xfrm flipH="1" flipV="1">
            <a:off x="3719514" y="2852739"/>
            <a:ext cx="2376487" cy="333057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Yukarı Bükülü Ok 5">
            <a:extLst>
              <a:ext uri="{FF2B5EF4-FFF2-40B4-BE49-F238E27FC236}">
                <a16:creationId xmlns="" xmlns:a16="http://schemas.microsoft.com/office/drawing/2014/main" id="{3F7DFB0D-2418-421D-94AD-4D24DF8F7EC5}"/>
              </a:ext>
            </a:extLst>
          </p:cNvPr>
          <p:cNvSpPr/>
          <p:nvPr/>
        </p:nvSpPr>
        <p:spPr>
          <a:xfrm rot="12297535">
            <a:off x="5889002" y="5756562"/>
            <a:ext cx="795981" cy="271483"/>
          </a:xfrm>
          <a:prstGeom prst="curvedUpArrow">
            <a:avLst>
              <a:gd name="adj1" fmla="val 25000"/>
              <a:gd name="adj2" fmla="val 50000"/>
              <a:gd name="adj3" fmla="val 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>
              <a:solidFill>
                <a:schemeClr val="tx1"/>
              </a:solidFill>
            </a:endParaRPr>
          </a:p>
        </p:txBody>
      </p:sp>
      <p:pic>
        <p:nvPicPr>
          <p:cNvPr id="15369" name="Picture 11" descr="Clipart mutlu kÄ±z Ã¶Ärenci | Yeni Slayt">
            <a:extLst>
              <a:ext uri="{FF2B5EF4-FFF2-40B4-BE49-F238E27FC236}">
                <a16:creationId xmlns="" xmlns:a16="http://schemas.microsoft.com/office/drawing/2014/main" id="{E0B0D7AE-7488-4776-A365-9C021118F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238" y="2852738"/>
            <a:ext cx="1814512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Başlık 1">
            <a:extLst>
              <a:ext uri="{FF2B5EF4-FFF2-40B4-BE49-F238E27FC236}">
                <a16:creationId xmlns="" xmlns:a16="http://schemas.microsoft.com/office/drawing/2014/main" id="{5EF9016A-1019-4BCC-92BA-03D7460816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tr-TR" altLang="tr-TR"/>
          </a:p>
        </p:txBody>
      </p:sp>
      <p:pic>
        <p:nvPicPr>
          <p:cNvPr id="4098" name="Picture 2" descr="iletki gifleri ile ilgili görsel sonucu">
            <a:extLst>
              <a:ext uri="{FF2B5EF4-FFF2-40B4-BE49-F238E27FC236}">
                <a16:creationId xmlns="" xmlns:a16="http://schemas.microsoft.com/office/drawing/2014/main" id="{C84AB9F0-D74C-4DBC-B6D8-8865F3ADA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47738"/>
            <a:ext cx="9144000" cy="591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Düz Ok Bağlayıcısı 5">
            <a:extLst>
              <a:ext uri="{FF2B5EF4-FFF2-40B4-BE49-F238E27FC236}">
                <a16:creationId xmlns="" xmlns:a16="http://schemas.microsoft.com/office/drawing/2014/main" id="{F147015F-A211-460F-97A7-222CE8E96521}"/>
              </a:ext>
            </a:extLst>
          </p:cNvPr>
          <p:cNvCxnSpPr/>
          <p:nvPr/>
        </p:nvCxnSpPr>
        <p:spPr>
          <a:xfrm flipV="1">
            <a:off x="6089651" y="6173789"/>
            <a:ext cx="4360863" cy="952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>
            <a:extLst>
              <a:ext uri="{FF2B5EF4-FFF2-40B4-BE49-F238E27FC236}">
                <a16:creationId xmlns="" xmlns:a16="http://schemas.microsoft.com/office/drawing/2014/main" id="{F5F6CE2F-0017-4AAF-8D99-36C26A25438D}"/>
              </a:ext>
            </a:extLst>
          </p:cNvPr>
          <p:cNvCxnSpPr/>
          <p:nvPr/>
        </p:nvCxnSpPr>
        <p:spPr>
          <a:xfrm flipH="1" flipV="1">
            <a:off x="1703388" y="6173789"/>
            <a:ext cx="4386262" cy="952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Yukarı Bükülü Ok 8">
            <a:extLst>
              <a:ext uri="{FF2B5EF4-FFF2-40B4-BE49-F238E27FC236}">
                <a16:creationId xmlns="" xmlns:a16="http://schemas.microsoft.com/office/drawing/2014/main" id="{44A3A214-7CA8-4105-9528-9E6E2C07BB33}"/>
              </a:ext>
            </a:extLst>
          </p:cNvPr>
          <p:cNvSpPr/>
          <p:nvPr/>
        </p:nvSpPr>
        <p:spPr>
          <a:xfrm rot="10630284">
            <a:off x="5737998" y="5877353"/>
            <a:ext cx="575537" cy="276177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>
              <a:solidFill>
                <a:schemeClr val="tx1"/>
              </a:solidFill>
            </a:endParaRPr>
          </a:p>
        </p:txBody>
      </p:sp>
      <p:pic>
        <p:nvPicPr>
          <p:cNvPr id="16393" name="Picture 11" descr="Clipart elinde zil tutan Ã¶Ärenci | Yeni Slayt">
            <a:extLst>
              <a:ext uri="{FF2B5EF4-FFF2-40B4-BE49-F238E27FC236}">
                <a16:creationId xmlns="" xmlns:a16="http://schemas.microsoft.com/office/drawing/2014/main" id="{864F9C7B-25A8-4A51-A60D-8384A12B3D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638" y="2578101"/>
            <a:ext cx="2544762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="" xmlns:a16="http://schemas.microsoft.com/office/drawing/2014/main" id="{0FEFE2A1-DC8D-4CCE-85D5-F9DD88EA03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6547" y="321734"/>
            <a:ext cx="4288074" cy="290517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17CDA24-35F8-4540-8C52-3096D6D9494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050280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321DC89D-C40E-4577-A92F-27FC1D1751C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89276" y="3631096"/>
            <a:ext cx="3631462" cy="29051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8658BFE0-4E65-4174-9C75-687C94E8827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FA75DFED-A0C1-4A83-BE1D-0271C1826E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06552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9766946B-0E60-4123-812E-A96169F31BB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9483" y="3631096"/>
            <a:ext cx="4502200" cy="2760560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93E8EE39-1B30-4C14-BEEB-AEB5EE606E2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77824" y="198579"/>
            <a:ext cx="3854366" cy="27605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6040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E18A68B9-09C0-4AFD-9667-89344804CA1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4082" y="3429000"/>
            <a:ext cx="2066925" cy="2790825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8FA71565-0BEF-4BB7-9E07-AD554D053D6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9231" y="290216"/>
            <a:ext cx="3086100" cy="2933700"/>
          </a:xfrm>
          <a:prstGeom prst="rect">
            <a:avLst/>
          </a:prstGeom>
        </p:spPr>
      </p:pic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220ED328-0D79-43CC-BA99-519626C6ED1B}"/>
              </a:ext>
            </a:extLst>
          </p:cNvPr>
          <p:cNvSpPr/>
          <p:nvPr/>
        </p:nvSpPr>
        <p:spPr>
          <a:xfrm>
            <a:off x="922296" y="6345612"/>
            <a:ext cx="56412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latin typeface="Helvetica" panose="020B0604020202020204" pitchFamily="34" charset="0"/>
              </a:rPr>
              <a:t>Ölçüsü 30°, 60° veya 90° olan açılar çizilebilir</a:t>
            </a:r>
            <a:endParaRPr lang="tr-TR" sz="2000" b="1" dirty="0"/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253B2D79-ED0D-40ED-83C9-826429DC30B7}"/>
              </a:ext>
            </a:extLst>
          </p:cNvPr>
          <p:cNvSpPr/>
          <p:nvPr/>
        </p:nvSpPr>
        <p:spPr>
          <a:xfrm>
            <a:off x="922296" y="3133248"/>
            <a:ext cx="51686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latin typeface="Helvetica" panose="020B0604020202020204" pitchFamily="34" charset="0"/>
              </a:rPr>
              <a:t>Ölçüsü 45° veya 90° olan açılar çizilebilir.</a:t>
            </a:r>
            <a:endParaRPr lang="tr-TR" sz="2000" b="1" dirty="0"/>
          </a:p>
        </p:txBody>
      </p:sp>
      <p:sp>
        <p:nvSpPr>
          <p:cNvPr id="11" name="Dikdörtgen 10">
            <a:extLst>
              <a:ext uri="{FF2B5EF4-FFF2-40B4-BE49-F238E27FC236}">
                <a16:creationId xmlns="" xmlns:a16="http://schemas.microsoft.com/office/drawing/2014/main" id="{ADC62CB7-860C-4B5B-83D4-415EE466825E}"/>
              </a:ext>
            </a:extLst>
          </p:cNvPr>
          <p:cNvSpPr/>
          <p:nvPr/>
        </p:nvSpPr>
        <p:spPr>
          <a:xfrm>
            <a:off x="2282281" y="85132"/>
            <a:ext cx="1479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latin typeface="Helvetica" panose="020B0604020202020204" pitchFamily="34" charset="0"/>
              </a:rPr>
              <a:t>GÖNYE</a:t>
            </a:r>
            <a:endParaRPr lang="tr-TR" sz="2800" b="1" dirty="0"/>
          </a:p>
        </p:txBody>
      </p:sp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FAC06AB9-9815-4316-8975-993F4BD0282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19718" y="3578780"/>
            <a:ext cx="6872282" cy="2812333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F968D1FB-B5C7-4C46-90E8-0130C272BDB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0974" y="350900"/>
            <a:ext cx="8187575" cy="28123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9057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="" xmlns:a16="http://schemas.microsoft.com/office/drawing/2014/main" id="{4247CFEA-B95D-43E9-8861-FC54752E1DFD}"/>
              </a:ext>
            </a:extLst>
          </p:cNvPr>
          <p:cNvGrpSpPr>
            <a:grpSpLocks/>
          </p:cNvGrpSpPr>
          <p:nvPr/>
        </p:nvGrpSpPr>
        <p:grpSpPr bwMode="auto">
          <a:xfrm>
            <a:off x="6959600" y="2420938"/>
            <a:ext cx="3384550" cy="215900"/>
            <a:chOff x="884" y="2069"/>
            <a:chExt cx="2268" cy="182"/>
          </a:xfrm>
        </p:grpSpPr>
        <p:sp>
          <p:nvSpPr>
            <p:cNvPr id="28741" name="Rectangle 3">
              <a:extLst>
                <a:ext uri="{FF2B5EF4-FFF2-40B4-BE49-F238E27FC236}">
                  <a16:creationId xmlns="" xmlns:a16="http://schemas.microsoft.com/office/drawing/2014/main" id="{09ED0B67-5F8D-43C2-B94F-C700B31E16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" y="2069"/>
              <a:ext cx="2268" cy="182"/>
            </a:xfrm>
            <a:prstGeom prst="rect">
              <a:avLst/>
            </a:prstGeom>
            <a:solidFill>
              <a:srgbClr val="FFCC66"/>
            </a:solidFill>
            <a:ln w="381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1800">
                <a:latin typeface="Arial" panose="020B0604020202020204" pitchFamily="34" charset="0"/>
              </a:endParaRPr>
            </a:p>
          </p:txBody>
        </p:sp>
        <p:grpSp>
          <p:nvGrpSpPr>
            <p:cNvPr id="28742" name="Group 4">
              <a:extLst>
                <a:ext uri="{FF2B5EF4-FFF2-40B4-BE49-F238E27FC236}">
                  <a16:creationId xmlns="" xmlns:a16="http://schemas.microsoft.com/office/drawing/2014/main" id="{774C54DB-2C32-4C76-B3D2-FB3BBB4756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5" y="2115"/>
              <a:ext cx="2040" cy="107"/>
              <a:chOff x="975" y="2115"/>
              <a:chExt cx="2040" cy="107"/>
            </a:xfrm>
          </p:grpSpPr>
          <p:sp>
            <p:nvSpPr>
              <p:cNvPr id="28743" name="AutoShape 5">
                <a:extLst>
                  <a:ext uri="{FF2B5EF4-FFF2-40B4-BE49-F238E27FC236}">
                    <a16:creationId xmlns="" xmlns:a16="http://schemas.microsoft.com/office/drawing/2014/main" id="{EC564872-713E-4A40-92AF-492705DC81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44" name="AutoShape 6">
                <a:extLst>
                  <a:ext uri="{FF2B5EF4-FFF2-40B4-BE49-F238E27FC236}">
                    <a16:creationId xmlns="" xmlns:a16="http://schemas.microsoft.com/office/drawing/2014/main" id="{7A645DF0-C7C4-41A7-8282-A762ABFFAA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45" name="AutoShape 7">
                <a:extLst>
                  <a:ext uri="{FF2B5EF4-FFF2-40B4-BE49-F238E27FC236}">
                    <a16:creationId xmlns="" xmlns:a16="http://schemas.microsoft.com/office/drawing/2014/main" id="{645D0B52-EB70-4FB8-B161-2136AB1D9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2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46" name="AutoShape 8">
                <a:extLst>
                  <a:ext uri="{FF2B5EF4-FFF2-40B4-BE49-F238E27FC236}">
                    <a16:creationId xmlns="" xmlns:a16="http://schemas.microsoft.com/office/drawing/2014/main" id="{F36D7A46-F00F-426F-8755-4DE3B93FCB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5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47" name="AutoShape 9">
                <a:extLst>
                  <a:ext uri="{FF2B5EF4-FFF2-40B4-BE49-F238E27FC236}">
                    <a16:creationId xmlns="" xmlns:a16="http://schemas.microsoft.com/office/drawing/2014/main" id="{3E1D007A-696E-4AF6-BB83-262C49591A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3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Group 10">
            <a:extLst>
              <a:ext uri="{FF2B5EF4-FFF2-40B4-BE49-F238E27FC236}">
                <a16:creationId xmlns="" xmlns:a16="http://schemas.microsoft.com/office/drawing/2014/main" id="{B6995058-E277-4045-865B-F100A28137AE}"/>
              </a:ext>
            </a:extLst>
          </p:cNvPr>
          <p:cNvGrpSpPr>
            <a:grpSpLocks/>
          </p:cNvGrpSpPr>
          <p:nvPr/>
        </p:nvGrpSpPr>
        <p:grpSpPr bwMode="auto">
          <a:xfrm>
            <a:off x="2208214" y="2420938"/>
            <a:ext cx="2879725" cy="215900"/>
            <a:chOff x="884" y="2069"/>
            <a:chExt cx="2268" cy="182"/>
          </a:xfrm>
        </p:grpSpPr>
        <p:sp>
          <p:nvSpPr>
            <p:cNvPr id="28734" name="Rectangle 11">
              <a:extLst>
                <a:ext uri="{FF2B5EF4-FFF2-40B4-BE49-F238E27FC236}">
                  <a16:creationId xmlns="" xmlns:a16="http://schemas.microsoft.com/office/drawing/2014/main" id="{80A34377-4804-4B1F-A04E-148E79A76B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" y="2069"/>
              <a:ext cx="2268" cy="182"/>
            </a:xfrm>
            <a:prstGeom prst="rect">
              <a:avLst/>
            </a:prstGeom>
            <a:solidFill>
              <a:srgbClr val="FFCC66"/>
            </a:solidFill>
            <a:ln w="381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1800">
                <a:latin typeface="Arial" panose="020B0604020202020204" pitchFamily="34" charset="0"/>
              </a:endParaRPr>
            </a:p>
          </p:txBody>
        </p:sp>
        <p:grpSp>
          <p:nvGrpSpPr>
            <p:cNvPr id="28735" name="Group 12">
              <a:extLst>
                <a:ext uri="{FF2B5EF4-FFF2-40B4-BE49-F238E27FC236}">
                  <a16:creationId xmlns="" xmlns:a16="http://schemas.microsoft.com/office/drawing/2014/main" id="{6116B332-E4B5-4903-9409-45961DDB58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5" y="2115"/>
              <a:ext cx="2040" cy="107"/>
              <a:chOff x="975" y="2115"/>
              <a:chExt cx="2040" cy="107"/>
            </a:xfrm>
          </p:grpSpPr>
          <p:sp>
            <p:nvSpPr>
              <p:cNvPr id="28736" name="AutoShape 13">
                <a:extLst>
                  <a:ext uri="{FF2B5EF4-FFF2-40B4-BE49-F238E27FC236}">
                    <a16:creationId xmlns="" xmlns:a16="http://schemas.microsoft.com/office/drawing/2014/main" id="{F9BF1717-EA39-47F3-92D9-F012846D2C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37" name="AutoShape 14">
                <a:extLst>
                  <a:ext uri="{FF2B5EF4-FFF2-40B4-BE49-F238E27FC236}">
                    <a16:creationId xmlns="" xmlns:a16="http://schemas.microsoft.com/office/drawing/2014/main" id="{1B800C63-3BE8-45C7-A3A7-C119E68012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38" name="AutoShape 15">
                <a:extLst>
                  <a:ext uri="{FF2B5EF4-FFF2-40B4-BE49-F238E27FC236}">
                    <a16:creationId xmlns="" xmlns:a16="http://schemas.microsoft.com/office/drawing/2014/main" id="{3B44EAAE-6C5E-4FBB-B383-82C76F27C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2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39" name="AutoShape 16">
                <a:extLst>
                  <a:ext uri="{FF2B5EF4-FFF2-40B4-BE49-F238E27FC236}">
                    <a16:creationId xmlns="" xmlns:a16="http://schemas.microsoft.com/office/drawing/2014/main" id="{76BB1811-EFCC-4593-82D7-B6B3BE4A1D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5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40" name="AutoShape 17">
                <a:extLst>
                  <a:ext uri="{FF2B5EF4-FFF2-40B4-BE49-F238E27FC236}">
                    <a16:creationId xmlns="" xmlns:a16="http://schemas.microsoft.com/office/drawing/2014/main" id="{0F80410E-A717-4F55-B3AA-D424255792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3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18">
            <a:extLst>
              <a:ext uri="{FF2B5EF4-FFF2-40B4-BE49-F238E27FC236}">
                <a16:creationId xmlns="" xmlns:a16="http://schemas.microsoft.com/office/drawing/2014/main" id="{A6D1E040-2EBF-4F17-B2FF-919994136846}"/>
              </a:ext>
            </a:extLst>
          </p:cNvPr>
          <p:cNvGrpSpPr>
            <a:grpSpLocks/>
          </p:cNvGrpSpPr>
          <p:nvPr/>
        </p:nvGrpSpPr>
        <p:grpSpPr bwMode="auto">
          <a:xfrm rot="18847115">
            <a:off x="6492876" y="1376363"/>
            <a:ext cx="3311525" cy="215900"/>
            <a:chOff x="884" y="2069"/>
            <a:chExt cx="2268" cy="182"/>
          </a:xfrm>
        </p:grpSpPr>
        <p:sp>
          <p:nvSpPr>
            <p:cNvPr id="28727" name="Rectangle 19">
              <a:extLst>
                <a:ext uri="{FF2B5EF4-FFF2-40B4-BE49-F238E27FC236}">
                  <a16:creationId xmlns="" xmlns:a16="http://schemas.microsoft.com/office/drawing/2014/main" id="{3C1117F7-1C95-448A-8B7C-03F50586A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" y="2069"/>
              <a:ext cx="2268" cy="182"/>
            </a:xfrm>
            <a:prstGeom prst="rect">
              <a:avLst/>
            </a:prstGeom>
            <a:solidFill>
              <a:srgbClr val="FFCC66"/>
            </a:solidFill>
            <a:ln w="381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1800">
                <a:latin typeface="Arial" panose="020B0604020202020204" pitchFamily="34" charset="0"/>
              </a:endParaRPr>
            </a:p>
          </p:txBody>
        </p:sp>
        <p:grpSp>
          <p:nvGrpSpPr>
            <p:cNvPr id="28728" name="Group 20">
              <a:extLst>
                <a:ext uri="{FF2B5EF4-FFF2-40B4-BE49-F238E27FC236}">
                  <a16:creationId xmlns="" xmlns:a16="http://schemas.microsoft.com/office/drawing/2014/main" id="{8074FA40-938F-4B09-9AF9-885EE863CF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5" y="2115"/>
              <a:ext cx="2040" cy="107"/>
              <a:chOff x="975" y="2115"/>
              <a:chExt cx="2040" cy="107"/>
            </a:xfrm>
          </p:grpSpPr>
          <p:sp>
            <p:nvSpPr>
              <p:cNvPr id="28729" name="AutoShape 21">
                <a:extLst>
                  <a:ext uri="{FF2B5EF4-FFF2-40B4-BE49-F238E27FC236}">
                    <a16:creationId xmlns="" xmlns:a16="http://schemas.microsoft.com/office/drawing/2014/main" id="{ADAE3F3E-CE04-4BAD-9EC7-D0CB902669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30" name="AutoShape 22">
                <a:extLst>
                  <a:ext uri="{FF2B5EF4-FFF2-40B4-BE49-F238E27FC236}">
                    <a16:creationId xmlns="" xmlns:a16="http://schemas.microsoft.com/office/drawing/2014/main" id="{315DCA19-B436-40AB-AC37-F70AC6E282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31" name="AutoShape 23">
                <a:extLst>
                  <a:ext uri="{FF2B5EF4-FFF2-40B4-BE49-F238E27FC236}">
                    <a16:creationId xmlns="" xmlns:a16="http://schemas.microsoft.com/office/drawing/2014/main" id="{157900CC-59E6-4313-BE31-86509BBFD2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2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32" name="AutoShape 24">
                <a:extLst>
                  <a:ext uri="{FF2B5EF4-FFF2-40B4-BE49-F238E27FC236}">
                    <a16:creationId xmlns="" xmlns:a16="http://schemas.microsoft.com/office/drawing/2014/main" id="{8D76E8AA-C32C-4535-807A-E193671B8E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5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33" name="AutoShape 25">
                <a:extLst>
                  <a:ext uri="{FF2B5EF4-FFF2-40B4-BE49-F238E27FC236}">
                    <a16:creationId xmlns="" xmlns:a16="http://schemas.microsoft.com/office/drawing/2014/main" id="{6B06BBEE-917F-4384-8C03-0219C44A6B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3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26">
            <a:extLst>
              <a:ext uri="{FF2B5EF4-FFF2-40B4-BE49-F238E27FC236}">
                <a16:creationId xmlns="" xmlns:a16="http://schemas.microsoft.com/office/drawing/2014/main" id="{A46004B9-7437-4B1B-908C-692E82892FBF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1092201" y="1304926"/>
            <a:ext cx="2447925" cy="215900"/>
            <a:chOff x="884" y="2069"/>
            <a:chExt cx="2268" cy="182"/>
          </a:xfrm>
        </p:grpSpPr>
        <p:sp>
          <p:nvSpPr>
            <p:cNvPr id="28720" name="Rectangle 27">
              <a:extLst>
                <a:ext uri="{FF2B5EF4-FFF2-40B4-BE49-F238E27FC236}">
                  <a16:creationId xmlns="" xmlns:a16="http://schemas.microsoft.com/office/drawing/2014/main" id="{DD111073-1F82-4E3E-B887-D5FCC3B554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" y="2069"/>
              <a:ext cx="2268" cy="182"/>
            </a:xfrm>
            <a:prstGeom prst="rect">
              <a:avLst/>
            </a:prstGeom>
            <a:solidFill>
              <a:srgbClr val="FFCC66"/>
            </a:solidFill>
            <a:ln w="381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1800">
                <a:latin typeface="Arial" panose="020B0604020202020204" pitchFamily="34" charset="0"/>
              </a:endParaRPr>
            </a:p>
          </p:txBody>
        </p:sp>
        <p:grpSp>
          <p:nvGrpSpPr>
            <p:cNvPr id="28721" name="Group 28">
              <a:extLst>
                <a:ext uri="{FF2B5EF4-FFF2-40B4-BE49-F238E27FC236}">
                  <a16:creationId xmlns="" xmlns:a16="http://schemas.microsoft.com/office/drawing/2014/main" id="{A70D4324-182C-40DA-8A66-8A2B120F668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5" y="2115"/>
              <a:ext cx="2040" cy="107"/>
              <a:chOff x="975" y="2115"/>
              <a:chExt cx="2040" cy="107"/>
            </a:xfrm>
          </p:grpSpPr>
          <p:sp>
            <p:nvSpPr>
              <p:cNvPr id="28722" name="AutoShape 29">
                <a:extLst>
                  <a:ext uri="{FF2B5EF4-FFF2-40B4-BE49-F238E27FC236}">
                    <a16:creationId xmlns="" xmlns:a16="http://schemas.microsoft.com/office/drawing/2014/main" id="{9B899D23-A622-4585-8D81-83D57016E2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23" name="AutoShape 30">
                <a:extLst>
                  <a:ext uri="{FF2B5EF4-FFF2-40B4-BE49-F238E27FC236}">
                    <a16:creationId xmlns="" xmlns:a16="http://schemas.microsoft.com/office/drawing/2014/main" id="{12D373E7-56FC-4B43-9529-BE46947487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24" name="AutoShape 31">
                <a:extLst>
                  <a:ext uri="{FF2B5EF4-FFF2-40B4-BE49-F238E27FC236}">
                    <a16:creationId xmlns="" xmlns:a16="http://schemas.microsoft.com/office/drawing/2014/main" id="{342FFF39-5878-4215-B605-91F24AA615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2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25" name="AutoShape 32">
                <a:extLst>
                  <a:ext uri="{FF2B5EF4-FFF2-40B4-BE49-F238E27FC236}">
                    <a16:creationId xmlns="" xmlns:a16="http://schemas.microsoft.com/office/drawing/2014/main" id="{8ECAE0D0-1537-44FD-9914-A5C247A057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5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26" name="AutoShape 33">
                <a:extLst>
                  <a:ext uri="{FF2B5EF4-FFF2-40B4-BE49-F238E27FC236}">
                    <a16:creationId xmlns="" xmlns:a16="http://schemas.microsoft.com/office/drawing/2014/main" id="{4372D8A3-A939-4BF9-8D45-946B0BECC6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3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34">
            <a:extLst>
              <a:ext uri="{FF2B5EF4-FFF2-40B4-BE49-F238E27FC236}">
                <a16:creationId xmlns="" xmlns:a16="http://schemas.microsoft.com/office/drawing/2014/main" id="{7D8A2778-4932-47E2-986A-98A47955B3FE}"/>
              </a:ext>
            </a:extLst>
          </p:cNvPr>
          <p:cNvGrpSpPr>
            <a:grpSpLocks/>
          </p:cNvGrpSpPr>
          <p:nvPr/>
        </p:nvGrpSpPr>
        <p:grpSpPr bwMode="auto">
          <a:xfrm>
            <a:off x="7500939" y="5443538"/>
            <a:ext cx="3024187" cy="215900"/>
            <a:chOff x="884" y="2069"/>
            <a:chExt cx="2268" cy="182"/>
          </a:xfrm>
        </p:grpSpPr>
        <p:sp>
          <p:nvSpPr>
            <p:cNvPr id="28713" name="Rectangle 35">
              <a:extLst>
                <a:ext uri="{FF2B5EF4-FFF2-40B4-BE49-F238E27FC236}">
                  <a16:creationId xmlns="" xmlns:a16="http://schemas.microsoft.com/office/drawing/2014/main" id="{85A46C9D-003F-412B-BBF7-9CDAFF377F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" y="2069"/>
              <a:ext cx="2268" cy="182"/>
            </a:xfrm>
            <a:prstGeom prst="rect">
              <a:avLst/>
            </a:prstGeom>
            <a:solidFill>
              <a:srgbClr val="FFCC66"/>
            </a:solidFill>
            <a:ln w="381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1800">
                <a:latin typeface="Arial" panose="020B0604020202020204" pitchFamily="34" charset="0"/>
              </a:endParaRPr>
            </a:p>
          </p:txBody>
        </p:sp>
        <p:grpSp>
          <p:nvGrpSpPr>
            <p:cNvPr id="28714" name="Group 36">
              <a:extLst>
                <a:ext uri="{FF2B5EF4-FFF2-40B4-BE49-F238E27FC236}">
                  <a16:creationId xmlns="" xmlns:a16="http://schemas.microsoft.com/office/drawing/2014/main" id="{C9B72DE7-56C8-4A28-B69B-9AF25FCB1D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5" y="2115"/>
              <a:ext cx="2040" cy="107"/>
              <a:chOff x="975" y="2115"/>
              <a:chExt cx="2040" cy="107"/>
            </a:xfrm>
          </p:grpSpPr>
          <p:sp>
            <p:nvSpPr>
              <p:cNvPr id="28715" name="AutoShape 37">
                <a:extLst>
                  <a:ext uri="{FF2B5EF4-FFF2-40B4-BE49-F238E27FC236}">
                    <a16:creationId xmlns="" xmlns:a16="http://schemas.microsoft.com/office/drawing/2014/main" id="{2D16CC37-BF4F-4CB8-8E76-F85BDB1569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16" name="AutoShape 38">
                <a:extLst>
                  <a:ext uri="{FF2B5EF4-FFF2-40B4-BE49-F238E27FC236}">
                    <a16:creationId xmlns="" xmlns:a16="http://schemas.microsoft.com/office/drawing/2014/main" id="{0FCB6FCD-2183-4550-B353-30F3CF5BA1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17" name="AutoShape 39">
                <a:extLst>
                  <a:ext uri="{FF2B5EF4-FFF2-40B4-BE49-F238E27FC236}">
                    <a16:creationId xmlns="" xmlns:a16="http://schemas.microsoft.com/office/drawing/2014/main" id="{E3AD9E1A-AF31-45A7-9F4B-9506CB214C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2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18" name="AutoShape 40">
                <a:extLst>
                  <a:ext uri="{FF2B5EF4-FFF2-40B4-BE49-F238E27FC236}">
                    <a16:creationId xmlns="" xmlns:a16="http://schemas.microsoft.com/office/drawing/2014/main" id="{A93F5CE6-EF40-4E55-B72F-BC2AAEEB2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5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19" name="AutoShape 41">
                <a:extLst>
                  <a:ext uri="{FF2B5EF4-FFF2-40B4-BE49-F238E27FC236}">
                    <a16:creationId xmlns="" xmlns:a16="http://schemas.microsoft.com/office/drawing/2014/main" id="{2E802B10-9485-4D1B-B54C-787AFD125D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3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Group 42">
            <a:extLst>
              <a:ext uri="{FF2B5EF4-FFF2-40B4-BE49-F238E27FC236}">
                <a16:creationId xmlns="" xmlns:a16="http://schemas.microsoft.com/office/drawing/2014/main" id="{C030CC14-FD35-46F2-9CC2-31B14730E500}"/>
              </a:ext>
            </a:extLst>
          </p:cNvPr>
          <p:cNvGrpSpPr>
            <a:grpSpLocks/>
          </p:cNvGrpSpPr>
          <p:nvPr/>
        </p:nvGrpSpPr>
        <p:grpSpPr bwMode="auto">
          <a:xfrm rot="3067875">
            <a:off x="5270500" y="4327525"/>
            <a:ext cx="3024188" cy="217488"/>
            <a:chOff x="884" y="2069"/>
            <a:chExt cx="2268" cy="182"/>
          </a:xfrm>
        </p:grpSpPr>
        <p:sp>
          <p:nvSpPr>
            <p:cNvPr id="28706" name="Rectangle 43">
              <a:extLst>
                <a:ext uri="{FF2B5EF4-FFF2-40B4-BE49-F238E27FC236}">
                  <a16:creationId xmlns="" xmlns:a16="http://schemas.microsoft.com/office/drawing/2014/main" id="{72C72DFC-2688-4184-BAB1-CE14CE80B6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" y="2069"/>
              <a:ext cx="2268" cy="182"/>
            </a:xfrm>
            <a:prstGeom prst="rect">
              <a:avLst/>
            </a:prstGeom>
            <a:solidFill>
              <a:srgbClr val="FFCC66"/>
            </a:solidFill>
            <a:ln w="381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1800">
                <a:latin typeface="Arial" panose="020B0604020202020204" pitchFamily="34" charset="0"/>
              </a:endParaRPr>
            </a:p>
          </p:txBody>
        </p:sp>
        <p:grpSp>
          <p:nvGrpSpPr>
            <p:cNvPr id="28707" name="Group 44">
              <a:extLst>
                <a:ext uri="{FF2B5EF4-FFF2-40B4-BE49-F238E27FC236}">
                  <a16:creationId xmlns="" xmlns:a16="http://schemas.microsoft.com/office/drawing/2014/main" id="{43C2FA26-6F70-4B85-8059-F15A22C3530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5" y="2115"/>
              <a:ext cx="2040" cy="107"/>
              <a:chOff x="975" y="2115"/>
              <a:chExt cx="2040" cy="107"/>
            </a:xfrm>
          </p:grpSpPr>
          <p:sp>
            <p:nvSpPr>
              <p:cNvPr id="28708" name="AutoShape 45">
                <a:extLst>
                  <a:ext uri="{FF2B5EF4-FFF2-40B4-BE49-F238E27FC236}">
                    <a16:creationId xmlns="" xmlns:a16="http://schemas.microsoft.com/office/drawing/2014/main" id="{FBB0F393-8EF3-4B91-ACF7-03CD6F1E7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09" name="AutoShape 46">
                <a:extLst>
                  <a:ext uri="{FF2B5EF4-FFF2-40B4-BE49-F238E27FC236}">
                    <a16:creationId xmlns="" xmlns:a16="http://schemas.microsoft.com/office/drawing/2014/main" id="{4C8518CA-2EA8-434B-B279-7B7D94FC89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10" name="AutoShape 47">
                <a:extLst>
                  <a:ext uri="{FF2B5EF4-FFF2-40B4-BE49-F238E27FC236}">
                    <a16:creationId xmlns="" xmlns:a16="http://schemas.microsoft.com/office/drawing/2014/main" id="{7D82FC83-FCAB-4464-8910-146AB7E607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2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11" name="AutoShape 48">
                <a:extLst>
                  <a:ext uri="{FF2B5EF4-FFF2-40B4-BE49-F238E27FC236}">
                    <a16:creationId xmlns="" xmlns:a16="http://schemas.microsoft.com/office/drawing/2014/main" id="{F97B488E-ABCA-493A-A8BC-0DCAF8B6B5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5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12" name="AutoShape 49">
                <a:extLst>
                  <a:ext uri="{FF2B5EF4-FFF2-40B4-BE49-F238E27FC236}">
                    <a16:creationId xmlns="" xmlns:a16="http://schemas.microsoft.com/office/drawing/2014/main" id="{FCC5828C-75ED-4DE9-B96F-ED776489A5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3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Group 50">
            <a:extLst>
              <a:ext uri="{FF2B5EF4-FFF2-40B4-BE49-F238E27FC236}">
                <a16:creationId xmlns="" xmlns:a16="http://schemas.microsoft.com/office/drawing/2014/main" id="{21990D0E-8597-4DE3-9DD9-6EFB36C221DC}"/>
              </a:ext>
            </a:extLst>
          </p:cNvPr>
          <p:cNvGrpSpPr>
            <a:grpSpLocks/>
          </p:cNvGrpSpPr>
          <p:nvPr/>
        </p:nvGrpSpPr>
        <p:grpSpPr bwMode="auto">
          <a:xfrm>
            <a:off x="1631950" y="5372100"/>
            <a:ext cx="2736850" cy="217488"/>
            <a:chOff x="884" y="2069"/>
            <a:chExt cx="2268" cy="182"/>
          </a:xfrm>
        </p:grpSpPr>
        <p:sp>
          <p:nvSpPr>
            <p:cNvPr id="28699" name="Rectangle 51">
              <a:extLst>
                <a:ext uri="{FF2B5EF4-FFF2-40B4-BE49-F238E27FC236}">
                  <a16:creationId xmlns="" xmlns:a16="http://schemas.microsoft.com/office/drawing/2014/main" id="{0F7AF711-1081-4A1A-850C-844FAA840C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" y="2069"/>
              <a:ext cx="2268" cy="182"/>
            </a:xfrm>
            <a:prstGeom prst="rect">
              <a:avLst/>
            </a:prstGeom>
            <a:solidFill>
              <a:srgbClr val="FFCC66"/>
            </a:solidFill>
            <a:ln w="381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1800">
                <a:latin typeface="Arial" panose="020B0604020202020204" pitchFamily="34" charset="0"/>
              </a:endParaRPr>
            </a:p>
          </p:txBody>
        </p:sp>
        <p:grpSp>
          <p:nvGrpSpPr>
            <p:cNvPr id="28700" name="Group 52">
              <a:extLst>
                <a:ext uri="{FF2B5EF4-FFF2-40B4-BE49-F238E27FC236}">
                  <a16:creationId xmlns="" xmlns:a16="http://schemas.microsoft.com/office/drawing/2014/main" id="{7C201BB4-EFF9-418E-818B-9E71EA419CB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5" y="2115"/>
              <a:ext cx="2040" cy="107"/>
              <a:chOff x="975" y="2115"/>
              <a:chExt cx="2040" cy="107"/>
            </a:xfrm>
          </p:grpSpPr>
          <p:sp>
            <p:nvSpPr>
              <p:cNvPr id="28701" name="AutoShape 53">
                <a:extLst>
                  <a:ext uri="{FF2B5EF4-FFF2-40B4-BE49-F238E27FC236}">
                    <a16:creationId xmlns="" xmlns:a16="http://schemas.microsoft.com/office/drawing/2014/main" id="{CEED93EB-21AE-4139-8D4F-3EC89483A7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02" name="AutoShape 54">
                <a:extLst>
                  <a:ext uri="{FF2B5EF4-FFF2-40B4-BE49-F238E27FC236}">
                    <a16:creationId xmlns="" xmlns:a16="http://schemas.microsoft.com/office/drawing/2014/main" id="{305F987B-4656-4008-80D3-314F8991AA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03" name="AutoShape 55">
                <a:extLst>
                  <a:ext uri="{FF2B5EF4-FFF2-40B4-BE49-F238E27FC236}">
                    <a16:creationId xmlns="" xmlns:a16="http://schemas.microsoft.com/office/drawing/2014/main" id="{E53399E5-D789-4ED7-BFF5-E118094EA7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2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04" name="AutoShape 56">
                <a:extLst>
                  <a:ext uri="{FF2B5EF4-FFF2-40B4-BE49-F238E27FC236}">
                    <a16:creationId xmlns="" xmlns:a16="http://schemas.microsoft.com/office/drawing/2014/main" id="{0362E908-533D-452F-B54E-1634F68519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5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705" name="AutoShape 57">
                <a:extLst>
                  <a:ext uri="{FF2B5EF4-FFF2-40B4-BE49-F238E27FC236}">
                    <a16:creationId xmlns="" xmlns:a16="http://schemas.microsoft.com/office/drawing/2014/main" id="{6AA0F400-E11C-4F35-85CB-7796A0295B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3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6" name="Group 58">
            <a:extLst>
              <a:ext uri="{FF2B5EF4-FFF2-40B4-BE49-F238E27FC236}">
                <a16:creationId xmlns="" xmlns:a16="http://schemas.microsoft.com/office/drawing/2014/main" id="{A0F00F9A-4677-47CA-9B79-5EE65004030E}"/>
              </a:ext>
            </a:extLst>
          </p:cNvPr>
          <p:cNvGrpSpPr>
            <a:grpSpLocks/>
          </p:cNvGrpSpPr>
          <p:nvPr/>
        </p:nvGrpSpPr>
        <p:grpSpPr bwMode="auto">
          <a:xfrm>
            <a:off x="4081464" y="5372100"/>
            <a:ext cx="2592387" cy="215900"/>
            <a:chOff x="884" y="2069"/>
            <a:chExt cx="2268" cy="182"/>
          </a:xfrm>
        </p:grpSpPr>
        <p:sp>
          <p:nvSpPr>
            <p:cNvPr id="28692" name="Rectangle 59">
              <a:extLst>
                <a:ext uri="{FF2B5EF4-FFF2-40B4-BE49-F238E27FC236}">
                  <a16:creationId xmlns="" xmlns:a16="http://schemas.microsoft.com/office/drawing/2014/main" id="{664255E2-8F99-44AB-BE48-BE418527FC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" y="2069"/>
              <a:ext cx="2268" cy="182"/>
            </a:xfrm>
            <a:prstGeom prst="rect">
              <a:avLst/>
            </a:prstGeom>
            <a:solidFill>
              <a:srgbClr val="FFCC66"/>
            </a:solidFill>
            <a:ln w="381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1800">
                <a:latin typeface="Arial" panose="020B0604020202020204" pitchFamily="34" charset="0"/>
              </a:endParaRPr>
            </a:p>
          </p:txBody>
        </p:sp>
        <p:grpSp>
          <p:nvGrpSpPr>
            <p:cNvPr id="28693" name="Group 60">
              <a:extLst>
                <a:ext uri="{FF2B5EF4-FFF2-40B4-BE49-F238E27FC236}">
                  <a16:creationId xmlns="" xmlns:a16="http://schemas.microsoft.com/office/drawing/2014/main" id="{D76D01DA-D3C0-4DEB-A64A-F3182A4475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5" y="2115"/>
              <a:ext cx="2040" cy="107"/>
              <a:chOff x="975" y="2115"/>
              <a:chExt cx="2040" cy="107"/>
            </a:xfrm>
          </p:grpSpPr>
          <p:sp>
            <p:nvSpPr>
              <p:cNvPr id="28694" name="AutoShape 61">
                <a:extLst>
                  <a:ext uri="{FF2B5EF4-FFF2-40B4-BE49-F238E27FC236}">
                    <a16:creationId xmlns="" xmlns:a16="http://schemas.microsoft.com/office/drawing/2014/main" id="{4BFB2E59-3FD9-4FA9-93AF-529A0EEE9A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5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695" name="AutoShape 62">
                <a:extLst>
                  <a:ext uri="{FF2B5EF4-FFF2-40B4-BE49-F238E27FC236}">
                    <a16:creationId xmlns="" xmlns:a16="http://schemas.microsoft.com/office/drawing/2014/main" id="{43DEBC08-D6E7-441F-97AE-02D34654B1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696" name="AutoShape 63">
                <a:extLst>
                  <a:ext uri="{FF2B5EF4-FFF2-40B4-BE49-F238E27FC236}">
                    <a16:creationId xmlns="" xmlns:a16="http://schemas.microsoft.com/office/drawing/2014/main" id="{0ADDB33B-942C-4B0A-9846-07700D174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2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697" name="AutoShape 64">
                <a:extLst>
                  <a:ext uri="{FF2B5EF4-FFF2-40B4-BE49-F238E27FC236}">
                    <a16:creationId xmlns="" xmlns:a16="http://schemas.microsoft.com/office/drawing/2014/main" id="{6467D923-D297-4610-8144-3C8BDE042D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5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8698" name="AutoShape 65">
                <a:extLst>
                  <a:ext uri="{FF2B5EF4-FFF2-40B4-BE49-F238E27FC236}">
                    <a16:creationId xmlns="" xmlns:a16="http://schemas.microsoft.com/office/drawing/2014/main" id="{ED3386BA-5851-4624-A9BE-AA58F3C793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3" y="2115"/>
                <a:ext cx="90" cy="107"/>
              </a:xfrm>
              <a:prstGeom prst="flowChartConnector">
                <a:avLst/>
              </a:pr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tr-TR" sz="180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87458" name="Rectangle 66">
            <a:extLst>
              <a:ext uri="{FF2B5EF4-FFF2-40B4-BE49-F238E27FC236}">
                <a16:creationId xmlns="" xmlns:a16="http://schemas.microsoft.com/office/drawing/2014/main" id="{3F55B392-D89D-4701-AD75-3D41DF9EC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8" y="2717800"/>
            <a:ext cx="1638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b="1">
                <a:solidFill>
                  <a:srgbClr val="0000CC"/>
                </a:solidFill>
                <a:latin typeface="Comic Sans MS" panose="030F0702030302020204" pitchFamily="66" charset="0"/>
              </a:rPr>
              <a:t>Dar açı</a:t>
            </a:r>
          </a:p>
        </p:txBody>
      </p:sp>
      <p:sp>
        <p:nvSpPr>
          <p:cNvPr id="187459" name="Text Box 67">
            <a:extLst>
              <a:ext uri="{FF2B5EF4-FFF2-40B4-BE49-F238E27FC236}">
                <a16:creationId xmlns="" xmlns:a16="http://schemas.microsoft.com/office/drawing/2014/main" id="{86BCA448-9A69-4333-A1A8-D4B42106A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4" y="2708275"/>
            <a:ext cx="15509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b="1">
                <a:solidFill>
                  <a:srgbClr val="0000CC"/>
                </a:solidFill>
                <a:latin typeface="Comic Sans MS" panose="030F0702030302020204" pitchFamily="66" charset="0"/>
              </a:rPr>
              <a:t>Dik açı</a:t>
            </a:r>
          </a:p>
        </p:txBody>
      </p:sp>
      <p:sp>
        <p:nvSpPr>
          <p:cNvPr id="187460" name="Text Box 68">
            <a:extLst>
              <a:ext uri="{FF2B5EF4-FFF2-40B4-BE49-F238E27FC236}">
                <a16:creationId xmlns="" xmlns:a16="http://schemas.microsoft.com/office/drawing/2014/main" id="{B87AD044-638B-4DC8-BA56-43A4B1EC7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8613" y="5588000"/>
            <a:ext cx="195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b="1">
                <a:solidFill>
                  <a:srgbClr val="0000CC"/>
                </a:solidFill>
                <a:latin typeface="Comic Sans MS" panose="030F0702030302020204" pitchFamily="66" charset="0"/>
              </a:rPr>
              <a:t>Geniş açı</a:t>
            </a:r>
          </a:p>
        </p:txBody>
      </p:sp>
      <p:sp>
        <p:nvSpPr>
          <p:cNvPr id="187461" name="Text Box 69">
            <a:extLst>
              <a:ext uri="{FF2B5EF4-FFF2-40B4-BE49-F238E27FC236}">
                <a16:creationId xmlns="" xmlns:a16="http://schemas.microsoft.com/office/drawing/2014/main" id="{FA875DBB-DBA2-4D3B-9F2E-B305A9C8CD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" y="4437063"/>
            <a:ext cx="20589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b="1">
                <a:solidFill>
                  <a:srgbClr val="0000CC"/>
                </a:solidFill>
                <a:latin typeface="Comic Sans MS" panose="030F0702030302020204" pitchFamily="66" charset="0"/>
              </a:rPr>
              <a:t>Doğru açı</a:t>
            </a:r>
          </a:p>
        </p:txBody>
      </p:sp>
      <p:sp>
        <p:nvSpPr>
          <p:cNvPr id="28686" name="Text Box 70">
            <a:extLst>
              <a:ext uri="{FF2B5EF4-FFF2-40B4-BE49-F238E27FC236}">
                <a16:creationId xmlns="" xmlns:a16="http://schemas.microsoft.com/office/drawing/2014/main" id="{2813604D-AFAB-4531-91D0-B0E313F9AB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7063" y="428626"/>
            <a:ext cx="4495800" cy="923925"/>
          </a:xfrm>
          <a:prstGeom prst="rect">
            <a:avLst/>
          </a:prstGeom>
          <a:solidFill>
            <a:srgbClr val="FF0000"/>
          </a:soli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  <a:contourClr>
              <a:srgbClr val="FF0000"/>
            </a:contourClr>
          </a:sp3d>
        </p:spPr>
        <p:txBody>
          <a:bodyPr>
            <a:spAutoFit/>
            <a:flatTx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5400" b="1">
                <a:solidFill>
                  <a:schemeClr val="bg1"/>
                </a:solidFill>
              </a:rPr>
              <a:t>AÇI ÇEŞİTLERİ</a:t>
            </a:r>
          </a:p>
        </p:txBody>
      </p:sp>
      <p:sp>
        <p:nvSpPr>
          <p:cNvPr id="187467" name="Arc 75">
            <a:extLst>
              <a:ext uri="{FF2B5EF4-FFF2-40B4-BE49-F238E27FC236}">
                <a16:creationId xmlns="" xmlns:a16="http://schemas.microsoft.com/office/drawing/2014/main" id="{35B2D0AF-B012-4FCE-972A-D67DF4799EC6}"/>
              </a:ext>
            </a:extLst>
          </p:cNvPr>
          <p:cNvSpPr>
            <a:spLocks/>
          </p:cNvSpPr>
          <p:nvPr/>
        </p:nvSpPr>
        <p:spPr bwMode="auto">
          <a:xfrm>
            <a:off x="2424114" y="1989138"/>
            <a:ext cx="358775" cy="4318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87468" name="Arc 76">
            <a:extLst>
              <a:ext uri="{FF2B5EF4-FFF2-40B4-BE49-F238E27FC236}">
                <a16:creationId xmlns="" xmlns:a16="http://schemas.microsoft.com/office/drawing/2014/main" id="{60271EAD-61F2-42E1-8326-0E0312CB9D28}"/>
              </a:ext>
            </a:extLst>
          </p:cNvPr>
          <p:cNvSpPr>
            <a:spLocks/>
          </p:cNvSpPr>
          <p:nvPr/>
        </p:nvSpPr>
        <p:spPr bwMode="auto">
          <a:xfrm>
            <a:off x="7751764" y="2060576"/>
            <a:ext cx="287337" cy="360363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87471" name="Oval 79">
            <a:extLst>
              <a:ext uri="{FF2B5EF4-FFF2-40B4-BE49-F238E27FC236}">
                <a16:creationId xmlns="" xmlns:a16="http://schemas.microsoft.com/office/drawing/2014/main" id="{BFFD55D8-EC91-4636-9F34-65E74AAB9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5413" y="5229226"/>
            <a:ext cx="215900" cy="144463"/>
          </a:xfrm>
          <a:prstGeom prst="ellipse">
            <a:avLst/>
          </a:prstGeom>
          <a:solidFill>
            <a:srgbClr val="99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latin typeface="Arial" panose="020B0604020202020204" pitchFamily="34" charset="0"/>
            </a:endParaRPr>
          </a:p>
        </p:txBody>
      </p:sp>
      <p:sp>
        <p:nvSpPr>
          <p:cNvPr id="187472" name="Arc 80">
            <a:extLst>
              <a:ext uri="{FF2B5EF4-FFF2-40B4-BE49-F238E27FC236}">
                <a16:creationId xmlns="" xmlns:a16="http://schemas.microsoft.com/office/drawing/2014/main" id="{81D6D207-D2F4-4516-8CE7-A4DDE3AF082F}"/>
              </a:ext>
            </a:extLst>
          </p:cNvPr>
          <p:cNvSpPr>
            <a:spLocks/>
          </p:cNvSpPr>
          <p:nvPr/>
        </p:nvSpPr>
        <p:spPr bwMode="auto">
          <a:xfrm>
            <a:off x="7391400" y="5013325"/>
            <a:ext cx="719138" cy="4318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87473" name="Arc 81">
            <a:extLst>
              <a:ext uri="{FF2B5EF4-FFF2-40B4-BE49-F238E27FC236}">
                <a16:creationId xmlns="" xmlns:a16="http://schemas.microsoft.com/office/drawing/2014/main" id="{206EBB4B-0CD6-4280-B098-6D8650735223}"/>
              </a:ext>
            </a:extLst>
          </p:cNvPr>
          <p:cNvSpPr>
            <a:spLocks/>
          </p:cNvSpPr>
          <p:nvPr/>
        </p:nvSpPr>
        <p:spPr bwMode="auto">
          <a:xfrm rot="14523362" flipV="1">
            <a:off x="3717925" y="4867275"/>
            <a:ext cx="647700" cy="939800"/>
          </a:xfrm>
          <a:custGeom>
            <a:avLst/>
            <a:gdLst>
              <a:gd name="T0" fmla="*/ 2147483647 w 21600"/>
              <a:gd name="T1" fmla="*/ 0 h 32459"/>
              <a:gd name="T2" fmla="*/ 2147483647 w 21600"/>
              <a:gd name="T3" fmla="*/ 2147483647 h 32459"/>
              <a:gd name="T4" fmla="*/ 0 w 21600"/>
              <a:gd name="T5" fmla="*/ 2147483647 h 32459"/>
              <a:gd name="T6" fmla="*/ 0 60000 65536"/>
              <a:gd name="T7" fmla="*/ 0 60000 65536"/>
              <a:gd name="T8" fmla="*/ 0 60000 65536"/>
              <a:gd name="T9" fmla="*/ 0 w 21600"/>
              <a:gd name="T10" fmla="*/ 0 h 32459"/>
              <a:gd name="T11" fmla="*/ 21600 w 21600"/>
              <a:gd name="T12" fmla="*/ 32459 h 3245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2459" fill="none" extrusionOk="0">
                <a:moveTo>
                  <a:pt x="2010" y="-1"/>
                </a:moveTo>
                <a:cubicBezTo>
                  <a:pt x="13112" y="1037"/>
                  <a:pt x="21600" y="10355"/>
                  <a:pt x="21600" y="21506"/>
                </a:cubicBezTo>
                <a:cubicBezTo>
                  <a:pt x="21600" y="25357"/>
                  <a:pt x="20570" y="29139"/>
                  <a:pt x="18616" y="32458"/>
                </a:cubicBezTo>
              </a:path>
              <a:path w="21600" h="32459" stroke="0" extrusionOk="0">
                <a:moveTo>
                  <a:pt x="2010" y="-1"/>
                </a:moveTo>
                <a:cubicBezTo>
                  <a:pt x="13112" y="1037"/>
                  <a:pt x="21600" y="10355"/>
                  <a:pt x="21600" y="21506"/>
                </a:cubicBezTo>
                <a:cubicBezTo>
                  <a:pt x="21600" y="25357"/>
                  <a:pt x="20570" y="29139"/>
                  <a:pt x="18616" y="32458"/>
                </a:cubicBezTo>
                <a:lnTo>
                  <a:pt x="0" y="21506"/>
                </a:lnTo>
                <a:lnTo>
                  <a:pt x="2010" y="-1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8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874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874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874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8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7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9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70" decel="100000"/>
                                        <p:tgtEl>
                                          <p:spTgt spid="1874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770" decel="100000"/>
                                        <p:tgtEl>
                                          <p:spTgt spid="1874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74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8" dur="770" fill="hold"/>
                                        <p:tgtEl>
                                          <p:spTgt spid="187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7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0" dur="770" fill="hold"/>
                                        <p:tgtEl>
                                          <p:spTgt spid="187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7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9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1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0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2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8" dur="80"/>
                                        <p:tgtEl>
                                          <p:spTgt spid="1874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9" dur="80"/>
                                        <p:tgtEl>
                                          <p:spTgt spid="1874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80"/>
                                        <p:tgtEl>
                                          <p:spTgt spid="1874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360"/>
                            </p:stCondLst>
                            <p:childTnLst>
                              <p:par>
                                <p:cTn id="1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7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7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7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7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7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8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7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7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8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87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87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8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87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87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87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458" grpId="0"/>
      <p:bldP spid="187459" grpId="0"/>
      <p:bldP spid="187460" grpId="0"/>
      <p:bldP spid="187461" grpId="0"/>
      <p:bldP spid="18747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Top Corners Rounded 16">
            <a:extLst>
              <a:ext uri="{FF2B5EF4-FFF2-40B4-BE49-F238E27FC236}">
                <a16:creationId xmlns="" xmlns:a16="http://schemas.microsoft.com/office/drawing/2014/main" id="{A06622B5-0D3E-459F-977C-302B9D9989E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5400000">
            <a:off x="464314" y="195830"/>
            <a:ext cx="2932144" cy="3860771"/>
          </a:xfrm>
          <a:prstGeom prst="round2SameRect">
            <a:avLst>
              <a:gd name="adj1" fmla="val 4735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Freeform: Shape 18">
            <a:extLst>
              <a:ext uri="{FF2B5EF4-FFF2-40B4-BE49-F238E27FC236}">
                <a16:creationId xmlns="" xmlns:a16="http://schemas.microsoft.com/office/drawing/2014/main" id="{A8C57116-FF6E-4139-8821-B2C87DACD77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823196"/>
            <a:ext cx="3694176" cy="2606040"/>
          </a:xfrm>
          <a:custGeom>
            <a:avLst/>
            <a:gdLst>
              <a:gd name="connsiteX0" fmla="*/ 0 w 3694176"/>
              <a:gd name="connsiteY0" fmla="*/ 0 h 2606040"/>
              <a:gd name="connsiteX1" fmla="*/ 3578728 w 3694176"/>
              <a:gd name="connsiteY1" fmla="*/ 0 h 2606040"/>
              <a:gd name="connsiteX2" fmla="*/ 3694176 w 3694176"/>
              <a:gd name="connsiteY2" fmla="*/ 115448 h 2606040"/>
              <a:gd name="connsiteX3" fmla="*/ 3694176 w 3694176"/>
              <a:gd name="connsiteY3" fmla="*/ 2490592 h 2606040"/>
              <a:gd name="connsiteX4" fmla="*/ 3578728 w 3694176"/>
              <a:gd name="connsiteY4" fmla="*/ 2606040 h 2606040"/>
              <a:gd name="connsiteX5" fmla="*/ 0 w 3694176"/>
              <a:gd name="connsiteY5" fmla="*/ 2606040 h 2606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4176" h="2606040">
                <a:moveTo>
                  <a:pt x="0" y="0"/>
                </a:moveTo>
                <a:lnTo>
                  <a:pt x="3578728" y="0"/>
                </a:lnTo>
                <a:cubicBezTo>
                  <a:pt x="3642488" y="0"/>
                  <a:pt x="3694176" y="51688"/>
                  <a:pt x="3694176" y="115448"/>
                </a:cubicBezTo>
                <a:lnTo>
                  <a:pt x="3694176" y="2490592"/>
                </a:lnTo>
                <a:cubicBezTo>
                  <a:pt x="3694176" y="2554352"/>
                  <a:pt x="3642488" y="2606040"/>
                  <a:pt x="3578728" y="2606040"/>
                </a:cubicBezTo>
                <a:lnTo>
                  <a:pt x="0" y="260604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2" name="Resim 11">
            <a:extLst>
              <a:ext uri="{FF2B5EF4-FFF2-40B4-BE49-F238E27FC236}">
                <a16:creationId xmlns="" xmlns:a16="http://schemas.microsoft.com/office/drawing/2014/main" id="{67051AF6-8EF1-455C-AB99-19C31AFF008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482" y="834861"/>
            <a:ext cx="3050689" cy="1163398"/>
          </a:xfrm>
          <a:prstGeom prst="rect">
            <a:avLst/>
          </a:prstGeom>
        </p:spPr>
      </p:pic>
      <p:sp>
        <p:nvSpPr>
          <p:cNvPr id="21" name="Rectangle: Top Corners Rounded 20">
            <a:extLst>
              <a:ext uri="{FF2B5EF4-FFF2-40B4-BE49-F238E27FC236}">
                <a16:creationId xmlns="" xmlns:a16="http://schemas.microsoft.com/office/drawing/2014/main" id="{B22EB6A2-EE25-4D0A-B8F7-560339BF7E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>
            <a:off x="4157157" y="-1"/>
            <a:ext cx="4332545" cy="3130998"/>
          </a:xfrm>
          <a:prstGeom prst="round2SameRect">
            <a:avLst>
              <a:gd name="adj1" fmla="val 3211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Freeform: Shape 22">
            <a:extLst>
              <a:ext uri="{FF2B5EF4-FFF2-40B4-BE49-F238E27FC236}">
                <a16:creationId xmlns="" xmlns:a16="http://schemas.microsoft.com/office/drawing/2014/main" id="{D2C3104C-4206-4F13-AC1B-BD1A0833E72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320893" y="1"/>
            <a:ext cx="4005072" cy="2962656"/>
          </a:xfrm>
          <a:custGeom>
            <a:avLst/>
            <a:gdLst>
              <a:gd name="connsiteX0" fmla="*/ 0 w 4005072"/>
              <a:gd name="connsiteY0" fmla="*/ 0 h 2962656"/>
              <a:gd name="connsiteX1" fmla="*/ 4005072 w 4005072"/>
              <a:gd name="connsiteY1" fmla="*/ 0 h 2962656"/>
              <a:gd name="connsiteX2" fmla="*/ 4005072 w 4005072"/>
              <a:gd name="connsiteY2" fmla="*/ 2867525 h 2962656"/>
              <a:gd name="connsiteX3" fmla="*/ 3909941 w 4005072"/>
              <a:gd name="connsiteY3" fmla="*/ 2962656 h 2962656"/>
              <a:gd name="connsiteX4" fmla="*/ 95131 w 4005072"/>
              <a:gd name="connsiteY4" fmla="*/ 2962656 h 2962656"/>
              <a:gd name="connsiteX5" fmla="*/ 0 w 4005072"/>
              <a:gd name="connsiteY5" fmla="*/ 2867525 h 296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5072" h="2962656">
                <a:moveTo>
                  <a:pt x="0" y="0"/>
                </a:moveTo>
                <a:lnTo>
                  <a:pt x="4005072" y="0"/>
                </a:lnTo>
                <a:lnTo>
                  <a:pt x="4005072" y="2867525"/>
                </a:lnTo>
                <a:cubicBezTo>
                  <a:pt x="4005072" y="2920064"/>
                  <a:pt x="3962480" y="2962656"/>
                  <a:pt x="3909941" y="2962656"/>
                </a:cubicBezTo>
                <a:lnTo>
                  <a:pt x="95131" y="2962656"/>
                </a:lnTo>
                <a:cubicBezTo>
                  <a:pt x="42592" y="2962656"/>
                  <a:pt x="0" y="2920064"/>
                  <a:pt x="0" y="286752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29E5C758-24B8-4F92-B820-B20B73CDD70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32223" y="110510"/>
            <a:ext cx="2270359" cy="1659109"/>
          </a:xfrm>
          <a:prstGeom prst="rect">
            <a:avLst/>
          </a:prstGeom>
        </p:spPr>
      </p:pic>
      <p:sp>
        <p:nvSpPr>
          <p:cNvPr id="25" name="Rectangle: Top Corners Rounded 24">
            <a:extLst>
              <a:ext uri="{FF2B5EF4-FFF2-40B4-BE49-F238E27FC236}">
                <a16:creationId xmlns="" xmlns:a16="http://schemas.microsoft.com/office/drawing/2014/main" id="{E075FF7B-260C-401F-825B-033879C5EB4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 flipV="1">
            <a:off x="4157156" y="3506700"/>
            <a:ext cx="4332545" cy="3351300"/>
          </a:xfrm>
          <a:prstGeom prst="round2SameRect">
            <a:avLst>
              <a:gd name="adj1" fmla="val 3211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7" name="Freeform: Shape 26">
            <a:extLst>
              <a:ext uri="{FF2B5EF4-FFF2-40B4-BE49-F238E27FC236}">
                <a16:creationId xmlns="" xmlns:a16="http://schemas.microsoft.com/office/drawing/2014/main" id="{1D5037CA-A2EE-4AB1-869B-76219B61EB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V="1">
            <a:off x="4320893" y="3675040"/>
            <a:ext cx="4005072" cy="3182960"/>
          </a:xfrm>
          <a:custGeom>
            <a:avLst/>
            <a:gdLst>
              <a:gd name="connsiteX0" fmla="*/ 0 w 4005072"/>
              <a:gd name="connsiteY0" fmla="*/ 0 h 2962656"/>
              <a:gd name="connsiteX1" fmla="*/ 4005072 w 4005072"/>
              <a:gd name="connsiteY1" fmla="*/ 0 h 2962656"/>
              <a:gd name="connsiteX2" fmla="*/ 4005072 w 4005072"/>
              <a:gd name="connsiteY2" fmla="*/ 2867525 h 2962656"/>
              <a:gd name="connsiteX3" fmla="*/ 3909941 w 4005072"/>
              <a:gd name="connsiteY3" fmla="*/ 2962656 h 2962656"/>
              <a:gd name="connsiteX4" fmla="*/ 95131 w 4005072"/>
              <a:gd name="connsiteY4" fmla="*/ 2962656 h 2962656"/>
              <a:gd name="connsiteX5" fmla="*/ 0 w 4005072"/>
              <a:gd name="connsiteY5" fmla="*/ 2867525 h 296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5072" h="2962656">
                <a:moveTo>
                  <a:pt x="0" y="0"/>
                </a:moveTo>
                <a:lnTo>
                  <a:pt x="4005072" y="0"/>
                </a:lnTo>
                <a:lnTo>
                  <a:pt x="4005072" y="2867525"/>
                </a:lnTo>
                <a:cubicBezTo>
                  <a:pt x="4005072" y="2920064"/>
                  <a:pt x="3962480" y="2962656"/>
                  <a:pt x="3909941" y="2962656"/>
                </a:cubicBezTo>
                <a:lnTo>
                  <a:pt x="95131" y="2962656"/>
                </a:lnTo>
                <a:cubicBezTo>
                  <a:pt x="42592" y="2962656"/>
                  <a:pt x="0" y="2920064"/>
                  <a:pt x="0" y="286752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963B8476-05F2-4C9B-AA45-1CD5182DB97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4161" y="3684373"/>
            <a:ext cx="2444264" cy="2122651"/>
          </a:xfrm>
          <a:prstGeom prst="rect">
            <a:avLst/>
          </a:prstGeom>
        </p:spPr>
      </p:pic>
      <p:sp>
        <p:nvSpPr>
          <p:cNvPr id="29" name="Rectangle: Top Corners Rounded 28">
            <a:extLst>
              <a:ext uri="{FF2B5EF4-FFF2-40B4-BE49-F238E27FC236}">
                <a16:creationId xmlns="" xmlns:a16="http://schemas.microsoft.com/office/drawing/2014/main" id="{03EE06E7-68E3-478C-8B9B-551876F1B7C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6200000" flipH="1">
            <a:off x="7957692" y="1480693"/>
            <a:ext cx="5054856" cy="3413760"/>
          </a:xfrm>
          <a:prstGeom prst="round2SameRect">
            <a:avLst>
              <a:gd name="adj1" fmla="val 3803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1" name="Freeform: Shape 30">
            <a:extLst>
              <a:ext uri="{FF2B5EF4-FFF2-40B4-BE49-F238E27FC236}">
                <a16:creationId xmlns="" xmlns:a16="http://schemas.microsoft.com/office/drawing/2014/main" id="{34533210-0571-49A3-9F72-A917C934BC0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945880" y="823849"/>
            <a:ext cx="3246120" cy="4727448"/>
          </a:xfrm>
          <a:custGeom>
            <a:avLst/>
            <a:gdLst>
              <a:gd name="connsiteX0" fmla="*/ 75732 w 3246120"/>
              <a:gd name="connsiteY0" fmla="*/ 0 h 4727448"/>
              <a:gd name="connsiteX1" fmla="*/ 3246120 w 3246120"/>
              <a:gd name="connsiteY1" fmla="*/ 0 h 4727448"/>
              <a:gd name="connsiteX2" fmla="*/ 3246120 w 3246120"/>
              <a:gd name="connsiteY2" fmla="*/ 4727448 h 4727448"/>
              <a:gd name="connsiteX3" fmla="*/ 75732 w 3246120"/>
              <a:gd name="connsiteY3" fmla="*/ 4727448 h 4727448"/>
              <a:gd name="connsiteX4" fmla="*/ 0 w 3246120"/>
              <a:gd name="connsiteY4" fmla="*/ 4651716 h 4727448"/>
              <a:gd name="connsiteX5" fmla="*/ 0 w 3246120"/>
              <a:gd name="connsiteY5" fmla="*/ 75732 h 4727448"/>
              <a:gd name="connsiteX6" fmla="*/ 75732 w 3246120"/>
              <a:gd name="connsiteY6" fmla="*/ 0 h 4727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6120" h="4727448">
                <a:moveTo>
                  <a:pt x="75732" y="0"/>
                </a:moveTo>
                <a:lnTo>
                  <a:pt x="3246120" y="0"/>
                </a:lnTo>
                <a:lnTo>
                  <a:pt x="3246120" y="4727448"/>
                </a:lnTo>
                <a:lnTo>
                  <a:pt x="75732" y="4727448"/>
                </a:lnTo>
                <a:cubicBezTo>
                  <a:pt x="33906" y="4727448"/>
                  <a:pt x="0" y="4693542"/>
                  <a:pt x="0" y="4651716"/>
                </a:cubicBezTo>
                <a:lnTo>
                  <a:pt x="0" y="75732"/>
                </a:lnTo>
                <a:cubicBezTo>
                  <a:pt x="0" y="33906"/>
                  <a:pt x="33906" y="0"/>
                  <a:pt x="7573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FA96DACD-E0AD-47EA-8521-7D825E6A2F4E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73232" y="2045315"/>
            <a:ext cx="2363843" cy="238175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30807E4F-F8EA-4D5B-9C34-1F0F6E85B71F}"/>
              </a:ext>
            </a:extLst>
          </p:cNvPr>
          <p:cNvSpPr/>
          <p:nvPr/>
        </p:nvSpPr>
        <p:spPr>
          <a:xfrm>
            <a:off x="8892472" y="4504455"/>
            <a:ext cx="3397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tr-TR" dirty="0">
                <a:solidFill>
                  <a:srgbClr val="000000"/>
                </a:solidFill>
                <a:latin typeface="TTKBDikTemelAbece"/>
              </a:rPr>
              <a:t>Ölçüsü 90° olan açıya </a:t>
            </a:r>
            <a:r>
              <a:rPr lang="tr-TR" dirty="0">
                <a:solidFill>
                  <a:srgbClr val="FF0000"/>
                </a:solidFill>
                <a:latin typeface="TTKBDikTemelAbece"/>
              </a:rPr>
              <a:t>dik açı </a:t>
            </a:r>
            <a:r>
              <a:rPr lang="tr-TR" dirty="0">
                <a:solidFill>
                  <a:srgbClr val="000000"/>
                </a:solidFill>
                <a:latin typeface="TTKBDikTemelAbece"/>
              </a:rPr>
              <a:t>denir.</a:t>
            </a:r>
            <a:endParaRPr lang="tr-TR" dirty="0"/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A6281EB9-A548-441A-A583-AD5DDCDD43B5}"/>
              </a:ext>
            </a:extLst>
          </p:cNvPr>
          <p:cNvSpPr/>
          <p:nvPr/>
        </p:nvSpPr>
        <p:spPr>
          <a:xfrm>
            <a:off x="8968849" y="5027876"/>
            <a:ext cx="18791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s-ES" dirty="0">
                <a:latin typeface="TTKBDikTemelAbece"/>
              </a:rPr>
              <a:t>B veya ABC 90°dir.</a:t>
            </a:r>
            <a:endParaRPr lang="tr-TR" dirty="0"/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2C01E46C-AFDE-46C2-B970-8EED3675A27C}"/>
              </a:ext>
            </a:extLst>
          </p:cNvPr>
          <p:cNvSpPr/>
          <p:nvPr/>
        </p:nvSpPr>
        <p:spPr>
          <a:xfrm>
            <a:off x="4392959" y="5766276"/>
            <a:ext cx="3866508" cy="723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tr-TR" dirty="0">
                <a:solidFill>
                  <a:srgbClr val="000000"/>
                </a:solidFill>
                <a:latin typeface="TTKBDikTemelAbece"/>
              </a:rPr>
              <a:t>Ölçüsü 90°den küçük olan açıya </a:t>
            </a:r>
            <a:r>
              <a:rPr lang="tr-TR" dirty="0">
                <a:solidFill>
                  <a:srgbClr val="FF0000"/>
                </a:solidFill>
                <a:latin typeface="TTKBDikTemelAbece"/>
              </a:rPr>
              <a:t>dar açı </a:t>
            </a:r>
          </a:p>
          <a:p>
            <a:pPr>
              <a:spcAft>
                <a:spcPts val="600"/>
              </a:spcAft>
            </a:pPr>
            <a:r>
              <a:rPr lang="tr-TR" dirty="0">
                <a:solidFill>
                  <a:srgbClr val="000000"/>
                </a:solidFill>
                <a:latin typeface="TTKBDikTemelAbece"/>
              </a:rPr>
              <a:t>denir.</a:t>
            </a:r>
            <a:endParaRPr lang="tr-TR" dirty="0"/>
          </a:p>
        </p:txBody>
      </p:sp>
      <p:sp>
        <p:nvSpPr>
          <p:cNvPr id="9" name="Dikdörtgen 8">
            <a:extLst>
              <a:ext uri="{FF2B5EF4-FFF2-40B4-BE49-F238E27FC236}">
                <a16:creationId xmlns="" xmlns:a16="http://schemas.microsoft.com/office/drawing/2014/main" id="{BE687C15-83BE-4B01-9DB7-CF8830832616}"/>
              </a:ext>
            </a:extLst>
          </p:cNvPr>
          <p:cNvSpPr/>
          <p:nvPr/>
        </p:nvSpPr>
        <p:spPr>
          <a:xfrm>
            <a:off x="4844143" y="6334069"/>
            <a:ext cx="28301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de-DE" dirty="0">
                <a:latin typeface="TTKBDikTemelAbece"/>
              </a:rPr>
              <a:t>E </a:t>
            </a:r>
            <a:r>
              <a:rPr lang="de-DE" dirty="0" err="1">
                <a:latin typeface="TTKBDikTemelAbece"/>
              </a:rPr>
              <a:t>veya</a:t>
            </a:r>
            <a:r>
              <a:rPr lang="de-DE" dirty="0">
                <a:latin typeface="TTKBDikTemelAbece"/>
              </a:rPr>
              <a:t> DEF 90°den </a:t>
            </a:r>
            <a:r>
              <a:rPr lang="de-DE" dirty="0" err="1">
                <a:latin typeface="TTKBDikTemelAbece"/>
              </a:rPr>
              <a:t>küçüktür</a:t>
            </a:r>
            <a:r>
              <a:rPr lang="de-DE" dirty="0">
                <a:latin typeface="TTKBDikTemelAbece"/>
              </a:rPr>
              <a:t>.</a:t>
            </a:r>
            <a:endParaRPr lang="tr-TR" dirty="0"/>
          </a:p>
        </p:txBody>
      </p:sp>
      <p:sp>
        <p:nvSpPr>
          <p:cNvPr id="11" name="Dikdörtgen 10">
            <a:extLst>
              <a:ext uri="{FF2B5EF4-FFF2-40B4-BE49-F238E27FC236}">
                <a16:creationId xmlns="" xmlns:a16="http://schemas.microsoft.com/office/drawing/2014/main" id="{F68A9C8C-068A-4656-964D-FEB008122EFC}"/>
              </a:ext>
            </a:extLst>
          </p:cNvPr>
          <p:cNvSpPr/>
          <p:nvPr/>
        </p:nvSpPr>
        <p:spPr>
          <a:xfrm>
            <a:off x="4320893" y="1778952"/>
            <a:ext cx="4064959" cy="723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tr-TR" dirty="0">
                <a:solidFill>
                  <a:srgbClr val="000000"/>
                </a:solidFill>
                <a:latin typeface="TTKBDikTemelAbece"/>
              </a:rPr>
              <a:t>Ölçüsü 90°den büyük olan açıya </a:t>
            </a:r>
            <a:r>
              <a:rPr lang="tr-TR" dirty="0">
                <a:solidFill>
                  <a:srgbClr val="FF0000"/>
                </a:solidFill>
                <a:latin typeface="TTKBDikTemelAbece"/>
              </a:rPr>
              <a:t>geniş açı </a:t>
            </a:r>
          </a:p>
          <a:p>
            <a:pPr>
              <a:spcAft>
                <a:spcPts val="600"/>
              </a:spcAft>
            </a:pPr>
            <a:r>
              <a:rPr lang="tr-TR" dirty="0">
                <a:solidFill>
                  <a:srgbClr val="000000"/>
                </a:solidFill>
                <a:latin typeface="TTKBDikTemelAbece"/>
              </a:rPr>
              <a:t>denir.</a:t>
            </a:r>
            <a:endParaRPr lang="tr-TR" dirty="0"/>
          </a:p>
        </p:txBody>
      </p:sp>
      <p:sp>
        <p:nvSpPr>
          <p:cNvPr id="13" name="Dikdörtgen 12">
            <a:extLst>
              <a:ext uri="{FF2B5EF4-FFF2-40B4-BE49-F238E27FC236}">
                <a16:creationId xmlns="" xmlns:a16="http://schemas.microsoft.com/office/drawing/2014/main" id="{F08B802F-0B31-4D7D-9FEA-2770569793B4}"/>
              </a:ext>
            </a:extLst>
          </p:cNvPr>
          <p:cNvSpPr/>
          <p:nvPr/>
        </p:nvSpPr>
        <p:spPr>
          <a:xfrm>
            <a:off x="0" y="2344415"/>
            <a:ext cx="37903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000000"/>
                </a:solidFill>
                <a:latin typeface="TTKBDikTemelAbece"/>
              </a:rPr>
              <a:t>Ölçüsü 180° olan açıya </a:t>
            </a:r>
            <a:r>
              <a:rPr lang="tr-TR" dirty="0">
                <a:solidFill>
                  <a:srgbClr val="FF0000"/>
                </a:solidFill>
                <a:latin typeface="TTKBDikTemelAbece"/>
              </a:rPr>
              <a:t>doğru açı </a:t>
            </a:r>
            <a:r>
              <a:rPr lang="tr-TR" dirty="0">
                <a:solidFill>
                  <a:srgbClr val="000000"/>
                </a:solidFill>
                <a:latin typeface="TTKBDikTemelAbece"/>
              </a:rPr>
              <a:t>denir.</a:t>
            </a:r>
            <a:endParaRPr lang="tr-TR" dirty="0"/>
          </a:p>
        </p:txBody>
      </p:sp>
      <p:sp>
        <p:nvSpPr>
          <p:cNvPr id="14" name="Dikdörtgen 13">
            <a:extLst>
              <a:ext uri="{FF2B5EF4-FFF2-40B4-BE49-F238E27FC236}">
                <a16:creationId xmlns="" xmlns:a16="http://schemas.microsoft.com/office/drawing/2014/main" id="{3CFC8D16-9D97-49C7-A178-27EADDB162F0}"/>
              </a:ext>
            </a:extLst>
          </p:cNvPr>
          <p:cNvSpPr/>
          <p:nvPr/>
        </p:nvSpPr>
        <p:spPr>
          <a:xfrm>
            <a:off x="4392959" y="2529081"/>
            <a:ext cx="28942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latin typeface="TTKBDikTemelAbece"/>
              </a:rPr>
              <a:t>L veya KLM 90°den büyüktür.</a:t>
            </a:r>
            <a:endParaRPr lang="tr-TR" dirty="0"/>
          </a:p>
        </p:txBody>
      </p:sp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118BDC2A-2248-4F7C-AD63-5926326E32BD}"/>
              </a:ext>
            </a:extLst>
          </p:cNvPr>
          <p:cNvSpPr/>
          <p:nvPr/>
        </p:nvSpPr>
        <p:spPr>
          <a:xfrm>
            <a:off x="722579" y="2898413"/>
            <a:ext cx="19516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latin typeface="TTKBDikTemelAbece"/>
              </a:rPr>
              <a:t>Y veya VYZ 180°dir.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52507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1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F3060C83-F051-4F0E-ABAD-AA0DFC48B2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83C98ABE-055B-441F-B07E-44F97F083C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29FDB030-9B49-4CED-8CCD-4D9938238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3783CA14-24A1-485C-8B30-D6A5D8798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="" xmlns:a16="http://schemas.microsoft.com/office/drawing/2014/main" id="{9A97C86A-04D6-40F7-AE84-31AB43E6A8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6" name="Isosceles Triangle 25">
            <a:extLst>
              <a:ext uri="{FF2B5EF4-FFF2-40B4-BE49-F238E27FC236}">
                <a16:creationId xmlns="" xmlns:a16="http://schemas.microsoft.com/office/drawing/2014/main" id="{FF9F2414-84E8-453E-B1F3-389FDE819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Resim 1">
            <a:extLst>
              <a:ext uri="{FF2B5EF4-FFF2-40B4-BE49-F238E27FC236}">
                <a16:creationId xmlns="" xmlns:a16="http://schemas.microsoft.com/office/drawing/2014/main" id="{07A28F5E-8115-490F-87C3-C21883279BB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60050" y="375615"/>
            <a:ext cx="9291245" cy="5969626"/>
          </a:xfrm>
          <a:prstGeom prst="rect">
            <a:avLst/>
          </a:prstGeom>
          <a:ln>
            <a:noFill/>
          </a:ln>
        </p:spPr>
      </p:pic>
      <p:sp>
        <p:nvSpPr>
          <p:cNvPr id="28" name="Isosceles Triangle 27">
            <a:extLst>
              <a:ext uri="{FF2B5EF4-FFF2-40B4-BE49-F238E27FC236}">
                <a16:creationId xmlns="" xmlns:a16="http://schemas.microsoft.com/office/drawing/2014/main" id="{3ECA69A1-7536-43AC-85EF-C7106179F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4654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2E5E2C3E-8334-4F47-9282-DF067B6B12D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6049" y="-1"/>
            <a:ext cx="8374641" cy="68517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7089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7616B9F3-890F-44DC-8571-9A3091914846}"/>
              </a:ext>
            </a:extLst>
          </p:cNvPr>
          <p:cNvSpPr/>
          <p:nvPr/>
        </p:nvSpPr>
        <p:spPr>
          <a:xfrm>
            <a:off x="1092591" y="353393"/>
            <a:ext cx="100068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latin typeface="Comic Sans MS" panose="030F0702030302020204" pitchFamily="66" charset="0"/>
              </a:rPr>
              <a:t>Doğru açı, dik açıdan .......... derece fazladır.</a:t>
            </a:r>
          </a:p>
          <a:p>
            <a:endParaRPr lang="tr-TR" sz="2800" dirty="0">
              <a:latin typeface="Comic Sans MS" panose="030F0702030302020204" pitchFamily="66" charset="0"/>
            </a:endParaRPr>
          </a:p>
          <a:p>
            <a:r>
              <a:rPr lang="tr-TR" sz="2800" dirty="0">
                <a:latin typeface="Comic Sans MS" panose="030F0702030302020204" pitchFamily="66" charset="0"/>
              </a:rPr>
              <a:t>Bir açının ölçüsünü belirlemek için .......... kullanılır.</a:t>
            </a:r>
          </a:p>
          <a:p>
            <a:endParaRPr lang="tr-TR" sz="2800" dirty="0">
              <a:latin typeface="Comic Sans MS" panose="030F0702030302020204" pitchFamily="66" charset="0"/>
            </a:endParaRPr>
          </a:p>
          <a:p>
            <a:r>
              <a:rPr lang="tr-TR" sz="2800" dirty="0">
                <a:latin typeface="Comic Sans MS" panose="030F0702030302020204" pitchFamily="66" charset="0"/>
              </a:rPr>
              <a:t>Ölçüsü dik açı ölçüsünden 20° küçük olan açı .......... °</a:t>
            </a:r>
            <a:r>
              <a:rPr lang="tr-TR" sz="2800" dirty="0" err="1">
                <a:latin typeface="Comic Sans MS" panose="030F0702030302020204" pitchFamily="66" charset="0"/>
              </a:rPr>
              <a:t>dir</a:t>
            </a:r>
            <a:r>
              <a:rPr lang="tr-TR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035F88C1-C3B2-4AE3-B734-66EA87F1A33E}"/>
              </a:ext>
            </a:extLst>
          </p:cNvPr>
          <p:cNvSpPr/>
          <p:nvPr/>
        </p:nvSpPr>
        <p:spPr>
          <a:xfrm>
            <a:off x="1092591" y="2708202"/>
            <a:ext cx="924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>
                <a:latin typeface="Comic Sans MS" panose="030F0702030302020204" pitchFamily="66" charset="0"/>
              </a:rPr>
              <a:t>65°lik bir açı ile dik açı arasında .......... °lik fark vardır.</a:t>
            </a:r>
            <a:endParaRPr lang="tr-TR" sz="2800" dirty="0">
              <a:latin typeface="Comic Sans MS" panose="030F0702030302020204" pitchFamily="66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8FCB3179-E6C0-4F33-845E-0D9287F14E1A}"/>
              </a:ext>
            </a:extLst>
          </p:cNvPr>
          <p:cNvSpPr/>
          <p:nvPr/>
        </p:nvSpPr>
        <p:spPr>
          <a:xfrm>
            <a:off x="1092591" y="3413930"/>
            <a:ext cx="108227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latin typeface="Comic Sans MS" panose="030F0702030302020204" pitchFamily="66" charset="0"/>
              </a:rPr>
              <a:t>İki ışının .......... uçlarının kesişmesi sonucu aralarında oluşan açıklığa açı denir.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68C1B06E-EB1F-4DCC-B2B1-5FA7A9D2BE23}"/>
              </a:ext>
            </a:extLst>
          </p:cNvPr>
          <p:cNvSpPr/>
          <p:nvPr/>
        </p:nvSpPr>
        <p:spPr>
          <a:xfrm>
            <a:off x="1092590" y="5229623"/>
            <a:ext cx="108227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latin typeface="Comic Sans MS" panose="030F0702030302020204" pitchFamily="66" charset="0"/>
              </a:rPr>
              <a:t>Ölçüsü 75  derece olan bir açının ölçüsünü en az kaç derece arttırırsak geniş açı elde ederiz?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="" xmlns:a16="http://schemas.microsoft.com/office/drawing/2014/main" id="{75207B3A-A7F4-43A5-8A6C-0BF10732A99D}"/>
              </a:ext>
            </a:extLst>
          </p:cNvPr>
          <p:cNvSpPr/>
          <p:nvPr/>
        </p:nvSpPr>
        <p:spPr>
          <a:xfrm>
            <a:off x="1092591" y="4368037"/>
            <a:ext cx="108227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latin typeface="Comic Sans MS" panose="030F0702030302020204" pitchFamily="66" charset="0"/>
              </a:rPr>
              <a:t>Açıyı belirlerken standart bir birim kullanılmadığı için ölçüm sonuçları ........... göstermiştir.</a:t>
            </a:r>
          </a:p>
        </p:txBody>
      </p:sp>
    </p:spTree>
    <p:extLst>
      <p:ext uri="{BB962C8B-B14F-4D97-AF65-F5344CB8AC3E}">
        <p14:creationId xmlns="" xmlns:p14="http://schemas.microsoft.com/office/powerpoint/2010/main" val="73697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D2C4BFA1-2075-4901-9E24-E41D1FDD51F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55481" y="498348"/>
            <a:ext cx="9902663" cy="5861304"/>
            <a:chOff x="1155481" y="498348"/>
            <a:chExt cx="9902663" cy="5861304"/>
          </a:xfrm>
        </p:grpSpPr>
        <p:sp>
          <p:nvSpPr>
            <p:cNvPr id="16" name="Oval 5">
              <a:extLst>
                <a:ext uri="{FF2B5EF4-FFF2-40B4-BE49-F238E27FC236}">
                  <a16:creationId xmlns="" xmlns:a16="http://schemas.microsoft.com/office/drawing/2014/main" id="{985A7375-E3AF-4F5C-85AE-17E8832952C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1155481" y="498348"/>
              <a:ext cx="5861304" cy="5861304"/>
            </a:xfrm>
            <a:prstGeom prst="ellipse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</p:spPr>
        </p:sp>
        <p:sp>
          <p:nvSpPr>
            <p:cNvPr id="17" name="Oval 16">
              <a:extLst>
                <a:ext uri="{FF2B5EF4-FFF2-40B4-BE49-F238E27FC236}">
                  <a16:creationId xmlns="" xmlns:a16="http://schemas.microsoft.com/office/drawing/2014/main" id="{F0307F65-8304-4FA8-A841-D4D7625411B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5196840" y="498348"/>
              <a:ext cx="5861304" cy="5861304"/>
            </a:xfrm>
            <a:prstGeom prst="ellipse">
              <a:avLst/>
            </a:prstGeom>
            <a:solidFill>
              <a:schemeClr val="accent1">
                <a:alpha val="55000"/>
              </a:schemeClr>
            </a:solidFill>
            <a:ln>
              <a:noFill/>
            </a:ln>
          </p:spPr>
        </p:sp>
        <p:sp>
          <p:nvSpPr>
            <p:cNvPr id="18" name="Oval 5">
              <a:extLst>
                <a:ext uri="{FF2B5EF4-FFF2-40B4-BE49-F238E27FC236}">
                  <a16:creationId xmlns="" xmlns:a16="http://schemas.microsoft.com/office/drawing/2014/main" id="{C8B8394C-136F-4E05-A002-D93A5E79CD5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>
              <a:off x="3165348" y="498348"/>
              <a:ext cx="5861304" cy="586130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</p:sp>
      </p:grp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053FB2EE-284F-4C87-AB3D-BBF87A9FAB9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2514600"/>
            <a:ext cx="12192000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9A6BA71-715F-4F95-B0BD-B9BD35ADD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2776538"/>
            <a:ext cx="9144000" cy="13811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kern="1200" dirty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SİMETRİ</a:t>
            </a:r>
            <a:endParaRPr lang="en-US" sz="4000" kern="1200" dirty="0">
              <a:solidFill>
                <a:schemeClr val="bg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27684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="" xmlns:a16="http://schemas.microsoft.com/office/drawing/2014/main" id="{201CC55D-ED54-4C5C-95E6-10947BD1103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1DE889C7-FAD6-4397-98E2-05D50348445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F399A70F-F8CD-4992-9EF5-6CF15472E7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48F4FEDC-6D80-458C-A665-075D9B9500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3873B707-463F-40B0-8227-E8CC6C67EB2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A05B5026-9CA9-4C8F-A0A7-759A2BD3087A}"/>
              </a:ext>
            </a:extLst>
          </p:cNvPr>
          <p:cNvSpPr txBox="1"/>
          <p:nvPr/>
        </p:nvSpPr>
        <p:spPr>
          <a:xfrm>
            <a:off x="539798" y="1756944"/>
            <a:ext cx="4559425" cy="3979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Asansör kabininin zemini düzlem modelidir. Ancak kabin içindeki arka, yan ve üst yüzeyler düzlem modeli değildir.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Çünkü bu kısımlarda tutunma yerleri, düğmeler, lambalar bulunur.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C13237C8-E62C-4F0D-A318-BD6FB6C2D13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19C9EAEA-39D0-4B0E-A0EB-51E7B26740B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C4272B0B-9E6E-41FF-93B5-24A4337330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11470" b="5505"/>
          <a:stretch/>
        </p:blipFill>
        <p:spPr>
          <a:xfrm>
            <a:off x="5977788" y="799352"/>
            <a:ext cx="5425410" cy="52592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8721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F620DCDB-6C85-4DD3-BC01-C1385142288D}"/>
              </a:ext>
            </a:extLst>
          </p:cNvPr>
          <p:cNvSpPr/>
          <p:nvPr/>
        </p:nvSpPr>
        <p:spPr>
          <a:xfrm>
            <a:off x="789709" y="470242"/>
            <a:ext cx="96063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Comic Sans MS" panose="030F0702030302020204" pitchFamily="66" charset="0"/>
              </a:rPr>
              <a:t>Bir şeklin aynadaki görüntüsü, onun simetriğidir. Bu duruma “</a:t>
            </a:r>
            <a:r>
              <a:rPr lang="tr-TR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ayna simetrisi</a:t>
            </a:r>
            <a:r>
              <a:rPr lang="tr-TR" sz="2400" dirty="0">
                <a:latin typeface="Comic Sans MS" panose="030F0702030302020204" pitchFamily="66" charset="0"/>
              </a:rPr>
              <a:t>” ya da “</a:t>
            </a:r>
            <a:r>
              <a:rPr lang="tr-TR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aynaya göre simetri</a:t>
            </a:r>
            <a:r>
              <a:rPr lang="tr-TR" sz="2400" dirty="0">
                <a:latin typeface="Comic Sans MS" panose="030F0702030302020204" pitchFamily="66" charset="0"/>
              </a:rPr>
              <a:t>” denir.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2B9910A1-021F-4397-B2E5-F691B40CF41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7889" y="1598200"/>
            <a:ext cx="6696221" cy="3958561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091896A3-47B2-4716-AE0A-44D7D9A795D1}"/>
              </a:ext>
            </a:extLst>
          </p:cNvPr>
          <p:cNvSpPr/>
          <p:nvPr/>
        </p:nvSpPr>
        <p:spPr>
          <a:xfrm>
            <a:off x="789709" y="5574346"/>
            <a:ext cx="10759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Comic Sans MS" panose="030F0702030302020204" pitchFamily="66" charset="0"/>
              </a:rPr>
              <a:t>Aynaya göre simetride şeklin boyutu değişmez sadece yönü değişir. Aynaya göre simetri aynı zamanda doğruya göre simetridir.</a:t>
            </a:r>
          </a:p>
        </p:txBody>
      </p:sp>
    </p:spTree>
    <p:extLst>
      <p:ext uri="{BB962C8B-B14F-4D97-AF65-F5344CB8AC3E}">
        <p14:creationId xmlns="" xmlns:p14="http://schemas.microsoft.com/office/powerpoint/2010/main" val="84265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1BDE929D-F011-4A8F-8CC5-03DB24540D5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745" y="652051"/>
            <a:ext cx="5915364" cy="224326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B817B4B8-5E01-4B44-BC25-876D56C1214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96000" y="0"/>
            <a:ext cx="0" cy="320040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Resim 1">
            <a:extLst>
              <a:ext uri="{FF2B5EF4-FFF2-40B4-BE49-F238E27FC236}">
                <a16:creationId xmlns="" xmlns:a16="http://schemas.microsoft.com/office/drawing/2014/main" id="{94218337-27BF-4AF6-A2C9-86CFF36F98A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8048" y="550978"/>
            <a:ext cx="5748786" cy="258762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D683D1A4-93E5-4A4D-B103-8223A220EB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3621742" y="3200400"/>
            <a:ext cx="0" cy="365760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B0E8ABF4-C289-489E-BEFB-3077F9D9C77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8552330" y="3200400"/>
            <a:ext cx="0" cy="365760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="" xmlns:a16="http://schemas.microsoft.com/office/drawing/2014/main" id="{7989CFA0-35DD-4943-B365-488C66B9B19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 flipV="1">
            <a:off x="3609790" y="3197412"/>
            <a:ext cx="4956048" cy="1754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688AD040-1A2B-4FB4-A345-7B9F3E5ED9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 flipV="1">
            <a:off x="0" y="3994133"/>
            <a:ext cx="3602736" cy="1754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823B704A-724B-41D6-8F33-76939E727D2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 flipV="1">
            <a:off x="8534400" y="3994133"/>
            <a:ext cx="3657600" cy="1754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A2BF5DE8-A951-4B0C-9BBF-8DE10044373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92719" y="5195218"/>
            <a:ext cx="1646197" cy="1619430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5A773D3F-157E-4642-A44A-85DE9D1A920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4745" y="4098801"/>
            <a:ext cx="3394744" cy="2759199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456989AD-CAC5-4FB8-A02B-770AA988680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053588" y="4315866"/>
            <a:ext cx="2315420" cy="1903790"/>
          </a:xfrm>
          <a:prstGeom prst="rect">
            <a:avLst/>
          </a:prstGeom>
        </p:spPr>
      </p:pic>
      <p:sp>
        <p:nvSpPr>
          <p:cNvPr id="3" name="Dikdörtgen 2">
            <a:extLst>
              <a:ext uri="{FF2B5EF4-FFF2-40B4-BE49-F238E27FC236}">
                <a16:creationId xmlns="" xmlns:a16="http://schemas.microsoft.com/office/drawing/2014/main" id="{BE1EC32E-DE1B-439B-BA14-FAB36FB3110F}"/>
              </a:ext>
            </a:extLst>
          </p:cNvPr>
          <p:cNvSpPr/>
          <p:nvPr/>
        </p:nvSpPr>
        <p:spPr>
          <a:xfrm>
            <a:off x="3577419" y="3197412"/>
            <a:ext cx="50550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tr-TR" sz="2400" dirty="0">
                <a:latin typeface="Comic Sans MS" panose="030F0702030302020204" pitchFamily="66" charset="0"/>
              </a:rPr>
              <a:t>Doğrular yardımıyla iki eş parçaya ayrılabilen şekiller </a:t>
            </a:r>
            <a:r>
              <a:rPr lang="tr-TR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simetriktir</a:t>
            </a:r>
            <a:r>
              <a:rPr lang="tr-TR" sz="2400" dirty="0">
                <a:latin typeface="Comic Sans MS" panose="030F0702030302020204" pitchFamily="66" charset="0"/>
              </a:rPr>
              <a:t>. Bazı şekillerin simetri doğrusu bulunmazken bazı şekillerin birden fazla simetri doğrusu olabilir.</a:t>
            </a:r>
          </a:p>
        </p:txBody>
      </p:sp>
    </p:spTree>
    <p:extLst>
      <p:ext uri="{BB962C8B-B14F-4D97-AF65-F5344CB8AC3E}">
        <p14:creationId xmlns="" xmlns:p14="http://schemas.microsoft.com/office/powerpoint/2010/main" val="368647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="" xmlns:a16="http://schemas.microsoft.com/office/drawing/2014/main" id="{2EEE6E6F-6B29-45EB-BCBF-6289C71A97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5323" b="3419"/>
          <a:stretch/>
        </p:blipFill>
        <p:spPr>
          <a:xfrm>
            <a:off x="860468" y="52753"/>
            <a:ext cx="9324542" cy="3376247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B703464A-4739-4FCE-8A40-61D348EB87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64" t="13783" r="610" b="-1"/>
          <a:stretch/>
        </p:blipFill>
        <p:spPr>
          <a:xfrm>
            <a:off x="647113" y="3534371"/>
            <a:ext cx="10786532" cy="32708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165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601C9B75-E4BA-4456-B067-F955E4BC361F}"/>
              </a:ext>
            </a:extLst>
          </p:cNvPr>
          <p:cNvSpPr/>
          <p:nvPr/>
        </p:nvSpPr>
        <p:spPr>
          <a:xfrm>
            <a:off x="2654310" y="325484"/>
            <a:ext cx="7095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8D008D"/>
                </a:solidFill>
                <a:latin typeface="Comic Sans MS" panose="030F0702030302020204" pitchFamily="66" charset="0"/>
              </a:rPr>
              <a:t>Verilen Şeklin Doğruya Göre Simetriğini Çizme</a:t>
            </a:r>
            <a:endParaRPr lang="tr-TR" sz="2400" dirty="0">
              <a:latin typeface="Comic Sans MS" panose="030F0702030302020204" pitchFamily="66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F104A579-36E5-4F6B-A45B-559A3212071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49294" y="1023937"/>
            <a:ext cx="3400425" cy="2066925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7119ED16-87FD-453C-AC9D-E390A4D1FB5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4346" y="1023937"/>
            <a:ext cx="3400425" cy="204861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A623A7FD-BA9D-4E19-9411-2F13260205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r="59521"/>
          <a:stretch/>
        </p:blipFill>
        <p:spPr>
          <a:xfrm>
            <a:off x="385633" y="3345964"/>
            <a:ext cx="3153891" cy="3316773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C46BF6CE-8A10-4B1A-BCC5-7FF44B06DCB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51137" y="3327650"/>
            <a:ext cx="4655230" cy="3335087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50368D40-6FCC-44A4-9A99-E0B64B61470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59521"/>
          <a:stretch/>
        </p:blipFill>
        <p:spPr>
          <a:xfrm>
            <a:off x="3768385" y="3327650"/>
            <a:ext cx="3153891" cy="33350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6243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="" xmlns:a16="http://schemas.microsoft.com/office/drawing/2014/main" id="{201CC55D-ED54-4C5C-95E6-10947BD1103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1DE889C7-FAD6-4397-98E2-05D50348445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F399A70F-F8CD-4992-9EF5-6CF15472E7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48F4FEDC-6D80-458C-A665-075D9B9500F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3873B707-463F-40B0-8227-E8CC6C67EB2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E69F8AE9-1D6A-43A0-8B92-38D3B5F8E1E3}"/>
              </a:ext>
            </a:extLst>
          </p:cNvPr>
          <p:cNvSpPr/>
          <p:nvPr/>
        </p:nvSpPr>
        <p:spPr>
          <a:xfrm>
            <a:off x="647174" y="1568393"/>
            <a:ext cx="4559425" cy="3979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Çamaşır makinesinin üst ve yan yüzeyleri düzlem modeline örnektir. Ancak ön yüzeyinde düğmeler ve kapak olduğu için bu kısım düzlem modeli değildir.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C13237C8-E62C-4F0D-A318-BD6FB6C2D13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19C9EAEA-39D0-4B0E-A0EB-51E7B26740B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4ED6A1BC-0084-4873-A623-F98C4AB498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r="7416" b="1"/>
          <a:stretch/>
        </p:blipFill>
        <p:spPr>
          <a:xfrm>
            <a:off x="5977788" y="799352"/>
            <a:ext cx="5425410" cy="52592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1332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="" xmlns:a16="http://schemas.microsoft.com/office/drawing/2014/main" id="{EE809C3F-6789-414D-8E1D-9A5F15ABD7B8}"/>
              </a:ext>
            </a:extLst>
          </p:cNvPr>
          <p:cNvSpPr/>
          <p:nvPr/>
        </p:nvSpPr>
        <p:spPr>
          <a:xfrm>
            <a:off x="2683644" y="576085"/>
            <a:ext cx="25651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Düzlem Modeli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="" xmlns:a16="http://schemas.microsoft.com/office/drawing/2014/main" id="{255C565C-454A-4FD3-8B14-B20080663000}"/>
              </a:ext>
            </a:extLst>
          </p:cNvPr>
          <p:cNvSpPr/>
          <p:nvPr/>
        </p:nvSpPr>
        <p:spPr>
          <a:xfrm>
            <a:off x="7063503" y="576085"/>
            <a:ext cx="2743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Düzlemsel Şekil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8A10EE1D-C82C-482F-84D4-C61B28CECAFB}"/>
              </a:ext>
            </a:extLst>
          </p:cNvPr>
          <p:cNvSpPr/>
          <p:nvPr/>
        </p:nvSpPr>
        <p:spPr>
          <a:xfrm>
            <a:off x="4717264" y="5188936"/>
            <a:ext cx="1258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>
                <a:highlight>
                  <a:srgbClr val="FFFF00"/>
                </a:highlight>
              </a:rPr>
              <a:t>Tangram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4D1B9CA7-0E6A-4C48-AFCE-410BC5C422F4}"/>
              </a:ext>
            </a:extLst>
          </p:cNvPr>
          <p:cNvSpPr/>
          <p:nvPr/>
        </p:nvSpPr>
        <p:spPr>
          <a:xfrm>
            <a:off x="1363109" y="1996776"/>
            <a:ext cx="30862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highlight>
                  <a:srgbClr val="FFFF00"/>
                </a:highlight>
              </a:rPr>
              <a:t>Buzdolabının kapağı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23955C0C-6316-4291-897C-C87B5EAD961C}"/>
              </a:ext>
            </a:extLst>
          </p:cNvPr>
          <p:cNvSpPr/>
          <p:nvPr/>
        </p:nvSpPr>
        <p:spPr>
          <a:xfrm>
            <a:off x="8435032" y="3578252"/>
            <a:ext cx="32308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>
                <a:highlight>
                  <a:srgbClr val="FFFF00"/>
                </a:highlight>
              </a:rPr>
              <a:t>Seramik döşenmiş duvar</a:t>
            </a:r>
            <a:endParaRPr lang="tr-TR" sz="2400" dirty="0">
              <a:solidFill>
                <a:schemeClr val="dk1"/>
              </a:solidFill>
              <a:highlight>
                <a:srgbClr val="FFFF00"/>
              </a:highlight>
            </a:endParaRP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7B9589C4-2775-49A7-8EFC-CDC288687719}"/>
              </a:ext>
            </a:extLst>
          </p:cNvPr>
          <p:cNvSpPr/>
          <p:nvPr/>
        </p:nvSpPr>
        <p:spPr>
          <a:xfrm>
            <a:off x="789198" y="3888911"/>
            <a:ext cx="2779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highlight>
                  <a:srgbClr val="FFFF00"/>
                </a:highlight>
              </a:rPr>
              <a:t>Tangram parçaları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="" xmlns:a16="http://schemas.microsoft.com/office/drawing/2014/main" id="{6016CE86-0BC1-4AE8-92A4-7C7FAE5F505B}"/>
              </a:ext>
            </a:extLst>
          </p:cNvPr>
          <p:cNvSpPr/>
          <p:nvPr/>
        </p:nvSpPr>
        <p:spPr>
          <a:xfrm>
            <a:off x="3966207" y="3073815"/>
            <a:ext cx="38066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>
                <a:highlight>
                  <a:srgbClr val="FFFF00"/>
                </a:highlight>
              </a:rPr>
              <a:t>Kapağın üzerindeki düğmeler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="" xmlns:a16="http://schemas.microsoft.com/office/drawing/2014/main" id="{E1BE63C8-3AF5-4EB8-8831-3429047585FE}"/>
              </a:ext>
            </a:extLst>
          </p:cNvPr>
          <p:cNvSpPr/>
          <p:nvPr/>
        </p:nvSpPr>
        <p:spPr>
          <a:xfrm>
            <a:off x="8498630" y="2231959"/>
            <a:ext cx="19623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highlight>
                  <a:srgbClr val="FFFF00"/>
                </a:highlight>
              </a:rPr>
              <a:t>Sınıf panosu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="" xmlns:a16="http://schemas.microsoft.com/office/drawing/2014/main" id="{B836C7BA-3B3C-4767-B15C-3221BD774EFB}"/>
              </a:ext>
            </a:extLst>
          </p:cNvPr>
          <p:cNvSpPr/>
          <p:nvPr/>
        </p:nvSpPr>
        <p:spPr>
          <a:xfrm>
            <a:off x="1644490" y="5253016"/>
            <a:ext cx="17338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highlight>
                  <a:srgbClr val="FFFF00"/>
                </a:highlight>
              </a:rPr>
              <a:t>Seramikler</a:t>
            </a:r>
          </a:p>
        </p:txBody>
      </p:sp>
      <p:sp>
        <p:nvSpPr>
          <p:cNvPr id="12" name="Dikdörtgen 11">
            <a:extLst>
              <a:ext uri="{FF2B5EF4-FFF2-40B4-BE49-F238E27FC236}">
                <a16:creationId xmlns="" xmlns:a16="http://schemas.microsoft.com/office/drawing/2014/main" id="{D57DA228-614D-4F1C-93F5-F7CF288193FC}"/>
              </a:ext>
            </a:extLst>
          </p:cNvPr>
          <p:cNvSpPr/>
          <p:nvPr/>
        </p:nvSpPr>
        <p:spPr>
          <a:xfrm>
            <a:off x="6856064" y="4927326"/>
            <a:ext cx="426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highlight>
                  <a:srgbClr val="FFFF00"/>
                </a:highlight>
              </a:rPr>
              <a:t>Pano üzerine asılan resimler</a:t>
            </a:r>
          </a:p>
        </p:txBody>
      </p:sp>
    </p:spTree>
    <p:extLst>
      <p:ext uri="{BB962C8B-B14F-4D97-AF65-F5344CB8AC3E}">
        <p14:creationId xmlns="" xmlns:p14="http://schemas.microsoft.com/office/powerpoint/2010/main" val="106958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A4AC5506-6312-4701-8D3C-40187889A9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653CF01-54F0-40B2-ACB2-9B68E1DE9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Aşağıdaki resimleri inceleyiniz. Düzlem modeli olanları işaretleyiniz.</a:t>
            </a:r>
            <a:endParaRPr lang="en-US" sz="2400" kern="1200" dirty="0">
              <a:solidFill>
                <a:schemeClr val="bg1"/>
              </a:solidFill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C64C91BF-5FC2-43C6-B264-46A8FFABC5F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8730" y="1562685"/>
            <a:ext cx="9806140" cy="52953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610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2A8AA5BC-4F7A-4226-8F99-6D824B226A9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3E5445C6-DD42-4979-86FF-03730E8C6D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21734" y="321733"/>
            <a:ext cx="11573488" cy="6214534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127000" cap="sq" cmpd="thinThick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72CE923-5587-49D9-A944-84C1DA282E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840037"/>
          </a:xfrm>
        </p:spPr>
        <p:txBody>
          <a:bodyPr>
            <a:normAutofit/>
          </a:bodyPr>
          <a:lstStyle/>
          <a:p>
            <a:r>
              <a:rPr lang="tr-TR" sz="5800" dirty="0">
                <a:latin typeface="Arial" panose="020B0604020202020204" pitchFamily="34" charset="0"/>
                <a:cs typeface="Arial" panose="020B0604020202020204" pitchFamily="34" charset="0"/>
              </a:rPr>
              <a:t>AÇI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45000665-DFC7-417E-8FD7-516A0F15C97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724400" y="4109417"/>
            <a:ext cx="2743200" cy="0"/>
          </a:xfrm>
          <a:prstGeom prst="line">
            <a:avLst/>
          </a:prstGeom>
          <a:ln w="12700">
            <a:solidFill>
              <a:schemeClr val="tx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752847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6753252F-4873-4F63-801D-CC719279A7D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047C8CCB-F95D-4249-92DD-651249D3535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D0FCCB0-0C5E-41B3-B567-D2BE7501A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IŞIN NEDİR?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2F5CCB7E-92A4-42AE-8800-1C8B3E5CA69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8600" y="2132296"/>
            <a:ext cx="7947074" cy="23642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1656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E53DE6D4-3195-4E5B-A365-38FFFBACBFF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50814" y="2113009"/>
            <a:ext cx="3476625" cy="299085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D178F7CA-BECD-43F0-92EF-F9EEDDFF5C98}"/>
              </a:ext>
            </a:extLst>
          </p:cNvPr>
          <p:cNvSpPr txBox="1"/>
          <p:nvPr/>
        </p:nvSpPr>
        <p:spPr>
          <a:xfrm>
            <a:off x="8288909" y="5311509"/>
            <a:ext cx="1800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KENAR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60B65DF6-AB6C-4081-9B75-BB4B3386FAAD}"/>
              </a:ext>
            </a:extLst>
          </p:cNvPr>
          <p:cNvSpPr txBox="1"/>
          <p:nvPr/>
        </p:nvSpPr>
        <p:spPr>
          <a:xfrm>
            <a:off x="8118976" y="1468925"/>
            <a:ext cx="1800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KENAR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57CC5EE-1B92-42AD-BDD9-1F7879C54CB2}"/>
              </a:ext>
            </a:extLst>
          </p:cNvPr>
          <p:cNvSpPr txBox="1"/>
          <p:nvPr/>
        </p:nvSpPr>
        <p:spPr>
          <a:xfrm>
            <a:off x="6027366" y="3208798"/>
            <a:ext cx="1800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KÖŞE</a:t>
            </a:r>
          </a:p>
        </p:txBody>
      </p:sp>
      <p:cxnSp>
        <p:nvCxnSpPr>
          <p:cNvPr id="9" name="Düz Ok Bağlayıcısı 8">
            <a:extLst>
              <a:ext uri="{FF2B5EF4-FFF2-40B4-BE49-F238E27FC236}">
                <a16:creationId xmlns="" xmlns:a16="http://schemas.microsoft.com/office/drawing/2014/main" id="{FFFAB90A-4B91-480A-9183-26A2EB703610}"/>
              </a:ext>
            </a:extLst>
          </p:cNvPr>
          <p:cNvCxnSpPr/>
          <p:nvPr/>
        </p:nvCxnSpPr>
        <p:spPr>
          <a:xfrm>
            <a:off x="9019309" y="1932622"/>
            <a:ext cx="817419" cy="873406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Ok Bağlayıcısı 9">
            <a:extLst>
              <a:ext uri="{FF2B5EF4-FFF2-40B4-BE49-F238E27FC236}">
                <a16:creationId xmlns="" xmlns:a16="http://schemas.microsoft.com/office/drawing/2014/main" id="{560A323E-3151-4E9A-8D6C-C25016A98FCC}"/>
              </a:ext>
            </a:extLst>
          </p:cNvPr>
          <p:cNvCxnSpPr>
            <a:cxnSpLocks/>
          </p:cNvCxnSpPr>
          <p:nvPr/>
        </p:nvCxnSpPr>
        <p:spPr>
          <a:xfrm>
            <a:off x="7083133" y="3439631"/>
            <a:ext cx="1489796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Düz Ok Bağlayıcısı 11">
            <a:extLst>
              <a:ext uri="{FF2B5EF4-FFF2-40B4-BE49-F238E27FC236}">
                <a16:creationId xmlns="" xmlns:a16="http://schemas.microsoft.com/office/drawing/2014/main" id="{461BD93C-908B-451F-83C6-ABBB074C950F}"/>
              </a:ext>
            </a:extLst>
          </p:cNvPr>
          <p:cNvCxnSpPr>
            <a:cxnSpLocks/>
          </p:cNvCxnSpPr>
          <p:nvPr/>
        </p:nvCxnSpPr>
        <p:spPr>
          <a:xfrm flipV="1">
            <a:off x="8853054" y="3989342"/>
            <a:ext cx="672377" cy="1207863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Dikdörtgen 13">
            <a:extLst>
              <a:ext uri="{FF2B5EF4-FFF2-40B4-BE49-F238E27FC236}">
                <a16:creationId xmlns="" xmlns:a16="http://schemas.microsoft.com/office/drawing/2014/main" id="{3E1AF503-32D8-40E1-838A-BEAB412A8002}"/>
              </a:ext>
            </a:extLst>
          </p:cNvPr>
          <p:cNvSpPr/>
          <p:nvPr/>
        </p:nvSpPr>
        <p:spPr>
          <a:xfrm>
            <a:off x="899658" y="448782"/>
            <a:ext cx="10030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Helvetica-Bold"/>
              </a:rPr>
              <a:t>Açının Köşesi, Kenarları, İsimlendirilmesi ve Sembolle Gösterimi</a:t>
            </a:r>
            <a:endParaRPr lang="tr-TR" sz="2400" dirty="0"/>
          </a:p>
        </p:txBody>
      </p:sp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265CE42E-68C1-4EC1-ADD9-C1E5186A228F}"/>
              </a:ext>
            </a:extLst>
          </p:cNvPr>
          <p:cNvSpPr/>
          <p:nvPr/>
        </p:nvSpPr>
        <p:spPr>
          <a:xfrm>
            <a:off x="665018" y="1468925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Açı;  BAC açısı, CAB açısı veya A açısı olarak isimlendirilebilir.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="" xmlns:a16="http://schemas.microsoft.com/office/drawing/2014/main" id="{EF3A5137-2303-4968-A748-D4E833597944}"/>
              </a:ext>
            </a:extLst>
          </p:cNvPr>
          <p:cNvSpPr/>
          <p:nvPr/>
        </p:nvSpPr>
        <p:spPr>
          <a:xfrm>
            <a:off x="577965" y="3989342"/>
            <a:ext cx="533703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Açı, sembolle; </a:t>
            </a:r>
          </a:p>
          <a:p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BAC, CAB veya A olarak gösterilebilir.</a:t>
            </a:r>
          </a:p>
        </p:txBody>
      </p:sp>
    </p:spTree>
    <p:extLst>
      <p:ext uri="{BB962C8B-B14F-4D97-AF65-F5344CB8AC3E}">
        <p14:creationId xmlns="" xmlns:p14="http://schemas.microsoft.com/office/powerpoint/2010/main" val="189258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5.3|2.6|13.2|9.5|2.4|6.6|2.8|2.6|6|6.2|3.1|11.2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 name="Gökyüzü">
  <a:themeElements>
    <a:clrScheme name="Gökyüzü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Gökyüzü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ökyüzü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42E5908D-19A2-46FD-89FA-638B126129EF}"/>
    </a:ext>
  </a:extLst>
</a:theme>
</file>

<file path=ppt/theme/theme4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29</TotalTime>
  <Words>491</Words>
  <PresentationFormat>Özel</PresentationFormat>
  <Paragraphs>83</Paragraphs>
  <Slides>33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Slayt Başlıkları</vt:lpstr>
      </vt:variant>
      <vt:variant>
        <vt:i4>33</vt:i4>
      </vt:variant>
    </vt:vector>
  </HeadingPairs>
  <TitlesOfParts>
    <vt:vector size="36" baseType="lpstr">
      <vt:lpstr>Office Teması</vt:lpstr>
      <vt:lpstr>İyon</vt:lpstr>
      <vt:lpstr>Gökyüzü</vt:lpstr>
      <vt:lpstr>DÜZLEM</vt:lpstr>
      <vt:lpstr>DÜZLEM Yüzeyi düz olan nesneleri düzlem modeli olarak adlandırabiliriz.</vt:lpstr>
      <vt:lpstr>Slayt 3</vt:lpstr>
      <vt:lpstr>Slayt 4</vt:lpstr>
      <vt:lpstr>Slayt 5</vt:lpstr>
      <vt:lpstr>Aşağıdaki resimleri inceleyiniz. Düzlem modeli olanları işaretleyiniz.</vt:lpstr>
      <vt:lpstr>AÇI</vt:lpstr>
      <vt:lpstr>IŞIN NEDİR?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SİMETRİ</vt:lpstr>
      <vt:lpstr>Slayt 30</vt:lpstr>
      <vt:lpstr>Slayt 31</vt:lpstr>
      <vt:lpstr>Slayt 32</vt:lpstr>
      <vt:lpstr>Slayt 33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2020-05-07T21:29:44Z</dcterms:created>
  <dcterms:modified xsi:type="dcterms:W3CDTF">2020-10-05T07:04:10Z</dcterms:modified>
  <cp:category>https://www.sorubak.com</cp:category>
</cp:coreProperties>
</file>