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8" r:id="rId3"/>
    <p:sldId id="259" r:id="rId4"/>
    <p:sldId id="260" r:id="rId5"/>
    <p:sldId id="263" r:id="rId6"/>
    <p:sldId id="262" r:id="rId7"/>
    <p:sldId id="261" r:id="rId8"/>
    <p:sldId id="264" r:id="rId9"/>
    <p:sldId id="266" r:id="rId10"/>
    <p:sldId id="267" r:id="rId11"/>
    <p:sldId id="268"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5" autoAdjust="0"/>
    <p:restoredTop sz="94660"/>
  </p:normalViewPr>
  <p:slideViewPr>
    <p:cSldViewPr snapToGrid="0">
      <p:cViewPr varScale="1">
        <p:scale>
          <a:sx n="84" d="100"/>
          <a:sy n="84" d="100"/>
        </p:scale>
        <p:origin x="120" y="6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tr-TR"/>
              <a:t>Asıl başlık stili için tıklatın</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tıklatın</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pPr/>
              <a:t>1/21/2021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simgeyi tıklatın</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1B80C674-7DFC-42FE-B9CD-82963CDB1557}"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tr-TR"/>
              <a:t>Asıl başlık stili için tıklatın</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2076456F-F47D-4F25-8053-2A695DA0CA7D}"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tr-TR"/>
              <a:t>Asıl başlık stili için tıklatın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5D6C7379-69CC-4837-9905-BEBA22830C8A}"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tr-TR"/>
              <a:t>Asıl başlık stili için tıklatın</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49EB8B7E-8AEE-4F10-BFEE-C999AD004D36}"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tr-TR"/>
              <a:t>Asıl başlık stili için tıklatın</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tr-TR"/>
              <a:t>Asıl metin stillerini düzenlemek için tıklatın</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tr-TR"/>
              <a:t>Asıl metin stillerini düzenlemek için tıklatın</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3" name="Date Placeholder 2"/>
          <p:cNvSpPr>
            <a:spLocks noGrp="1"/>
          </p:cNvSpPr>
          <p:nvPr>
            <p:ph type="dt" sz="half" idx="10"/>
          </p:nvPr>
        </p:nvSpPr>
        <p:spPr/>
        <p:txBody>
          <a:bodyPr/>
          <a:lstStyle/>
          <a:p>
            <a:fld id="{8668F3F9-58BC-440B-B37B-805B9055EF92}" type="datetimeFigureOut">
              <a:rPr lang="en-US" dirty="0"/>
              <a:pPr/>
              <a:t>1/21/2021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tr-TR"/>
              <a:t>Asıl başlık stili için tıklatın</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3" name="Date Placeholder 2"/>
          <p:cNvSpPr>
            <a:spLocks noGrp="1"/>
          </p:cNvSpPr>
          <p:nvPr>
            <p:ph type="dt" sz="half" idx="10"/>
          </p:nvPr>
        </p:nvSpPr>
        <p:spPr/>
        <p:txBody>
          <a:bodyPr/>
          <a:lstStyle/>
          <a:p>
            <a:fld id="{0D5A53AF-48EA-489D-8260-9DCAB666386A}" type="datetimeFigureOut">
              <a:rPr lang="en-US" dirty="0"/>
              <a:pPr/>
              <a:t>1/21/2021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pPr/>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tr-TR"/>
              <a:t>Asıl başlık stili için tıklatın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pPr/>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pPr/>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tr-TR"/>
              <a:t>Asıl başlık stili için tıklatın</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tıklatın</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pPr/>
              <a:t>1/21/2021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tr-TR"/>
              <a:t>Asıl başlık stili için tıklatın</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Content Placeholder 3"/>
          <p:cNvSpPr>
            <a:spLocks noGrp="1"/>
          </p:cNvSpPr>
          <p:nvPr>
            <p:ph sz="half" idx="2"/>
          </p:nvPr>
        </p:nvSpPr>
        <p:spPr>
          <a:xfrm>
            <a:off x="1120000" y="2505075"/>
            <a:ext cx="5025216"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tr-TR"/>
              <a:t>Asıl metin stillerini düzenlemek için tıklatın</a:t>
            </a:r>
          </a:p>
        </p:txBody>
      </p:sp>
      <p:sp>
        <p:nvSpPr>
          <p:cNvPr id="6" name="Content Placeholder 5"/>
          <p:cNvSpPr>
            <a:spLocks noGrp="1"/>
          </p:cNvSpPr>
          <p:nvPr>
            <p:ph sz="quarter" idx="4"/>
          </p:nvPr>
        </p:nvSpPr>
        <p:spPr>
          <a:xfrm>
            <a:off x="6319840" y="2505075"/>
            <a:ext cx="5035548" cy="3684588"/>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pPr/>
              <a:t>1/21/2021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pPr/>
              <a:t>1/21/2021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pPr/>
              <a:t>1/21/2021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F7D1BD23-6E54-4D9D-AD88-A2813C73CC25}"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simgeyi tıklatın</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tıklatın</a:t>
            </a:r>
          </a:p>
        </p:txBody>
      </p:sp>
      <p:sp>
        <p:nvSpPr>
          <p:cNvPr id="5" name="Date Placeholder 4"/>
          <p:cNvSpPr>
            <a:spLocks noGrp="1"/>
          </p:cNvSpPr>
          <p:nvPr>
            <p:ph type="dt" sz="half" idx="10"/>
          </p:nvPr>
        </p:nvSpPr>
        <p:spPr/>
        <p:txBody>
          <a:bodyPr/>
          <a:lstStyle/>
          <a:p>
            <a:fld id="{1471A834-4F3C-4AF9-9C74-05EC35A0F292}" type="datetimeFigureOut">
              <a:rPr lang="en-US" dirty="0"/>
              <a:pPr/>
              <a:t>1/21/2021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pPr/>
              <a:t>1/21/2021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ln w="22225">
                  <a:solidFill>
                    <a:schemeClr val="accent2"/>
                  </a:solidFill>
                  <a:prstDash val="solid"/>
                </a:ln>
                <a:solidFill>
                  <a:schemeClr val="accent2">
                    <a:lumMod val="40000"/>
                    <a:lumOff val="60000"/>
                  </a:schemeClr>
                </a:solidFill>
              </a:rPr>
              <a:t>DOĞAL AFET NEDİR?</a:t>
            </a:r>
          </a:p>
        </p:txBody>
      </p:sp>
      <p:sp>
        <p:nvSpPr>
          <p:cNvPr id="3" name="İçerik Yer Tutucusu 2"/>
          <p:cNvSpPr>
            <a:spLocks noGrp="1"/>
          </p:cNvSpPr>
          <p:nvPr>
            <p:ph idx="1"/>
          </p:nvPr>
        </p:nvSpPr>
        <p:spPr>
          <a:xfrm>
            <a:off x="936581" y="2209446"/>
            <a:ext cx="4998156" cy="4351338"/>
          </a:xfrm>
        </p:spPr>
        <p:txBody>
          <a:bodyPr>
            <a:normAutofit/>
          </a:bodyPr>
          <a:lstStyle/>
          <a:p>
            <a:pPr marL="0" indent="0">
              <a:buNone/>
            </a:pPr>
            <a:r>
              <a:rPr lang="tr-TR" sz="3600" dirty="0"/>
              <a:t>Doğal afet; insanlara zarar veren olayların genel adıdır. Can ve mal kaybına yol açan ve kontrol edilmeyen doğal olayları içerir.</a:t>
            </a:r>
          </a:p>
        </p:txBody>
      </p:sp>
      <p:sp>
        <p:nvSpPr>
          <p:cNvPr id="4" name="Dikdörtgen 3"/>
          <p:cNvSpPr/>
          <p:nvPr/>
        </p:nvSpPr>
        <p:spPr>
          <a:xfrm>
            <a:off x="5934737" y="2967335"/>
            <a:ext cx="322524" cy="923330"/>
          </a:xfrm>
          <a:prstGeom prst="rect">
            <a:avLst/>
          </a:prstGeom>
          <a:noFill/>
        </p:spPr>
        <p:txBody>
          <a:bodyPr wrap="none" lIns="91440" tIns="45720" rIns="91440" bIns="45720">
            <a:spAutoFit/>
          </a:bodyPr>
          <a:lstStyle/>
          <a:p>
            <a:pPr algn="ctr"/>
            <a:r>
              <a:rPr lang="tr-TR"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p>
        </p:txBody>
      </p:sp>
      <p:pic>
        <p:nvPicPr>
          <p:cNvPr id="5" name="Resim 4"/>
          <p:cNvPicPr>
            <a:picLocks noChangeAspect="1"/>
          </p:cNvPicPr>
          <p:nvPr/>
        </p:nvPicPr>
        <p:blipFill rotWithShape="1">
          <a:blip r:embed="rId2">
            <a:extLst>
              <a:ext uri="{28A0092B-C50C-407E-A947-70E740481C1C}">
                <a14:useLocalDpi xmlns:a14="http://schemas.microsoft.com/office/drawing/2010/main" val="0"/>
              </a:ext>
            </a:extLst>
          </a:blip>
          <a:srcRect t="10905" b="10741"/>
          <a:stretch/>
        </p:blipFill>
        <p:spPr>
          <a:xfrm>
            <a:off x="6883400" y="2325513"/>
            <a:ext cx="4139168" cy="24324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6489347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32138" y="326488"/>
            <a:ext cx="10515600" cy="1325563"/>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tr-TR" sz="4400" b="1" dirty="0">
                <a:ln/>
                <a:solidFill>
                  <a:schemeClr val="accent3"/>
                </a:solidFill>
              </a:rPr>
              <a:t>DEPREM ÇANTASINDA BULANMASI GEREKENLER:</a:t>
            </a:r>
          </a:p>
        </p:txBody>
      </p:sp>
      <p:sp>
        <p:nvSpPr>
          <p:cNvPr id="3" name="İçerik Yer Tutucusu 2"/>
          <p:cNvSpPr>
            <a:spLocks noGrp="1"/>
          </p:cNvSpPr>
          <p:nvPr>
            <p:ph idx="1"/>
          </p:nvPr>
        </p:nvSpPr>
        <p:spPr>
          <a:xfrm>
            <a:off x="773038" y="2005929"/>
            <a:ext cx="10233800" cy="4351338"/>
          </a:xfrm>
        </p:spPr>
        <p:txBody>
          <a:bodyPr>
            <a:normAutofit fontScale="55000" lnSpcReduction="20000"/>
          </a:bodyPr>
          <a:lstStyle/>
          <a:p>
            <a:r>
              <a:rPr lang="tr-TR" sz="5000" dirty="0"/>
              <a:t>Su</a:t>
            </a:r>
          </a:p>
          <a:p>
            <a:r>
              <a:rPr lang="tr-TR" sz="5000" dirty="0"/>
              <a:t>Enerji veren yiyecekler</a:t>
            </a:r>
          </a:p>
          <a:p>
            <a:r>
              <a:rPr lang="tr-TR" sz="5000" dirty="0"/>
              <a:t>Yedek pilleri ile fener</a:t>
            </a:r>
          </a:p>
          <a:p>
            <a:r>
              <a:rPr lang="tr-TR" sz="5000" dirty="0"/>
              <a:t>İlk yardım çantası</a:t>
            </a:r>
          </a:p>
          <a:p>
            <a:r>
              <a:rPr lang="tr-TR" sz="5000" dirty="0"/>
              <a:t>Kişisel reçeteli ilaçlar (kalp, damar, tansiyon, şeker için ilaçlar)</a:t>
            </a:r>
          </a:p>
          <a:p>
            <a:r>
              <a:rPr lang="tr-TR" sz="5000" dirty="0"/>
              <a:t>Çocuklarınızın kullandığı ilaçlar</a:t>
            </a:r>
          </a:p>
          <a:p>
            <a:r>
              <a:rPr lang="tr-TR" sz="5000" dirty="0"/>
              <a:t>Birer kat giysi</a:t>
            </a:r>
          </a:p>
          <a:p>
            <a:r>
              <a:rPr lang="tr-TR" sz="5000" dirty="0"/>
              <a:t>Bir miktar para</a:t>
            </a:r>
          </a:p>
          <a:p>
            <a:r>
              <a:rPr lang="tr-TR" sz="5000" dirty="0"/>
              <a:t>Kolay taşınabilir bir battaniye</a:t>
            </a:r>
          </a:p>
          <a:p>
            <a:pPr marL="0" indent="0">
              <a:buNone/>
            </a:pPr>
            <a:endParaRPr lang="tr-TR" dirty="0"/>
          </a:p>
        </p:txBody>
      </p:sp>
    </p:spTree>
    <p:extLst>
      <p:ext uri="{BB962C8B-B14F-4D97-AF65-F5344CB8AC3E}">
        <p14:creationId xmlns:p14="http://schemas.microsoft.com/office/powerpoint/2010/main" val="56214578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t>
            </a:r>
          </a:p>
        </p:txBody>
      </p:sp>
      <p:sp>
        <p:nvSpPr>
          <p:cNvPr id="3" name="İçerik Yer Tutucusu 2"/>
          <p:cNvSpPr>
            <a:spLocks noGrp="1"/>
          </p:cNvSpPr>
          <p:nvPr>
            <p:ph idx="1"/>
          </p:nvPr>
        </p:nvSpPr>
        <p:spPr>
          <a:xfrm>
            <a:off x="965453" y="1426380"/>
            <a:ext cx="7998243" cy="4351338"/>
          </a:xfrm>
        </p:spPr>
        <p:txBody>
          <a:bodyPr>
            <a:normAutofit fontScale="77500" lnSpcReduction="20000"/>
          </a:bodyPr>
          <a:lstStyle/>
          <a:p>
            <a:r>
              <a:rPr lang="tr-TR" sz="3800" dirty="0"/>
              <a:t>Çakı</a:t>
            </a:r>
          </a:p>
          <a:p>
            <a:r>
              <a:rPr lang="tr-TR" sz="3800" dirty="0"/>
              <a:t>Düdük</a:t>
            </a:r>
          </a:p>
          <a:p>
            <a:r>
              <a:rPr lang="tr-TR" sz="3800" dirty="0"/>
              <a:t>Kalem, kağıt</a:t>
            </a:r>
          </a:p>
          <a:p>
            <a:r>
              <a:rPr lang="tr-TR" sz="3800" dirty="0"/>
              <a:t>Önemli telefon numaralarının ve iletişime geçilecek kişilerin bilgilerinin bulunduğu su geçirmeyen bir dosya</a:t>
            </a:r>
          </a:p>
          <a:p>
            <a:r>
              <a:rPr lang="tr-TR" sz="3800" dirty="0"/>
              <a:t>Çocuklar, yaşlılar, engelliler ve ev hayvanları için özel malzemeler</a:t>
            </a:r>
          </a:p>
          <a:p>
            <a:r>
              <a:rPr lang="tr-TR" sz="3800" dirty="0"/>
              <a:t>Tuvalet kağıdı, tuvalet atıkları için naylon poşetler.</a:t>
            </a:r>
          </a:p>
          <a:p>
            <a:pPr marL="0" indent="0">
              <a:buNone/>
            </a:pPr>
            <a:br>
              <a:rPr lang="tr-TR" dirty="0"/>
            </a:br>
            <a:endParaRPr lang="tr-TR" dirty="0"/>
          </a:p>
        </p:txBody>
      </p:sp>
    </p:spTree>
    <p:extLst>
      <p:ext uri="{BB962C8B-B14F-4D97-AF65-F5344CB8AC3E}">
        <p14:creationId xmlns:p14="http://schemas.microsoft.com/office/powerpoint/2010/main" val="15433355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t>
            </a:r>
          </a:p>
        </p:txBody>
      </p:sp>
      <p:sp>
        <p:nvSpPr>
          <p:cNvPr id="3" name="İçerik Yer Tutucusu 2"/>
          <p:cNvSpPr>
            <a:spLocks noGrp="1"/>
          </p:cNvSpPr>
          <p:nvPr>
            <p:ph idx="1"/>
          </p:nvPr>
        </p:nvSpPr>
        <p:spPr>
          <a:xfrm>
            <a:off x="2982507" y="1707122"/>
            <a:ext cx="5664622" cy="2102908"/>
          </a:xfrm>
        </p:spPr>
        <p:txBody>
          <a:bodyPr>
            <a:normAutofit/>
          </a:bodyPr>
          <a:lstStyle/>
          <a:p>
            <a:pPr marL="0" indent="0">
              <a:buNone/>
            </a:pPr>
            <a:r>
              <a:rPr lang="tr-TR" sz="63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İzlediğiniz İçin Teşekkürler </a:t>
            </a:r>
            <a:r>
              <a:rPr lang="tr-TR" sz="6300" b="1" dirty="0">
                <a:ln w="10160">
                  <a:solidFill>
                    <a:schemeClr val="accent5"/>
                  </a:solidFill>
                  <a:prstDash val="solid"/>
                </a:ln>
                <a:solidFill>
                  <a:srgbClr val="FFFFFF"/>
                </a:solidFill>
                <a:effectLst>
                  <a:outerShdw blurRad="38100" dist="22860" dir="5400000" algn="tl" rotWithShape="0">
                    <a:srgbClr val="000000">
                      <a:alpha val="30000"/>
                    </a:srgbClr>
                  </a:outerShdw>
                </a:effectLst>
                <a:sym typeface="Wingdings" panose="05000000000000000000" pitchFamily="2" charset="2"/>
              </a:rPr>
              <a:t></a:t>
            </a:r>
            <a:endParaRPr lang="tr-TR" sz="63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 name="Metin kutusu 3"/>
          <p:cNvSpPr txBox="1"/>
          <p:nvPr/>
        </p:nvSpPr>
        <p:spPr>
          <a:xfrm>
            <a:off x="334851" y="5821250"/>
            <a:ext cx="4597758" cy="553998"/>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tr-TR" sz="30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Hazırlayan: </a:t>
            </a:r>
            <a:r>
              <a:rPr lang="tr-TR" sz="3000" b="1" spc="50" dirty="0">
                <a:ln w="9525" cmpd="sng">
                  <a:solidFill>
                    <a:schemeClr val="accent1"/>
                  </a:solidFill>
                  <a:prstDash val="solid"/>
                </a:ln>
                <a:solidFill>
                  <a:srgbClr val="70AD47">
                    <a:tint val="1000"/>
                  </a:srgbClr>
                </a:solidFill>
                <a:effectLst>
                  <a:glow rad="38100">
                    <a:schemeClr val="accent1">
                      <a:alpha val="40000"/>
                    </a:schemeClr>
                  </a:glow>
                </a:effectLst>
              </a:rPr>
              <a:t>Nazlı Kaya</a:t>
            </a:r>
          </a:p>
        </p:txBody>
      </p:sp>
    </p:spTree>
    <p:extLst>
      <p:ext uri="{BB962C8B-B14F-4D97-AF65-F5344CB8AC3E}">
        <p14:creationId xmlns:p14="http://schemas.microsoft.com/office/powerpoint/2010/main" val="2055407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01040" y="-206375"/>
            <a:ext cx="10515600" cy="1325563"/>
          </a:xfrm>
        </p:spPr>
        <p:txBody>
          <a:bodyPr>
            <a:normAutofit fontScale="90000"/>
          </a:bodyPr>
          <a:lstStyle/>
          <a:p>
            <a:r>
              <a:rPr lang="tr-TR" dirty="0"/>
              <a:t> </a:t>
            </a:r>
            <a:br>
              <a:rPr lang="tr-TR" dirty="0"/>
            </a:br>
            <a:endParaRPr lang="tr-TR" dirty="0"/>
          </a:p>
        </p:txBody>
      </p:sp>
      <p:sp>
        <p:nvSpPr>
          <p:cNvPr id="3" name="İçerik Yer Tutucusu 2"/>
          <p:cNvSpPr>
            <a:spLocks noGrp="1"/>
          </p:cNvSpPr>
          <p:nvPr>
            <p:ph idx="1"/>
          </p:nvPr>
        </p:nvSpPr>
        <p:spPr>
          <a:xfrm>
            <a:off x="1188580" y="1437005"/>
            <a:ext cx="5840870" cy="4351338"/>
          </a:xfrm>
        </p:spPr>
        <p:txBody>
          <a:bodyPr>
            <a:normAutofit lnSpcReduction="10000"/>
          </a:bodyPr>
          <a:lstStyle/>
          <a:p>
            <a:pPr marL="0" indent="0">
              <a:buNone/>
            </a:pPr>
            <a:r>
              <a:rPr lang="tr-TR" sz="3200" b="1" dirty="0"/>
              <a:t>Deprem</a:t>
            </a:r>
            <a:r>
              <a:rPr lang="tr-TR" sz="3200" dirty="0"/>
              <a:t>: Türkiye de dahil olmak üzere birçok ülkede büyük zararlara sebep olan deprem, yerkabuğu içinde meydana gelen fay kırıklarından açığa çıkan enerjinin dalgalar halinde yayılarak ani titreşimlere sebep olması ve bu titreşimlerin yeryüzünde sarsılmalar olarak hissedilmesi şeklinde oluşur.</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6664" y="2320290"/>
            <a:ext cx="3609976" cy="21659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221145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52450" y="147955"/>
            <a:ext cx="10515600" cy="1325563"/>
          </a:xfrm>
        </p:spPr>
        <p:txBody>
          <a:bodyPr>
            <a:normAutofit fontScale="90000"/>
          </a:bodyPr>
          <a:lstStyle/>
          <a:p>
            <a:r>
              <a:rPr lang="tr-TR" dirty="0"/>
              <a:t> </a:t>
            </a:r>
            <a:br>
              <a:rPr lang="tr-TR" dirty="0"/>
            </a:br>
            <a:endParaRPr lang="tr-TR" dirty="0"/>
          </a:p>
        </p:txBody>
      </p:sp>
      <p:sp>
        <p:nvSpPr>
          <p:cNvPr id="3" name="İçerik Yer Tutucusu 2"/>
          <p:cNvSpPr>
            <a:spLocks noGrp="1"/>
          </p:cNvSpPr>
          <p:nvPr>
            <p:ph idx="1"/>
          </p:nvPr>
        </p:nvSpPr>
        <p:spPr>
          <a:xfrm>
            <a:off x="1165720" y="1585595"/>
            <a:ext cx="5497970" cy="4351338"/>
          </a:xfrm>
        </p:spPr>
        <p:txBody>
          <a:bodyPr>
            <a:normAutofit/>
          </a:bodyPr>
          <a:lstStyle/>
          <a:p>
            <a:pPr marL="0" indent="0">
              <a:buNone/>
            </a:pPr>
            <a:r>
              <a:rPr lang="tr-TR" sz="3400" b="1" dirty="0"/>
              <a:t>Heyelan</a:t>
            </a:r>
            <a:r>
              <a:rPr lang="tr-TR" sz="3400" dirty="0"/>
              <a:t>: Özellikle yüksek ve eğimli bölgelerde meydana gelen gevşek toprak, kaya veya yapay dolgu malzemelerinden oluşan zeminlerin yerçekimi, su ve benzeri etkenler sonucu hareket etmesi olayıdır. </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0014" y="2487016"/>
            <a:ext cx="3702776" cy="207355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2408002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t>
            </a:r>
          </a:p>
        </p:txBody>
      </p:sp>
      <p:sp>
        <p:nvSpPr>
          <p:cNvPr id="3" name="İçerik Yer Tutucusu 2"/>
          <p:cNvSpPr>
            <a:spLocks noGrp="1"/>
          </p:cNvSpPr>
          <p:nvPr>
            <p:ph idx="1"/>
          </p:nvPr>
        </p:nvSpPr>
        <p:spPr>
          <a:xfrm>
            <a:off x="925690" y="1565433"/>
            <a:ext cx="5680850" cy="4679633"/>
          </a:xfrm>
        </p:spPr>
        <p:txBody>
          <a:bodyPr/>
          <a:lstStyle/>
          <a:p>
            <a:pPr marL="0" indent="0">
              <a:buNone/>
            </a:pPr>
            <a:r>
              <a:rPr lang="tr-TR" sz="3000" b="1" dirty="0"/>
              <a:t>Yanardağ patlamaları</a:t>
            </a:r>
            <a:r>
              <a:rPr lang="tr-TR" sz="3000" dirty="0"/>
              <a:t>: Dünyanın iç tabakasında bulunan erimiş kayaların (magma) yeryuvarlağının yüzeyinden dışarı püskürerek çıktığı coğrafi yer şekillerine yanardağ, buralarda meydana gelen püskürme ve hareketlenmelere de “yanardağ patlamaları” adı verilir.</a:t>
            </a:r>
            <a:r>
              <a:rPr lang="tr-TR" dirty="0"/>
              <a:t> </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6159" y="2148840"/>
            <a:ext cx="3615673" cy="202477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691730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 </a:t>
            </a:r>
            <a:br>
              <a:rPr lang="tr-TR" dirty="0"/>
            </a:br>
            <a:endParaRPr lang="tr-TR" dirty="0"/>
          </a:p>
        </p:txBody>
      </p:sp>
      <p:sp>
        <p:nvSpPr>
          <p:cNvPr id="3" name="İçerik Yer Tutucusu 2"/>
          <p:cNvSpPr>
            <a:spLocks noGrp="1"/>
          </p:cNvSpPr>
          <p:nvPr>
            <p:ph idx="1"/>
          </p:nvPr>
        </p:nvSpPr>
        <p:spPr>
          <a:xfrm>
            <a:off x="1074280" y="1689736"/>
            <a:ext cx="4675010" cy="4351338"/>
          </a:xfrm>
        </p:spPr>
        <p:txBody>
          <a:bodyPr>
            <a:normAutofit/>
          </a:bodyPr>
          <a:lstStyle/>
          <a:p>
            <a:pPr marL="0" indent="0">
              <a:buNone/>
            </a:pPr>
            <a:r>
              <a:rPr lang="tr-TR" sz="3500" dirty="0"/>
              <a:t>Sel: Yüzeyi bir süreliğine tamamen ya da kısmen su altında bırakan, ani ve büyük su baskınlarıdır. Can ve mal kayıplarına yol açabilir.</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1622" y="2034129"/>
            <a:ext cx="3955725" cy="223669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61200312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t>
            </a:r>
          </a:p>
        </p:txBody>
      </p:sp>
      <p:sp>
        <p:nvSpPr>
          <p:cNvPr id="3" name="İçerik Yer Tutucusu 2"/>
          <p:cNvSpPr>
            <a:spLocks noGrp="1"/>
          </p:cNvSpPr>
          <p:nvPr>
            <p:ph idx="1"/>
          </p:nvPr>
        </p:nvSpPr>
        <p:spPr>
          <a:xfrm>
            <a:off x="1199021" y="1690688"/>
            <a:ext cx="4276090" cy="4351338"/>
          </a:xfrm>
        </p:spPr>
        <p:txBody>
          <a:bodyPr>
            <a:noAutofit/>
          </a:bodyPr>
          <a:lstStyle/>
          <a:p>
            <a:pPr marL="0" indent="0">
              <a:buNone/>
            </a:pPr>
            <a:r>
              <a:rPr lang="tr-TR" sz="3200" b="1" dirty="0"/>
              <a:t>Fırtına</a:t>
            </a:r>
            <a:r>
              <a:rPr lang="tr-TR" sz="3200" dirty="0"/>
              <a:t>: Kuvvetli ve hızlı esen rüzgârın bölgeyi etkilemesi olayıdır. Denizlerde ve okyanuslarda büyük dalgaların oluşmasına sebep olur. </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7300" y="2125014"/>
            <a:ext cx="3671860" cy="20794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25717164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49489" y="240418"/>
            <a:ext cx="10515600" cy="1325563"/>
          </a:xfrm>
        </p:spPr>
        <p:txBody>
          <a:bodyPr>
            <a:normAutofit fontScale="90000"/>
          </a:bodyPr>
          <a:lstStyle/>
          <a:p>
            <a:r>
              <a:rPr lang="tr-TR" dirty="0"/>
              <a:t> </a:t>
            </a:r>
            <a:br>
              <a:rPr lang="tr-TR" dirty="0"/>
            </a:br>
            <a:endParaRPr lang="tr-TR" dirty="0"/>
          </a:p>
        </p:txBody>
      </p:sp>
      <p:sp>
        <p:nvSpPr>
          <p:cNvPr id="3" name="İçerik Yer Tutucusu 2"/>
          <p:cNvSpPr>
            <a:spLocks noGrp="1"/>
          </p:cNvSpPr>
          <p:nvPr>
            <p:ph idx="1"/>
          </p:nvPr>
        </p:nvSpPr>
        <p:spPr>
          <a:xfrm>
            <a:off x="1029689" y="1607962"/>
            <a:ext cx="4682489" cy="4351338"/>
          </a:xfrm>
        </p:spPr>
        <p:txBody>
          <a:bodyPr/>
          <a:lstStyle/>
          <a:p>
            <a:pPr marL="0" indent="0">
              <a:buNone/>
            </a:pPr>
            <a:r>
              <a:rPr lang="tr-TR" b="1" dirty="0"/>
              <a:t>Çığ</a:t>
            </a:r>
            <a:r>
              <a:rPr lang="tr-TR" dirty="0"/>
              <a:t>: Aşırı kar yağışının yaşanan bölgelerde meydana gelir. Eski kar tabakasının yeni kar tabakasıyla karışamaması sonucu bir ses veya hayvan veya insanların herhangi bir müdahalesi ile büyük kar kütlelerinin yer değiştirmesi veya kayması olayıdır.</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0336" y="2125588"/>
            <a:ext cx="3843827" cy="21602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69104212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91445" y="207080"/>
            <a:ext cx="10515600" cy="1325563"/>
          </a:xfrm>
        </p:spPr>
        <p:txBody>
          <a:bodyPr>
            <a:normAutofit fontScale="90000"/>
          </a:bodyPr>
          <a:lstStyle/>
          <a:p>
            <a:r>
              <a:rPr lang="tr-TR" dirty="0"/>
              <a:t> </a:t>
            </a:r>
            <a:br>
              <a:rPr lang="tr-TR" dirty="0"/>
            </a:br>
            <a:endParaRPr lang="tr-TR" dirty="0"/>
          </a:p>
        </p:txBody>
      </p:sp>
      <p:sp>
        <p:nvSpPr>
          <p:cNvPr id="3" name="İçerik Yer Tutucusu 2"/>
          <p:cNvSpPr>
            <a:spLocks noGrp="1"/>
          </p:cNvSpPr>
          <p:nvPr>
            <p:ph idx="1"/>
          </p:nvPr>
        </p:nvSpPr>
        <p:spPr>
          <a:xfrm>
            <a:off x="1175014" y="1532643"/>
            <a:ext cx="4671200" cy="4351338"/>
          </a:xfrm>
        </p:spPr>
        <p:txBody>
          <a:bodyPr>
            <a:normAutofit/>
          </a:bodyPr>
          <a:lstStyle/>
          <a:p>
            <a:pPr marL="0" indent="0">
              <a:buNone/>
            </a:pPr>
            <a:r>
              <a:rPr lang="tr-TR" sz="3100" b="1" dirty="0"/>
              <a:t>Hortum</a:t>
            </a:r>
            <a:r>
              <a:rPr lang="tr-TR" sz="3100" dirty="0"/>
              <a:t>: Kümülüs bulutları ile bağlantılı olan hortum, silindir şeklinde dönerek hareket eden bir rüzgâr türüdür. Bulutlardan yeryüzüne kadar uzanır. Yıkıcı gücü oldukça büyüktür. </a:t>
            </a:r>
          </a:p>
        </p:txBody>
      </p:sp>
      <p:pic>
        <p:nvPicPr>
          <p:cNvPr id="4" name="Resim 3"/>
          <p:cNvPicPr>
            <a:picLocks noChangeAspect="1"/>
          </p:cNvPicPr>
          <p:nvPr/>
        </p:nvPicPr>
        <p:blipFill rotWithShape="1">
          <a:blip r:embed="rId2">
            <a:extLst>
              <a:ext uri="{28A0092B-C50C-407E-A947-70E740481C1C}">
                <a14:useLocalDpi xmlns:a14="http://schemas.microsoft.com/office/drawing/2010/main" val="0"/>
              </a:ext>
            </a:extLst>
          </a:blip>
          <a:srcRect l="18049" r="8762"/>
          <a:stretch/>
        </p:blipFill>
        <p:spPr>
          <a:xfrm>
            <a:off x="7276563" y="1831154"/>
            <a:ext cx="3541690" cy="25867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03006649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45017" y="553792"/>
            <a:ext cx="6155028" cy="917956"/>
          </a:xfrm>
        </p:spPr>
        <p:txBody>
          <a:bodyPr>
            <a:normAutofit/>
          </a:bodyPr>
          <a:lstStyle/>
          <a:p>
            <a:r>
              <a:rPr lang="tr-TR" sz="4800" b="1" spc="50" dirty="0">
                <a:ln w="9525" cmpd="sng">
                  <a:solidFill>
                    <a:schemeClr val="accent1"/>
                  </a:solidFill>
                  <a:prstDash val="solid"/>
                </a:ln>
                <a:solidFill>
                  <a:srgbClr val="70AD47">
                    <a:tint val="1000"/>
                  </a:srgbClr>
                </a:solidFill>
                <a:effectLst>
                  <a:glow rad="38100">
                    <a:schemeClr val="accent1">
                      <a:alpha val="40000"/>
                    </a:schemeClr>
                  </a:glow>
                </a:effectLst>
              </a:rPr>
              <a:t>DEPREM ÇANTASI:</a:t>
            </a:r>
          </a:p>
        </p:txBody>
      </p:sp>
      <p:sp>
        <p:nvSpPr>
          <p:cNvPr id="3" name="İçerik Yer Tutucusu 2"/>
          <p:cNvSpPr>
            <a:spLocks noGrp="1"/>
          </p:cNvSpPr>
          <p:nvPr>
            <p:ph idx="1"/>
          </p:nvPr>
        </p:nvSpPr>
        <p:spPr>
          <a:xfrm>
            <a:off x="863956" y="2054270"/>
            <a:ext cx="4609564" cy="4351338"/>
          </a:xfrm>
        </p:spPr>
        <p:txBody>
          <a:bodyPr>
            <a:normAutofit/>
          </a:bodyPr>
          <a:lstStyle/>
          <a:p>
            <a:pPr marL="0" indent="0">
              <a:buNone/>
            </a:pPr>
            <a:r>
              <a:rPr lang="tr-TR" sz="3200" dirty="0"/>
              <a:t>Şiddetli bir deprem sonrasında yaşanan kaos ortamında temel ihtiyaçların pratik bir şekilde giderebilmek için deprem çantası hazırlamak gerekiyor.</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3952" y="1877141"/>
            <a:ext cx="3093085" cy="2867240"/>
          </a:xfrm>
          <a:prstGeom prst="rect">
            <a:avLst/>
          </a:prstGeom>
        </p:spPr>
      </p:pic>
    </p:spTree>
    <p:extLst>
      <p:ext uri="{BB962C8B-B14F-4D97-AF65-F5344CB8AC3E}">
        <p14:creationId xmlns:p14="http://schemas.microsoft.com/office/powerpoint/2010/main" val="110133465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rinlik">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docProps/app.xml><?xml version="1.0" encoding="utf-8"?>
<Properties xmlns="http://schemas.openxmlformats.org/officeDocument/2006/extended-properties" xmlns:vt="http://schemas.openxmlformats.org/officeDocument/2006/docPropsVTypes">
  <Template>TM04033923[[fn=Derinlik]]</Template>
  <TotalTime>139</TotalTime>
  <Words>372</Words>
  <Application>Microsoft Office PowerPoint</Application>
  <PresentationFormat>Geniş ekran</PresentationFormat>
  <Paragraphs>40</Paragraphs>
  <Slides>12</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12</vt:i4>
      </vt:variant>
    </vt:vector>
  </HeadingPairs>
  <TitlesOfParts>
    <vt:vector size="15" baseType="lpstr">
      <vt:lpstr>Arial</vt:lpstr>
      <vt:lpstr>Corbel</vt:lpstr>
      <vt:lpstr>Derinlik</vt:lpstr>
      <vt:lpstr>DOĞAL AFET NEDİR?</vt:lpstr>
      <vt:lpstr>  </vt:lpstr>
      <vt:lpstr>  </vt:lpstr>
      <vt:lpstr> </vt:lpstr>
      <vt:lpstr>  </vt:lpstr>
      <vt:lpstr>  </vt:lpstr>
      <vt:lpstr>  </vt:lpstr>
      <vt:lpstr>  </vt:lpstr>
      <vt:lpstr>DEPREM ÇANTASI:</vt:lpstr>
      <vt:lpstr>DEPREM ÇANTASINDA BULANMASI GEREKENLER:</vt:lpstr>
      <vt:lpstr> </vt:lpstr>
      <vt:lpstr> </vt:lpstr>
    </vt:vector>
  </TitlesOfParts>
  <Manager>https://www.sorubak.com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sevgi sivas</cp:lastModifiedBy>
  <cp:revision>1</cp:revision>
  <dcterms:created xsi:type="dcterms:W3CDTF">2021-01-13T19:51:30Z</dcterms:created>
  <dcterms:modified xsi:type="dcterms:W3CDTF">2021-01-21T07:56:05Z</dcterms:modified>
  <cp:category>https://www.sorubak.com</cp:category>
</cp:coreProperties>
</file>