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00"/>
    <a:srgbClr val="33CC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4660"/>
  </p:normalViewPr>
  <p:slideViewPr>
    <p:cSldViewPr snapToGrid="0">
      <p:cViewPr>
        <p:scale>
          <a:sx n="81" d="100"/>
          <a:sy n="81" d="100"/>
        </p:scale>
        <p:origin x="-72" y="-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89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9A1C012-8297-4361-ACE8-A2509FB18911}"/>
              </a:ext>
            </a:extLst>
          </p:cNvPr>
          <p:cNvSpPr/>
          <p:nvPr/>
        </p:nvSpPr>
        <p:spPr>
          <a:xfrm>
            <a:off x="0" y="4206240"/>
            <a:ext cx="12192000" cy="2651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EC2572-8518-46FF-8F60-FE2963DF4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0120" y="640080"/>
            <a:ext cx="10268712" cy="3227832"/>
          </a:xfrm>
        </p:spPr>
        <p:txBody>
          <a:bodyPr anchor="b">
            <a:normAutofit/>
          </a:bodyPr>
          <a:lstStyle>
            <a:lvl1pPr algn="ctr">
              <a:defRPr sz="88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7A0C76A-7715-48A4-8CF5-14BBF6196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0120" y="4526280"/>
            <a:ext cx="10268712" cy="1508760"/>
          </a:xfrm>
        </p:spPr>
        <p:txBody>
          <a:bodyPr>
            <a:normAutofit/>
          </a:bodyPr>
          <a:lstStyle>
            <a:lvl1pPr marL="0" indent="0" algn="ctr">
              <a:buNone/>
              <a:defRPr sz="36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xmlns="" id="{52D4EF84-F7DF-49C5-9285-301284ADB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xmlns="" id="{81266E04-79AF-49EF-86BC-DB29D304B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xmlns="" id="{90DF5B53-9A9A-46CE-A910-25ADA5875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7370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6327B9-64C6-4AFE-8E67-F60CD17A8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692656D-F600-4D76-8A0F-BDBE78759B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6A13412-4939-4879-B91F-BB5B029B6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5237DB9-DE7D-4687-82D7-612600F06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C819356-0444-4C23-82D3-E2FDE28D3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7064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EB51B7C-D548-4AB7-90A4-C196105E6D56}"/>
              </a:ext>
            </a:extLst>
          </p:cNvPr>
          <p:cNvSpPr/>
          <p:nvPr/>
        </p:nvSpPr>
        <p:spPr>
          <a:xfrm>
            <a:off x="7108274" y="0"/>
            <a:ext cx="508372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2DC521B-8B54-4843-9FF4-B2C30FA004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751740" y="643467"/>
            <a:ext cx="3477092" cy="5533495"/>
          </a:xfrm>
        </p:spPr>
        <p:txBody>
          <a:bodyPr vert="eaVert" tIns="9144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10E3F10-9E27-41E6-A965-4243E37BE3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60120" y="643467"/>
            <a:ext cx="5504687" cy="5533496"/>
          </a:xfrm>
        </p:spPr>
        <p:txBody>
          <a:bodyPr vert="eaVert" t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6341D62D-51A0-4AD7-8027-BF548FB6AA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7898" y="6356350"/>
            <a:ext cx="25227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5857492-A701-44A1-B1D5-7B2C8CD06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ED2E8AE-F1AA-4D19-A434-102501D3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54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380910-921F-4143-AB01-0F0AFC290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E0182FC-5A0B-4C24-A6ED-990ED5BA90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B6172F4-3DB0-4AE3-8926-081B78034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25F1358-C731-465B-BCB1-2CCBFD6EC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8D59536-57D3-4C8A-A207-568465A32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0103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81E0804-8E9E-4C6E-B18D-44FE715B239E}"/>
              </a:ext>
            </a:extLst>
          </p:cNvPr>
          <p:cNvSpPr/>
          <p:nvPr/>
        </p:nvSpPr>
        <p:spPr>
          <a:xfrm>
            <a:off x="0" y="0"/>
            <a:ext cx="12192000" cy="42249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278AA1-17A5-44BF-8791-EACDA31F5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768096"/>
            <a:ext cx="10268712" cy="3136392"/>
          </a:xfrm>
        </p:spPr>
        <p:txBody>
          <a:bodyPr anchor="b">
            <a:normAutofit/>
          </a:bodyPr>
          <a:lstStyle>
            <a:lvl1pPr>
              <a:defRPr sz="7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01203A5-DA79-4778-AB85-150365748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0120" y="4544568"/>
            <a:ext cx="10268712" cy="1545336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xmlns="" id="{CE3B1B5E-0912-44AE-BAED-70B980E53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xmlns="" id="{346C82F1-A7B2-4F03-A26B-59D79BF5B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xmlns="" id="{B1DC1ABC-47A9-477B-A29D-F6690EE6B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2717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35F398-F05F-4793-9FA5-5B817EB95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617F1CD-2CD4-4BBB-AB36-73A20B1A8D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60120" y="2587752"/>
            <a:ext cx="4815840" cy="3593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67BBE02-B884-4CCC-9CBD-13B792BBA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2992" y="2583371"/>
            <a:ext cx="4815840" cy="3593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xmlns="" id="{B7FBE509-AA68-4D63-A589-AD5DE7FFF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xmlns="" id="{9C1A4D52-57E4-4F45-BC2C-9FD73E9CE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xmlns="" id="{E76AD5E1-358D-4236-85AE-74713259E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34599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287D32C-166A-4FBE-B24D-C257690954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0121" y="2587752"/>
            <a:ext cx="4818888" cy="892048"/>
          </a:xfrm>
        </p:spPr>
        <p:txBody>
          <a:bodyPr anchor="ctr"/>
          <a:lstStyle>
            <a:lvl1pPr marL="0" indent="0">
              <a:buNone/>
              <a:defRPr sz="26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A9EC567-F249-462A-B71A-9C40D50E26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60120" y="3594538"/>
            <a:ext cx="4818888" cy="25868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BB7D2C6-69D1-4DE4-BF68-5FB0623DB9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09944" y="2587752"/>
            <a:ext cx="4818888" cy="892048"/>
          </a:xfrm>
        </p:spPr>
        <p:txBody>
          <a:bodyPr anchor="ctr"/>
          <a:lstStyle>
            <a:lvl1pPr marL="0" indent="0">
              <a:buNone/>
              <a:defRPr sz="26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3367CC7-ED09-4F8D-A39A-C5969D33B9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09944" y="3594538"/>
            <a:ext cx="4818888" cy="25868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xmlns="" id="{5F92A44F-DE98-4FB5-B474-5DCCDD267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xmlns="" id="{3ACC79DA-A9E4-4E93-93F1-81907A901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xmlns="" id="{404DFE57-AA80-4ED8-AD77-35CC56F3F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xmlns="" id="{FB62259C-ADDF-4293-AD3B-AB2E04A74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761563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BC7BA0-DC57-452F-85B7-C979AA690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xmlns="" id="{F1C53797-8D72-4774-AC93-EB9FDD650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9E945AB7-1A32-4516-ABF9-B40958AE2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B22923C3-1D67-4089-A6B1-9A10315E8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4334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C0A8DC1-14F6-453B-A724-D6493F063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6E63FF0-1A91-4698-B12A-112D05373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E066D53-44B3-4F04-93FD-9756A601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8165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083A0FE-F7E3-433E-9A29-D778690D22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591850"/>
            <a:ext cx="6045644" cy="359359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794B15D-55F5-4208-AF40-41CAFEB56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60120" y="2591850"/>
            <a:ext cx="3811905" cy="3277137"/>
          </a:xfrm>
        </p:spPr>
        <p:txBody>
          <a:bodyPr anchor="ctr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E8A46CE7-2F0F-4C85-B633-B9FCB8347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D0900919-3A73-4918-9D97-8DBE7ABB7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08BC1001-E44E-4A9A-9E60-2E319A844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xmlns="" id="{A125AC31-022C-40AA-B65C-C9AC48395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4245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797A575-703F-410E-9A84-F9B578FEAE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2267712"/>
            <a:ext cx="6571469" cy="4590288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518B509-934D-400A-A922-45B61AC6ED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5971" y="2587752"/>
            <a:ext cx="3992856" cy="3593592"/>
          </a:xfrm>
        </p:spPr>
        <p:txBody>
          <a:bodyPr anchor="ctr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99813C51-6954-4F3A-A043-D1BCC8B5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C0AC32FB-49A3-40E4-9D24-177597043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>
              <a:effectLst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EC93F5E6-DAE6-447B-8038-5F4C9A799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FF97FB-514D-4FE8-A9A4-E9A111A56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05566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D153959-30FA-4987-A094-7243641F474B}"/>
              </a:ext>
            </a:extLst>
          </p:cNvPr>
          <p:cNvSpPr/>
          <p:nvPr/>
        </p:nvSpPr>
        <p:spPr>
          <a:xfrm>
            <a:off x="0" y="0"/>
            <a:ext cx="12192000" cy="2264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0216229-A6DB-436A-B327-667E80F0A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317814"/>
            <a:ext cx="10268712" cy="17007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2B351D-270D-480D-8AF5-6A213ED2B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0120" y="2587752"/>
            <a:ext cx="10268712" cy="3593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1EB0E73-3310-4A8F-BB4A-7A6A99121A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03720" y="6356350"/>
            <a:ext cx="3236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just">
              <a:defRPr sz="1200" spc="50" baseline="0">
                <a:solidFill>
                  <a:schemeClr val="tx1"/>
                </a:solidFill>
              </a:defRPr>
            </a:lvl1pPr>
          </a:lstStyle>
          <a:p>
            <a:pPr algn="r"/>
            <a:fld id="{A37D6D71-8B28-4ED6-B932-04B197003D23}" type="datetimeFigureOut">
              <a:rPr lang="en-US" smtClean="0"/>
              <a:pPr algn="r"/>
              <a:t>1/20/2021</a:t>
            </a:fld>
            <a:endParaRPr lang="en-US" spc="5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381C4C0-515B-4404-A780-C31E7DFE54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60120" y="6356350"/>
            <a:ext cx="55046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spc="50" baseline="0">
                <a:solidFill>
                  <a:schemeClr val="tx1"/>
                </a:solidFill>
              </a:defRPr>
            </a:lvl1pPr>
          </a:lstStyle>
          <a:p>
            <a:endParaRPr lang="en-US" spc="5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44C30C7-F013-428C-A6F7-A8CCCD14CE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296144" y="6356350"/>
            <a:ext cx="9326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70763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698" r:id="rId6"/>
    <p:sldLayoutId id="2147483694" r:id="rId7"/>
    <p:sldLayoutId id="2147483695" r:id="rId8"/>
    <p:sldLayoutId id="2147483696" r:id="rId9"/>
    <p:sldLayoutId id="2147483697" r:id="rId10"/>
    <p:sldLayoutId id="21474836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kern="1200" cap="all" spc="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1000"/>
        </a:lnSpc>
        <a:spcBef>
          <a:spcPts val="700"/>
        </a:spcBef>
        <a:spcAft>
          <a:spcPts val="700"/>
        </a:spcAft>
        <a:buFont typeface="Arial" panose="020B0604020202020204" pitchFamily="34" charset="0"/>
        <a:buNone/>
        <a:defRPr sz="2600" kern="1200" spc="50" baseline="0">
          <a:solidFill>
            <a:schemeClr val="tx1"/>
          </a:solidFill>
          <a:latin typeface="+mn-lt"/>
          <a:ea typeface="+mn-ea"/>
          <a:cs typeface="+mn-cs"/>
        </a:defRPr>
      </a:lvl1pPr>
      <a:lvl2pPr marL="274320" indent="-274320" algn="l" defTabSz="914400" rtl="0" eaLnBrk="1" latinLnBrk="0" hangingPunct="1">
        <a:lnSpc>
          <a:spcPct val="101000"/>
        </a:lnSpc>
        <a:spcBef>
          <a:spcPts val="400"/>
        </a:spcBef>
        <a:spcAft>
          <a:spcPts val="400"/>
        </a:spcAft>
        <a:buClrTx/>
        <a:buFont typeface="Wingdings" panose="05000000000000000000" pitchFamily="2" charset="2"/>
        <a:buChar char="§"/>
        <a:defRPr sz="2300" kern="1200" spc="50" baseline="0">
          <a:solidFill>
            <a:schemeClr val="tx1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01000"/>
        </a:lnSpc>
        <a:spcBef>
          <a:spcPts val="400"/>
        </a:spcBef>
        <a:spcAft>
          <a:spcPts val="400"/>
        </a:spcAft>
        <a:buFont typeface="Arial" panose="020B0604020202020204" pitchFamily="34" charset="0"/>
        <a:buNone/>
        <a:defRPr sz="1800" b="1" kern="1200" spc="50" baseline="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274320" algn="l" defTabSz="914400" rtl="0" eaLnBrk="1" latinLnBrk="0" hangingPunct="1">
        <a:lnSpc>
          <a:spcPct val="101000"/>
        </a:lnSpc>
        <a:spcBef>
          <a:spcPts val="400"/>
        </a:spcBef>
        <a:spcAft>
          <a:spcPts val="400"/>
        </a:spcAft>
        <a:buClrTx/>
        <a:buFont typeface="Wingdings" panose="05000000000000000000" pitchFamily="2" charset="2"/>
        <a:buChar char="§"/>
        <a:defRPr sz="1800" kern="1200" spc="50" baseline="0">
          <a:solidFill>
            <a:schemeClr val="tx1"/>
          </a:solidFill>
          <a:latin typeface="+mn-lt"/>
          <a:ea typeface="+mn-ea"/>
          <a:cs typeface="+mn-cs"/>
        </a:defRPr>
      </a:lvl4pPr>
      <a:lvl5pPr marL="594360" indent="0" algn="l" defTabSz="914400" rtl="0" eaLnBrk="1" latinLnBrk="0" hangingPunct="1">
        <a:lnSpc>
          <a:spcPct val="101000"/>
        </a:lnSpc>
        <a:spcBef>
          <a:spcPts val="400"/>
        </a:spcBef>
        <a:spcAft>
          <a:spcPts val="400"/>
        </a:spcAft>
        <a:buFont typeface="Arial" panose="020B0604020202020204" pitchFamily="34" charset="0"/>
        <a:buNone/>
        <a:defRPr sz="1800" b="1" kern="1200" spc="5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Yer%C3%A7ekimi" TargetMode="External"/><Relationship Id="rId2" Type="http://schemas.openxmlformats.org/officeDocument/2006/relationships/hyperlink" Target="https://tr.wikipedia.org/wiki/Yama%C3%A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s://tr.wikipedia.org/wiki/S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%C4%B0klim" TargetMode="External"/><Relationship Id="rId2" Type="http://schemas.openxmlformats.org/officeDocument/2006/relationships/hyperlink" Target="https://tr.wikipedia.org/wiki/Ne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s://tr.wikipedia.org/wiki/Deniz" TargetMode="External"/><Relationship Id="rId7" Type="http://schemas.openxmlformats.org/officeDocument/2006/relationships/image" Target="../media/image7.jpeg"/><Relationship Id="rId2" Type="http://schemas.openxmlformats.org/officeDocument/2006/relationships/hyperlink" Target="https://tr.wikipedia.org/wiki/Okyanu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.wikipedia.org/wiki/Tektonik" TargetMode="External"/><Relationship Id="rId5" Type="http://schemas.openxmlformats.org/officeDocument/2006/relationships/hyperlink" Target="https://tr.wikipedia.org/wiki/Volkan" TargetMode="External"/><Relationship Id="rId4" Type="http://schemas.openxmlformats.org/officeDocument/2006/relationships/hyperlink" Target="https://tr.wikipedia.org/wiki/Deprem" TargetMode="External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hyperlink" Target="https://tr.wikipedia.org/wiki/Su" TargetMode="External"/><Relationship Id="rId7" Type="http://schemas.openxmlformats.org/officeDocument/2006/relationships/hyperlink" Target="https://tr.wikipedia.org/wiki/Do%C4%9Fal_felaket" TargetMode="External"/><Relationship Id="rId2" Type="http://schemas.openxmlformats.org/officeDocument/2006/relationships/hyperlink" Target="https://tr.wikipedia.org/wiki/Topra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.wikipedia.org/wiki/G%C3%B6l" TargetMode="External"/><Relationship Id="rId5" Type="http://schemas.openxmlformats.org/officeDocument/2006/relationships/hyperlink" Target="https://tr.wikipedia.org/wiki/Deniz" TargetMode="External"/><Relationship Id="rId10" Type="http://schemas.openxmlformats.org/officeDocument/2006/relationships/image" Target="../media/image12.jpeg"/><Relationship Id="rId4" Type="http://schemas.openxmlformats.org/officeDocument/2006/relationships/hyperlink" Target="https://tr.wikipedia.org/wiki/Akarsu" TargetMode="External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hyperlink" Target="https://tr.wikipedia.org/wiki/Yer_kabu%C4%9Fu" TargetMode="External"/><Relationship Id="rId7" Type="http://schemas.openxmlformats.org/officeDocument/2006/relationships/image" Target="../media/image13.jpeg"/><Relationship Id="rId2" Type="http://schemas.openxmlformats.org/officeDocument/2006/relationships/hyperlink" Target="https://tr.wikipedia.org/wiki/Depre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.wikipedia.org/wiki/Yery%C3%BCz%C3%BC" TargetMode="External"/><Relationship Id="rId5" Type="http://schemas.openxmlformats.org/officeDocument/2006/relationships/hyperlink" Target="https://tr.wikipedia.org/wiki/Sismik_dalga" TargetMode="External"/><Relationship Id="rId4" Type="http://schemas.openxmlformats.org/officeDocument/2006/relationships/hyperlink" Target="https://tr.wikipedia.org/wiki/Enerji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hyperlink" Target="https://tr.wikipedia.org/wiki/D%C3%BCnya" TargetMode="External"/><Relationship Id="rId7" Type="http://schemas.openxmlformats.org/officeDocument/2006/relationships/image" Target="../media/image15.jpeg"/><Relationship Id="rId2" Type="http://schemas.openxmlformats.org/officeDocument/2006/relationships/hyperlink" Target="https://tr.wikipedia.org/wiki/Magm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.wikipedia.org/wiki/Co%C4%9Frafya" TargetMode="External"/><Relationship Id="rId5" Type="http://schemas.openxmlformats.org/officeDocument/2006/relationships/hyperlink" Target="https://tr.wikipedia.org/wiki/S%C4%B1cakl%C4%B1k" TargetMode="External"/><Relationship Id="rId10" Type="http://schemas.openxmlformats.org/officeDocument/2006/relationships/image" Target="../media/image18.jpeg"/><Relationship Id="rId4" Type="http://schemas.openxmlformats.org/officeDocument/2006/relationships/hyperlink" Target="https://tr.wikipedia.org/wiki/Bas%C4%B1n%C3%A7" TargetMode="External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hyperlink" Target="https://tr.wikipedia.org/wiki/Is%C4%B1" TargetMode="External"/><Relationship Id="rId7" Type="http://schemas.openxmlformats.org/officeDocument/2006/relationships/image" Target="../media/image19.jpeg"/><Relationship Id="rId2" Type="http://schemas.openxmlformats.org/officeDocument/2006/relationships/hyperlink" Target="https://tr.wikipedia.org/wiki/Madd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.wikipedia.org/wiki/Do%C4%9Fal_afet" TargetMode="External"/><Relationship Id="rId5" Type="http://schemas.openxmlformats.org/officeDocument/2006/relationships/hyperlink" Target="https://tr.wikipedia.org/wiki/Yanma_reaksiyonlar%C4%B1" TargetMode="External"/><Relationship Id="rId10" Type="http://schemas.openxmlformats.org/officeDocument/2006/relationships/image" Target="../media/image22.jpeg"/><Relationship Id="rId4" Type="http://schemas.openxmlformats.org/officeDocument/2006/relationships/hyperlink" Target="https://tr.wikipedia.org/wiki/Oksijen" TargetMode="External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R%C3%BCzg%C3%A2r" TargetMode="External"/><Relationship Id="rId7" Type="http://schemas.openxmlformats.org/officeDocument/2006/relationships/image" Target="../media/image26.jpeg"/><Relationship Id="rId2" Type="http://schemas.openxmlformats.org/officeDocument/2006/relationships/hyperlink" Target="https://tr.wikipedia.org/wiki/Bulu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4AA13AD3-0A4F-475A-BEBB-DEEFF5C096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B816BEA-CAF2-42F7-AD86-3AE9B4F60B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60000"/>
          </a:blip>
          <a:srcRect/>
          <a:stretch/>
        </p:blipFill>
        <p:spPr>
          <a:xfrm>
            <a:off x="95270" y="10"/>
            <a:ext cx="12191980" cy="6857990"/>
          </a:xfrm>
          <a:prstGeom prst="rect">
            <a:avLst/>
          </a:pr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05B0650-BF18-4D7A-9489-D336432D01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0120" y="1"/>
            <a:ext cx="10268712" cy="1261110"/>
          </a:xfrm>
        </p:spPr>
        <p:txBody>
          <a:bodyPr anchor="b">
            <a:normAutofit fontScale="90000"/>
          </a:bodyPr>
          <a:lstStyle/>
          <a:p>
            <a:r>
              <a:rPr lang="tr-TR" dirty="0"/>
              <a:t>DOĞAL AFETLER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F5CB47AC-9AC3-4246-B45D-E9E926266F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261111"/>
            <a:ext cx="12287250" cy="5596879"/>
          </a:xfrm>
        </p:spPr>
        <p:txBody>
          <a:bodyPr anchor="t">
            <a:normAutofit/>
          </a:bodyPr>
          <a:lstStyle/>
          <a:p>
            <a:r>
              <a:rPr lang="tr-TR" sz="2500" dirty="0">
                <a:solidFill>
                  <a:schemeClr val="tx1"/>
                </a:solidFill>
              </a:rPr>
              <a:t>HEYELAN</a:t>
            </a:r>
          </a:p>
          <a:p>
            <a:r>
              <a:rPr lang="tr-TR" sz="2500" dirty="0">
                <a:solidFill>
                  <a:schemeClr val="tx1"/>
                </a:solidFill>
              </a:rPr>
              <a:t>KURAKLIK </a:t>
            </a:r>
          </a:p>
          <a:p>
            <a:r>
              <a:rPr lang="tr-TR" sz="2500" dirty="0">
                <a:solidFill>
                  <a:schemeClr val="tx1"/>
                </a:solidFill>
              </a:rPr>
              <a:t>TSUNAMİ</a:t>
            </a:r>
          </a:p>
          <a:p>
            <a:r>
              <a:rPr lang="tr-TR" sz="2500" dirty="0">
                <a:solidFill>
                  <a:schemeClr val="tx1"/>
                </a:solidFill>
              </a:rPr>
              <a:t>SEL</a:t>
            </a:r>
          </a:p>
          <a:p>
            <a:r>
              <a:rPr lang="tr-TR" sz="2500" dirty="0">
                <a:solidFill>
                  <a:schemeClr val="tx1"/>
                </a:solidFill>
              </a:rPr>
              <a:t>DEPREM</a:t>
            </a:r>
          </a:p>
          <a:p>
            <a:r>
              <a:rPr lang="tr-TR" sz="2500" dirty="0">
                <a:solidFill>
                  <a:schemeClr val="tx1"/>
                </a:solidFill>
              </a:rPr>
              <a:t>YANARDAĞ PATLAMASI</a:t>
            </a:r>
          </a:p>
          <a:p>
            <a:r>
              <a:rPr lang="tr-TR" sz="2500" dirty="0">
                <a:solidFill>
                  <a:schemeClr val="tx1"/>
                </a:solidFill>
              </a:rPr>
              <a:t>YANGIN</a:t>
            </a:r>
          </a:p>
          <a:p>
            <a:r>
              <a:rPr lang="tr-TR" sz="2500" dirty="0">
                <a:solidFill>
                  <a:schemeClr val="tx1"/>
                </a:solidFill>
              </a:rPr>
              <a:t>HORTUM</a:t>
            </a:r>
          </a:p>
          <a:p>
            <a:r>
              <a:rPr lang="tr-TR" sz="2500" dirty="0">
                <a:solidFill>
                  <a:schemeClr val="tx1"/>
                </a:solidFill>
              </a:rPr>
              <a:t>ŞİMŞEK</a:t>
            </a: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sng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www.egitimhane.com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25308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13DE170-412C-4F27-8182-CB860C8B7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ŞİMŞEK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4FAEB3D-1568-400A-8088-9F52845D29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67240"/>
            <a:ext cx="12192000" cy="4590759"/>
          </a:xfrm>
        </p:spPr>
        <p:txBody>
          <a:bodyPr/>
          <a:lstStyle/>
          <a:p>
            <a:r>
              <a:rPr lang="tr-TR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Şimşek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elektrik yüklü bir bulut ile diğer bir bulut arasındaki elektrik boşalmasıdır. Önceden tahmin edilmesi oldukça zordur. Fakat belli hava koşullarında meydana gelir.</a:t>
            </a:r>
            <a:endParaRPr lang="tr-TR" dirty="0"/>
          </a:p>
        </p:txBody>
      </p:sp>
      <p:pic>
        <p:nvPicPr>
          <p:cNvPr id="9218" name="Picture 2" descr="Şimşek için 80+ fikir | şimşek, bulutlar, fırtınalar">
            <a:extLst>
              <a:ext uri="{FF2B5EF4-FFF2-40B4-BE49-F238E27FC236}">
                <a16:creationId xmlns:a16="http://schemas.microsoft.com/office/drawing/2014/main" xmlns="" id="{50C1D65A-D03C-49EB-9FDA-DFB2219CB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876799"/>
            <a:ext cx="22479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Şimşek çakarken Banyo yapmayın">
            <a:extLst>
              <a:ext uri="{FF2B5EF4-FFF2-40B4-BE49-F238E27FC236}">
                <a16:creationId xmlns:a16="http://schemas.microsoft.com/office/drawing/2014/main" xmlns="" id="{55B6BD84-2C64-4700-904C-FE09DBF9C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4801" y="3684997"/>
            <a:ext cx="297180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Yıldırım ve Şimşek Belirtileri | Seyahat rehberi, Seyahat, Şimşek">
            <a:extLst>
              <a:ext uri="{FF2B5EF4-FFF2-40B4-BE49-F238E27FC236}">
                <a16:creationId xmlns:a16="http://schemas.microsoft.com/office/drawing/2014/main" xmlns="" id="{B69FCB60-1F8A-4263-8C9C-1F60D29D5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502" y="5048250"/>
            <a:ext cx="25336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Şimşek ve Yıldırım Nedir ? | Tesisat">
            <a:extLst>
              <a:ext uri="{FF2B5EF4-FFF2-40B4-BE49-F238E27FC236}">
                <a16:creationId xmlns:a16="http://schemas.microsoft.com/office/drawing/2014/main" xmlns="" id="{8C2EEFBB-9690-4387-BBE0-BC261844E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7142" y="3415743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529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EB6D1D7F-141C-4D8E-BFBA-D95B68E163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558DA214-7FDA-4C9D-A7CF-9AD725E290E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609447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F57C03E7-220A-43F9-AD05-235A16A3C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073" y="505316"/>
            <a:ext cx="4500737" cy="2095501"/>
          </a:xfrm>
        </p:spPr>
        <p:txBody>
          <a:bodyPr>
            <a:normAutofit/>
          </a:bodyPr>
          <a:lstStyle/>
          <a:p>
            <a:r>
              <a:rPr lang="tr-TR" sz="4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DİNLEDİĞİNİZ </a:t>
            </a:r>
            <a:r>
              <a:rPr lang="tr-TR" sz="46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İÇİN</a:t>
            </a:r>
            <a:r>
              <a:rPr lang="tr-TR" sz="4600" dirty="0">
                <a:solidFill>
                  <a:schemeClr val="tx1"/>
                </a:solidFill>
              </a:rPr>
              <a:t> </a:t>
            </a:r>
            <a:r>
              <a:rPr lang="tr-TR" sz="4600" dirty="0">
                <a:solidFill>
                  <a:srgbClr val="FFFF00"/>
                </a:solidFill>
              </a:rPr>
              <a:t>TEŞEKKÜR </a:t>
            </a:r>
            <a:r>
              <a:rPr lang="tr-TR" sz="4600" dirty="0">
                <a:solidFill>
                  <a:srgbClr val="00FF00"/>
                </a:solidFill>
              </a:rPr>
              <a:t>EDERİM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E27EFF1-A35E-4658-91EF-066469C4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098" y="2600817"/>
            <a:ext cx="4500737" cy="3594100"/>
          </a:xfrm>
        </p:spPr>
        <p:txBody>
          <a:bodyPr anchor="t">
            <a:normAutofit/>
          </a:bodyPr>
          <a:lstStyle/>
          <a:p>
            <a:endParaRPr lang="tr-TR" dirty="0"/>
          </a:p>
          <a:p>
            <a:r>
              <a:rPr lang="tr-TR" dirty="0"/>
              <a:t>  </a:t>
            </a:r>
            <a:r>
              <a:rPr lang="tr-TR" dirty="0" err="1"/>
              <a:t>Düzenleyici:Asya</a:t>
            </a:r>
            <a:r>
              <a:rPr lang="tr-TR" dirty="0"/>
              <a:t> KAYA</a:t>
            </a:r>
          </a:p>
        </p:txBody>
      </p:sp>
    </p:spTree>
    <p:extLst>
      <p:ext uri="{BB962C8B-B14F-4D97-AF65-F5344CB8AC3E}">
        <p14:creationId xmlns:p14="http://schemas.microsoft.com/office/powerpoint/2010/main" xmlns="" val="37686619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8F3280B-7BD7-4BB0-A66F-9006C0114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8225" y="0"/>
            <a:ext cx="10190607" cy="2038350"/>
          </a:xfrm>
        </p:spPr>
        <p:txBody>
          <a:bodyPr/>
          <a:lstStyle/>
          <a:p>
            <a:r>
              <a:rPr lang="tr-TR" dirty="0"/>
              <a:t>HEYELAN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AD4154E-546A-47F7-B4E9-81ABF60FC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59622"/>
            <a:ext cx="12192000" cy="4605255"/>
          </a:xfrm>
        </p:spPr>
        <p:txBody>
          <a:bodyPr/>
          <a:lstStyle/>
          <a:p>
            <a:r>
              <a:rPr lang="tr-TR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Heyelan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ya da </a:t>
            </a:r>
            <a:r>
              <a:rPr lang="tr-TR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toprak kayması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zemini kaya veya yapay dolgu malzemesinden oluşan bir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2" tooltip="Yamaç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yamacın</a:t>
            </a:r>
            <a:r>
              <a:rPr lang="tr-TR" b="0" i="0" dirty="0">
                <a:effectLst/>
                <a:latin typeface="Arial" panose="020B0604020202020204" pitchFamily="34" charset="0"/>
              </a:rPr>
              <a:t>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3" tooltip="Yerçekimi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yer çekimi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eğim,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4" tooltip="Su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su</a:t>
            </a:r>
            <a:r>
              <a:rPr lang="tr-TR" b="0" i="0" dirty="0">
                <a:effectLst/>
                <a:latin typeface="Arial" panose="020B0604020202020204" pitchFamily="34" charset="0"/>
              </a:rPr>
              <a:t> v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 benzeri diğer kuvvetlerin etkisiyle aşağı ve dışa doğru hareketidir.</a:t>
            </a:r>
            <a:endParaRPr lang="tr-TR" dirty="0"/>
          </a:p>
        </p:txBody>
      </p:sp>
      <p:pic>
        <p:nvPicPr>
          <p:cNvPr id="1026" name="Picture 2" descr="Giresun ve Bolu'da meydana gelen heyelan sonucu karayolları ulaşıma kapandı  | Gündem Haberleri">
            <a:extLst>
              <a:ext uri="{FF2B5EF4-FFF2-40B4-BE49-F238E27FC236}">
                <a16:creationId xmlns:a16="http://schemas.microsoft.com/office/drawing/2014/main" xmlns="" id="{0355599B-2889-4392-85A9-0CE17469B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431" y="3788301"/>
            <a:ext cx="5031009" cy="300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iresun'da heyelan yolu kapattı - Son Dakika Flaş Haberler">
            <a:extLst>
              <a:ext uri="{FF2B5EF4-FFF2-40B4-BE49-F238E27FC236}">
                <a16:creationId xmlns:a16="http://schemas.microsoft.com/office/drawing/2014/main" xmlns="" id="{595D42D9-EE54-4050-A686-375330ED8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1250" y="3788301"/>
            <a:ext cx="4686300" cy="300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4376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688B7B27-7CCF-45D9-9E81-0CE3A3026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KURAKLIK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75EDCAF-ABA5-459A-9776-D51C750B3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76475"/>
            <a:ext cx="12192000" cy="4581525"/>
          </a:xfrm>
        </p:spPr>
        <p:txBody>
          <a:bodyPr/>
          <a:lstStyle/>
          <a:p>
            <a:r>
              <a:rPr lang="tr-TR" b="0" i="0" dirty="0">
                <a:effectLst/>
                <a:latin typeface="Arial" panose="020B0604020202020204" pitchFamily="34" charset="0"/>
              </a:rPr>
              <a:t>Bir bölgede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2" tooltip="Nem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nem</a:t>
            </a:r>
            <a:r>
              <a:rPr lang="tr-TR" b="0" i="0" dirty="0">
                <a:effectLst/>
                <a:latin typeface="Arial" panose="020B0604020202020204" pitchFamily="34" charset="0"/>
              </a:rPr>
              <a:t> miktarının geçici dengesizliğinden kaynaklanan su kıtlığı olarak tanımlanabilen</a:t>
            </a:r>
            <a:r>
              <a:rPr lang="tr-TR" i="0" dirty="0">
                <a:effectLst/>
                <a:latin typeface="Arial" panose="020B0604020202020204" pitchFamily="34" charset="0"/>
              </a:rPr>
              <a:t> kuraklık,</a:t>
            </a:r>
            <a:r>
              <a:rPr lang="tr-TR" b="0" i="0" dirty="0">
                <a:effectLst/>
                <a:latin typeface="Arial" panose="020B0604020202020204" pitchFamily="34" charset="0"/>
              </a:rPr>
              <a:t> doğal bir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3" tooltip="İklim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iklim</a:t>
            </a:r>
            <a:r>
              <a:rPr lang="tr-TR" b="0" i="0" dirty="0">
                <a:effectLst/>
                <a:latin typeface="Arial" panose="020B0604020202020204" pitchFamily="34" charset="0"/>
              </a:rPr>
              <a:t> olayıdır ve herhangi bir zamanda ve yerde meydana gelebilir. </a:t>
            </a:r>
          </a:p>
          <a:p>
            <a:r>
              <a:rPr lang="tr-TR" dirty="0">
                <a:latin typeface="Arial" panose="020B0604020202020204" pitchFamily="34" charset="0"/>
              </a:rPr>
              <a:t>Kuraklığı önlemek için muslukları gereksiz yere açık bırakmayalım.</a:t>
            </a:r>
            <a:endParaRPr lang="tr-TR" dirty="0"/>
          </a:p>
        </p:txBody>
      </p:sp>
      <p:pic>
        <p:nvPicPr>
          <p:cNvPr id="2050" name="Picture 2" descr="Antalya kuraklık tehdidi altında! / Antalya Ekspres">
            <a:extLst>
              <a:ext uri="{FF2B5EF4-FFF2-40B4-BE49-F238E27FC236}">
                <a16:creationId xmlns:a16="http://schemas.microsoft.com/office/drawing/2014/main" xmlns="" id="{33802CB3-A965-4A75-88A8-80F04A36D7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72012"/>
            <a:ext cx="3476625" cy="218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lmanya 140 yılın en kurak ayını geçiriyor - Panorama News">
            <a:extLst>
              <a:ext uri="{FF2B5EF4-FFF2-40B4-BE49-F238E27FC236}">
                <a16:creationId xmlns:a16="http://schemas.microsoft.com/office/drawing/2014/main" xmlns="" id="{FD8BA5C7-E786-4C02-AD0F-E56799205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9757" y="4633912"/>
            <a:ext cx="3381375" cy="222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Kuraklık ve seller arasında | Su Hakkı Kampanyası">
            <a:extLst>
              <a:ext uri="{FF2B5EF4-FFF2-40B4-BE49-F238E27FC236}">
                <a16:creationId xmlns:a16="http://schemas.microsoft.com/office/drawing/2014/main" xmlns="" id="{1BFC191C-4135-4063-A9BA-FD98D9D36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90939" y="4672012"/>
            <a:ext cx="4001061" cy="218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651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B3A02D2-D7B0-475C-A431-3E9747297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TSUNAMİ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7B3C13B9-11AB-49E5-A80A-D0F94CEDF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62433"/>
            <a:ext cx="12192000" cy="4595567"/>
          </a:xfrm>
        </p:spPr>
        <p:txBody>
          <a:bodyPr/>
          <a:lstStyle/>
          <a:p>
            <a:r>
              <a:rPr lang="tr-TR" dirty="0">
                <a:latin typeface="Arial" panose="020B0604020202020204" pitchFamily="34" charset="0"/>
                <a:hlinkClick r:id="rId2" tooltip="Okyanus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O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2" tooltip="Okyanus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kyanus</a:t>
            </a:r>
            <a:r>
              <a:rPr lang="tr-TR" b="0" i="0" dirty="0">
                <a:effectLst/>
                <a:latin typeface="Arial" panose="020B0604020202020204" pitchFamily="34" charset="0"/>
              </a:rPr>
              <a:t> ya da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3" tooltip="Deniz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denizlerin</a:t>
            </a:r>
            <a:r>
              <a:rPr lang="tr-TR" b="0" i="0" dirty="0">
                <a:effectLst/>
                <a:latin typeface="Arial" panose="020B0604020202020204" pitchFamily="34" charset="0"/>
              </a:rPr>
              <a:t> tabanında oluşan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4" tooltip="Deprem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deprem</a:t>
            </a:r>
            <a:r>
              <a:rPr lang="tr-TR" b="0" i="0" dirty="0">
                <a:effectLst/>
                <a:latin typeface="Arial" panose="020B0604020202020204" pitchFamily="34" charset="0"/>
              </a:rPr>
              <a:t>, gök taşı düşmesi,</a:t>
            </a:r>
            <a:r>
              <a:rPr lang="tr-TR" b="0" i="0" u="none" strike="noStrike" baseline="30000" dirty="0"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effectLst/>
                <a:latin typeface="Arial" panose="020B0604020202020204" pitchFamily="34" charset="0"/>
              </a:rPr>
              <a:t>deniz altındaki nükleer patlamalar,</a:t>
            </a:r>
            <a:r>
              <a:rPr lang="tr-TR" b="0" i="0" u="none" strike="noStrike" baseline="30000" dirty="0">
                <a:effectLst/>
                <a:latin typeface="Arial" panose="020B0604020202020204" pitchFamily="34" charset="0"/>
              </a:rPr>
              <a:t> 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5" tooltip="Volkan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volkan</a:t>
            </a:r>
            <a:r>
              <a:rPr lang="tr-TR" b="0" i="0" dirty="0">
                <a:effectLst/>
                <a:latin typeface="Arial" panose="020B0604020202020204" pitchFamily="34" charset="0"/>
              </a:rPr>
              <a:t> patlaması ve bunlara bağlı taban çökmesi, zemin kaymaları gibi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6" tooltip="Tektonik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tektonik</a:t>
            </a:r>
            <a:r>
              <a:rPr lang="tr-TR" b="0" i="0" dirty="0">
                <a:effectLst/>
                <a:latin typeface="Arial" panose="020B0604020202020204" pitchFamily="34" charset="0"/>
              </a:rPr>
              <a:t> olaylar sonucu denize geçen enerji nedeniyle oluşan uzun </a:t>
            </a:r>
            <a:r>
              <a:rPr lang="tr-TR" b="0" i="0" dirty="0" err="1">
                <a:effectLst/>
                <a:latin typeface="Arial" panose="020B0604020202020204" pitchFamily="34" charset="0"/>
              </a:rPr>
              <a:t>periyotlu</a:t>
            </a:r>
            <a:r>
              <a:rPr lang="tr-TR" b="0" i="0" dirty="0">
                <a:effectLst/>
                <a:latin typeface="Arial" panose="020B0604020202020204" pitchFamily="34" charset="0"/>
              </a:rPr>
              <a:t> deniz dalgasını temsil eder.</a:t>
            </a:r>
            <a:endParaRPr lang="tr-TR" dirty="0"/>
          </a:p>
        </p:txBody>
      </p:sp>
      <p:pic>
        <p:nvPicPr>
          <p:cNvPr id="4098" name="Picture 2" descr="Şu Ana Kadar Yaşanmış En Güçlü Tsunami Felaketleri - YouTube">
            <a:extLst>
              <a:ext uri="{FF2B5EF4-FFF2-40B4-BE49-F238E27FC236}">
                <a16:creationId xmlns:a16="http://schemas.microsoft.com/office/drawing/2014/main" xmlns="" id="{78D42363-9846-4AAD-965C-6D016D169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793" y="4206167"/>
            <a:ext cx="3683319" cy="206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Tsunami nedir? Tsunami neden olur? - Son Dakika Haberleri">
            <a:extLst>
              <a:ext uri="{FF2B5EF4-FFF2-40B4-BE49-F238E27FC236}">
                <a16:creationId xmlns:a16="http://schemas.microsoft.com/office/drawing/2014/main" xmlns="" id="{C0290A21-DFC5-4347-B7DC-58237BB980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7699" y="4206167"/>
            <a:ext cx="3671040" cy="206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whatever you want!: TSUNAMİ FELAKETİ">
            <a:extLst>
              <a:ext uri="{FF2B5EF4-FFF2-40B4-BE49-F238E27FC236}">
                <a16:creationId xmlns:a16="http://schemas.microsoft.com/office/drawing/2014/main" xmlns="" id="{02918073-AA41-4E4E-92C2-2F5D91B2A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38326" y="4206167"/>
            <a:ext cx="3139320" cy="206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2483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3381469-DC6E-4F44-A5D2-5615D45B6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279714"/>
            <a:ext cx="10268712" cy="1700784"/>
          </a:xfrm>
        </p:spPr>
        <p:txBody>
          <a:bodyPr/>
          <a:lstStyle/>
          <a:p>
            <a:r>
              <a:rPr lang="tr-TR" dirty="0"/>
              <a:t>SEL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8606F63B-B4DD-44F0-B109-9C6BAFEDF6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62433"/>
            <a:ext cx="12192000" cy="4595567"/>
          </a:xfrm>
        </p:spPr>
        <p:txBody>
          <a:bodyPr/>
          <a:lstStyle/>
          <a:p>
            <a:r>
              <a:rPr lang="tr-TR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Sel</a:t>
            </a:r>
            <a:r>
              <a:rPr lang="tr-TR" i="0" dirty="0">
                <a:effectLst/>
                <a:latin typeface="Arial" panose="020B0604020202020204" pitchFamily="34" charset="0"/>
              </a:rPr>
              <a:t>,</a:t>
            </a:r>
            <a:r>
              <a:rPr lang="tr-TR" b="0" i="0" dirty="0">
                <a:effectLst/>
                <a:latin typeface="Arial" panose="020B0604020202020204" pitchFamily="34" charset="0"/>
              </a:rPr>
              <a:t> bir bölgede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2" tooltip="Toprak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toprağı</a:t>
            </a:r>
            <a:r>
              <a:rPr lang="tr-TR" b="0" i="0" dirty="0">
                <a:effectLst/>
                <a:latin typeface="Arial" panose="020B0604020202020204" pitchFamily="34" charset="0"/>
              </a:rPr>
              <a:t> belirli bir süre için tamamen veya kısmen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3" tooltip="Su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su</a:t>
            </a:r>
            <a:r>
              <a:rPr lang="tr-TR" b="0" i="0" dirty="0">
                <a:effectLst/>
                <a:latin typeface="Arial" panose="020B0604020202020204" pitchFamily="34" charset="0"/>
              </a:rPr>
              <a:t> altında bırakan; ani, büyük ve düzensiz su akıntılarına verilen isimdir. Bir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4" tooltip="Akarsu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akarsu</a:t>
            </a:r>
            <a:r>
              <a:rPr lang="tr-TR" b="0" i="0" dirty="0">
                <a:effectLst/>
                <a:latin typeface="Arial" panose="020B0604020202020204" pitchFamily="34" charset="0"/>
              </a:rPr>
              <a:t> veya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5" tooltip="Deniz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deniz</a:t>
            </a:r>
            <a:r>
              <a:rPr lang="tr-TR" b="0" i="0" dirty="0">
                <a:effectLst/>
                <a:latin typeface="Arial" panose="020B0604020202020204" pitchFamily="34" charset="0"/>
              </a:rPr>
              <a:t>,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6" tooltip="Göl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göl</a:t>
            </a:r>
            <a:r>
              <a:rPr lang="tr-TR" b="0" i="0" dirty="0">
                <a:effectLst/>
                <a:latin typeface="Arial" panose="020B0604020202020204" pitchFamily="34" charset="0"/>
              </a:rPr>
              <a:t> gibi büyük su kitleleri kimi zaman fazlasıyla suyla yüklenir, bunun sonucunda taşarak yatağından çıkar ve "sel" adı verilen bir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7" tooltip="Doğal felaket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doğal felakete</a:t>
            </a:r>
            <a:r>
              <a:rPr lang="tr-TR" b="0" i="0" dirty="0">
                <a:effectLst/>
                <a:latin typeface="Arial" panose="020B0604020202020204" pitchFamily="34" charset="0"/>
              </a:rPr>
              <a:t> neden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olur.</a:t>
            </a:r>
            <a:endParaRPr lang="tr-TR" dirty="0"/>
          </a:p>
        </p:txBody>
      </p:sp>
      <p:pic>
        <p:nvPicPr>
          <p:cNvPr id="3076" name="Picture 4" descr="Son dakika! Endonezya'da sel felaketi: Ölü sayısı 70'e yükseldi">
            <a:extLst>
              <a:ext uri="{FF2B5EF4-FFF2-40B4-BE49-F238E27FC236}">
                <a16:creationId xmlns:a16="http://schemas.microsoft.com/office/drawing/2014/main" xmlns="" id="{DB656601-8ECD-4F3B-8A6E-5542859A9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331" y="4678928"/>
            <a:ext cx="299085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udaw.net">
            <a:extLst>
              <a:ext uri="{FF2B5EF4-FFF2-40B4-BE49-F238E27FC236}">
                <a16:creationId xmlns:a16="http://schemas.microsoft.com/office/drawing/2014/main" xmlns="" id="{D90DB0D5-A999-46E2-AF8D-37B4AAECB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8450" y="4574154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Ankara'da sağanak yağış sele neden oldu; 3 kişi hayatını kaybetti">
            <a:extLst>
              <a:ext uri="{FF2B5EF4-FFF2-40B4-BE49-F238E27FC236}">
                <a16:creationId xmlns:a16="http://schemas.microsoft.com/office/drawing/2014/main" xmlns="" id="{4BF2A574-B364-4E58-BF6C-247C9A2A0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9055" y="4591587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958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4CE4DE3-F92F-4CAA-9347-C0D641885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DEPREM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0AA9637-D32A-43EA-BAFE-D2D791666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62433"/>
            <a:ext cx="12192000" cy="4595567"/>
          </a:xfrm>
        </p:spPr>
        <p:txBody>
          <a:bodyPr/>
          <a:lstStyle/>
          <a:p>
            <a:r>
              <a:rPr lang="tr-TR" i="0" dirty="0">
                <a:effectLst/>
                <a:latin typeface="Arial" panose="020B0604020202020204" pitchFamily="34" charset="0"/>
              </a:rPr>
              <a:t>Deprem, yer sarsıntısı </a:t>
            </a:r>
            <a:r>
              <a:rPr lang="tr-TR" b="0" i="0" dirty="0">
                <a:effectLst/>
                <a:latin typeface="Arial" panose="020B0604020202020204" pitchFamily="34" charset="0"/>
              </a:rPr>
              <a:t>veya</a:t>
            </a:r>
            <a:r>
              <a:rPr lang="tr-TR" i="0" dirty="0">
                <a:effectLst/>
                <a:latin typeface="Arial" panose="020B0604020202020204" pitchFamily="34" charset="0"/>
              </a:rPr>
              <a:t> zelzele</a:t>
            </a:r>
            <a:r>
              <a:rPr lang="tr-TR" b="0" i="0" dirty="0">
                <a:effectLst/>
                <a:latin typeface="Arial" panose="020B0604020202020204" pitchFamily="34" charset="0"/>
              </a:rPr>
              <a:t>,</a:t>
            </a:r>
            <a:r>
              <a:rPr lang="tr-TR" b="0" i="0" u="none" strike="noStrike" baseline="30000" dirty="0">
                <a:effectLst/>
                <a:latin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[1]</a:t>
            </a:r>
            <a:r>
              <a:rPr lang="tr-TR" b="0" i="0" dirty="0">
                <a:effectLst/>
                <a:latin typeface="Arial" panose="020B0604020202020204" pitchFamily="34" charset="0"/>
              </a:rPr>
              <a:t>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3" tooltip="Yer kabuğu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yer kabuğunda</a:t>
            </a:r>
            <a:r>
              <a:rPr lang="tr-TR" b="0" i="0" dirty="0">
                <a:effectLst/>
                <a:latin typeface="Arial" panose="020B0604020202020204" pitchFamily="34" charset="0"/>
              </a:rPr>
              <a:t> beklenmedik bir anda ortaya çıkan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4" tooltip="Enerji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enerji</a:t>
            </a:r>
            <a:r>
              <a:rPr lang="tr-TR" b="0" i="0" dirty="0">
                <a:effectLst/>
                <a:latin typeface="Arial" panose="020B0604020202020204" pitchFamily="34" charset="0"/>
              </a:rPr>
              <a:t> sonucunda meydana gelen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5" tooltip="Sismik dalga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sismik dalgalanmalar</a:t>
            </a:r>
            <a:r>
              <a:rPr lang="tr-TR" b="0" i="0" dirty="0">
                <a:effectLst/>
                <a:latin typeface="Arial" panose="020B0604020202020204" pitchFamily="34" charset="0"/>
              </a:rPr>
              <a:t> ve bu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5" tooltip="Sismik dalga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dalgaların</a:t>
            </a:r>
            <a:r>
              <a:rPr lang="tr-TR" b="0" i="0" dirty="0">
                <a:effectLst/>
                <a:latin typeface="Arial" panose="020B0604020202020204" pitchFamily="34" charset="0"/>
              </a:rPr>
              <a:t>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6" tooltip="Yeryüzü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yeryüzünü</a:t>
            </a:r>
            <a:r>
              <a:rPr lang="tr-TR" b="0" i="0" dirty="0">
                <a:effectLst/>
                <a:latin typeface="Arial" panose="020B0604020202020204" pitchFamily="34" charset="0"/>
              </a:rPr>
              <a:t> sa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rsması olayıdır.</a:t>
            </a:r>
            <a:endParaRPr lang="tr-TR" dirty="0"/>
          </a:p>
        </p:txBody>
      </p:sp>
      <p:pic>
        <p:nvPicPr>
          <p:cNvPr id="5122" name="Picture 2" descr="Deprem anında ne yapmalıyız? 'Çök kapan tutun' ve 'hayat üçgeni'nin farkı  nedir? - Son dakika haberleri">
            <a:extLst>
              <a:ext uri="{FF2B5EF4-FFF2-40B4-BE49-F238E27FC236}">
                <a16:creationId xmlns:a16="http://schemas.microsoft.com/office/drawing/2014/main" xmlns="" id="{C571DA48-B60E-4610-B3C0-B582568C6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268" y="4038060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Yeni deprem yönetmeliği inşaat maliyetlerini yükseltecek mi?">
            <a:extLst>
              <a:ext uri="{FF2B5EF4-FFF2-40B4-BE49-F238E27FC236}">
                <a16:creationId xmlns:a16="http://schemas.microsoft.com/office/drawing/2014/main" xmlns="" id="{C9760100-E61E-4A35-A058-096E37164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2035" y="4066636"/>
            <a:ext cx="2905125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Yeni deprem yönetmeliği inşaat maliyetlerini yükseltecek mi?">
            <a:extLst>
              <a:ext uri="{FF2B5EF4-FFF2-40B4-BE49-F238E27FC236}">
                <a16:creationId xmlns:a16="http://schemas.microsoft.com/office/drawing/2014/main" xmlns="" id="{C397C0B1-0F19-46F8-935E-F51B31155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77" y="4066635"/>
            <a:ext cx="2905125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8363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9CE1320-C3BA-4270-AFD5-CB2E57D8F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YANARDAĞ PATLAMASI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8E3B450D-0042-43AB-81A9-561911056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53006"/>
            <a:ext cx="12192000" cy="4604994"/>
          </a:xfrm>
        </p:spPr>
        <p:txBody>
          <a:bodyPr/>
          <a:lstStyle/>
          <a:p>
            <a:r>
              <a:rPr lang="tr-TR" i="0" dirty="0">
                <a:effectLst/>
                <a:latin typeface="Arial" panose="020B0604020202020204" pitchFamily="34" charset="0"/>
              </a:rPr>
              <a:t>Yanardağ </a:t>
            </a:r>
            <a:r>
              <a:rPr lang="tr-TR" b="0" i="0" dirty="0">
                <a:effectLst/>
                <a:latin typeface="Arial" panose="020B0604020202020204" pitchFamily="34" charset="0"/>
              </a:rPr>
              <a:t>ya da</a:t>
            </a:r>
            <a:r>
              <a:rPr lang="tr-TR" i="0" dirty="0">
                <a:effectLst/>
                <a:latin typeface="Arial" panose="020B0604020202020204" pitchFamily="34" charset="0"/>
              </a:rPr>
              <a:t> volkanik dağ,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2" tooltip="Magma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magmanın</a:t>
            </a:r>
            <a:r>
              <a:rPr lang="tr-TR" b="0" i="0" dirty="0">
                <a:effectLst/>
                <a:latin typeface="Arial" panose="020B0604020202020204" pitchFamily="34" charset="0"/>
              </a:rPr>
              <a:t> (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3" tooltip="Dünya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Dünya</a:t>
            </a:r>
            <a:r>
              <a:rPr lang="tr-TR" b="0" i="0" dirty="0">
                <a:effectLst/>
                <a:latin typeface="Arial" panose="020B0604020202020204" pitchFamily="34" charset="0"/>
              </a:rPr>
              <a:t>'nın iç tabakalarında bulunan, yüksek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4" tooltip="Basınç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basınç</a:t>
            </a:r>
            <a:r>
              <a:rPr lang="tr-TR" b="0" i="0" dirty="0">
                <a:effectLst/>
                <a:latin typeface="Arial" panose="020B0604020202020204" pitchFamily="34" charset="0"/>
              </a:rPr>
              <a:t> ve yüksek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5" tooltip="Sıcaklık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sıcaklıkla</a:t>
            </a:r>
            <a:r>
              <a:rPr lang="tr-TR" b="0" i="0" dirty="0">
                <a:effectLst/>
                <a:latin typeface="Arial" panose="020B0604020202020204" pitchFamily="34" charset="0"/>
              </a:rPr>
              <a:t> erimiş kayalar) yeryuvarlağının yüzeyinden dışarı püskürerek çıktığı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6" tooltip="Coğrafya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coğrafi yer şekilleridir</a:t>
            </a:r>
            <a:r>
              <a:rPr lang="tr-TR" b="0" i="0" dirty="0">
                <a:effectLst/>
                <a:latin typeface="Arial" panose="020B0604020202020204" pitchFamily="34" charset="0"/>
              </a:rPr>
              <a:t>.</a:t>
            </a:r>
            <a:endParaRPr lang="tr-TR" dirty="0"/>
          </a:p>
        </p:txBody>
      </p:sp>
      <p:pic>
        <p:nvPicPr>
          <p:cNvPr id="6146" name="Picture 2" descr="Tek Bir Volkanik Patlama Dünyadaki Tüm Yaşamı Yok Edebilir mi? |  BilimFili.com">
            <a:extLst>
              <a:ext uri="{FF2B5EF4-FFF2-40B4-BE49-F238E27FC236}">
                <a16:creationId xmlns:a16="http://schemas.microsoft.com/office/drawing/2014/main" xmlns="" id="{2474E106-E0B8-4DC4-B05C-8CA45A6BD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334000"/>
            <a:ext cx="300037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İzlanda Yanardağı Patlama videosu">
            <a:extLst>
              <a:ext uri="{FF2B5EF4-FFF2-40B4-BE49-F238E27FC236}">
                <a16:creationId xmlns:a16="http://schemas.microsoft.com/office/drawing/2014/main" xmlns="" id="{1C38AE8E-9457-4C34-AC9E-C6F2421D0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8376" y="3605213"/>
            <a:ext cx="3086100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Tambora 1815: Tarihin en büyük patlaması ve “Yaz Yaşanmayan Yıl” | Düşünbil  Portal - Düşünmek Özgürlüktür!">
            <a:extLst>
              <a:ext uri="{FF2B5EF4-FFF2-40B4-BE49-F238E27FC236}">
                <a16:creationId xmlns:a16="http://schemas.microsoft.com/office/drawing/2014/main" xmlns="" id="{194E6875-9DAE-407A-9E99-9FF3A8E6F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5669" y="5212556"/>
            <a:ext cx="302895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Japonya'da 30 yıl içinde büyük bir yanardağ patlaması bekleniyor - BBC News  Türkçe">
            <a:extLst>
              <a:ext uri="{FF2B5EF4-FFF2-40B4-BE49-F238E27FC236}">
                <a16:creationId xmlns:a16="http://schemas.microsoft.com/office/drawing/2014/main" xmlns="" id="{D720CAC2-880B-4BBE-8AAC-ADB714FDC6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47398" y="3429000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6341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9F14834E-9A11-40D4-BC42-4056FA859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YANGIN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E0F021E-17A1-4728-8580-9818451A4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62433"/>
            <a:ext cx="12192000" cy="4595567"/>
          </a:xfrm>
        </p:spPr>
        <p:txBody>
          <a:bodyPr/>
          <a:lstStyle/>
          <a:p>
            <a:r>
              <a:rPr lang="tr-TR" i="0" dirty="0">
                <a:effectLst/>
                <a:latin typeface="Arial" panose="020B0604020202020204" pitchFamily="34" charset="0"/>
              </a:rPr>
              <a:t>Yangın</a:t>
            </a:r>
            <a:r>
              <a:rPr lang="tr-TR" b="0" i="0" dirty="0">
                <a:effectLst/>
                <a:latin typeface="Arial" panose="020B0604020202020204" pitchFamily="34" charset="0"/>
              </a:rPr>
              <a:t>,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2" tooltip="Madde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maddenin</a:t>
            </a:r>
            <a:r>
              <a:rPr lang="tr-TR" b="0" i="0" dirty="0">
                <a:effectLst/>
                <a:latin typeface="Arial" panose="020B0604020202020204" pitchFamily="34" charset="0"/>
              </a:rPr>
              <a:t>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3" tooltip="Isı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ısı</a:t>
            </a:r>
            <a:r>
              <a:rPr lang="tr-TR" b="0" i="0" dirty="0">
                <a:effectLst/>
                <a:latin typeface="Arial" panose="020B0604020202020204" pitchFamily="34" charset="0"/>
              </a:rPr>
              <a:t> ve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4" tooltip="Oksijen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oksijenle</a:t>
            </a:r>
            <a:r>
              <a:rPr lang="tr-TR" b="0" i="0" dirty="0">
                <a:effectLst/>
                <a:latin typeface="Arial" panose="020B0604020202020204" pitchFamily="34" charset="0"/>
              </a:rPr>
              <a:t> birleşmesi sonucu oluşan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5" tooltip="Yanma reaksiyonları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yanma reaksiyonlarının</a:t>
            </a:r>
            <a:r>
              <a:rPr lang="tr-TR" b="0" i="0" dirty="0">
                <a:effectLst/>
                <a:latin typeface="Arial" panose="020B0604020202020204" pitchFamily="34" charset="0"/>
              </a:rPr>
              <a:t> neden olduğu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6" tooltip="Doğal afet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doğal afettir</a:t>
            </a:r>
            <a:r>
              <a:rPr lang="tr-TR" b="0" i="0" dirty="0">
                <a:effectLst/>
                <a:latin typeface="Arial" panose="020B0604020202020204" pitchFamily="34" charset="0"/>
              </a:rPr>
              <a:t>. Yangınların oluştukları coğrafik alanda maddi hasarlara neden olmasından ziyade, orada yaşayan canlılar ve ekolojik denge üzerinde son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derece olumsuz etkileri vardır.</a:t>
            </a:r>
            <a:endParaRPr lang="tr-TR" dirty="0"/>
          </a:p>
        </p:txBody>
      </p:sp>
      <p:pic>
        <p:nvPicPr>
          <p:cNvPr id="7170" name="Picture 2" descr="OSGB - Yangın Eğitimi veTemel Yangın Eğitimi – OSGB | Naz Teknik Osgb">
            <a:extLst>
              <a:ext uri="{FF2B5EF4-FFF2-40B4-BE49-F238E27FC236}">
                <a16:creationId xmlns:a16="http://schemas.microsoft.com/office/drawing/2014/main" xmlns="" id="{9A53F971-DDB8-4811-86D3-CC1C9A694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257800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Adana'da son yılların en büyük orman yangını: Yangın söndürülemiyor, evler  boşaltıldı">
            <a:extLst>
              <a:ext uri="{FF2B5EF4-FFF2-40B4-BE49-F238E27FC236}">
                <a16:creationId xmlns:a16="http://schemas.microsoft.com/office/drawing/2014/main" xmlns="" id="{FB2D20B9-A734-4FAC-A12A-4B6A8AA85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1166" y="3890620"/>
            <a:ext cx="28098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TEMEL YANGIN GÜVENLİĞİ">
            <a:extLst>
              <a:ext uri="{FF2B5EF4-FFF2-40B4-BE49-F238E27FC236}">
                <a16:creationId xmlns:a16="http://schemas.microsoft.com/office/drawing/2014/main" xmlns="" id="{AC5D1F0B-7913-4415-8255-A4068812F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305425"/>
            <a:ext cx="2943225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ÜMRANİYE'DE MOBİLYA ATÖLYESİNDE KORKUTAN YANGIN | Ümraniye Gündemi">
            <a:extLst>
              <a:ext uri="{FF2B5EF4-FFF2-40B4-BE49-F238E27FC236}">
                <a16:creationId xmlns:a16="http://schemas.microsoft.com/office/drawing/2014/main" xmlns="" id="{82AA15B1-0A3E-4200-B9DA-0E8F00608E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2184" y="3890620"/>
            <a:ext cx="302895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9917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46D22C4-69CE-40B6-88A8-2AB6870D8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HORTUM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1C09058-65EB-4906-869E-E7F967DA3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62433"/>
            <a:ext cx="12192000" cy="4595567"/>
          </a:xfrm>
        </p:spPr>
        <p:txBody>
          <a:bodyPr/>
          <a:lstStyle/>
          <a:p>
            <a:r>
              <a:rPr lang="tr-TR" i="0" dirty="0">
                <a:effectLst/>
                <a:latin typeface="Arial" panose="020B0604020202020204" pitchFamily="34" charset="0"/>
              </a:rPr>
              <a:t>Hortum</a:t>
            </a:r>
            <a:r>
              <a:rPr lang="tr-TR" b="0" i="0" dirty="0">
                <a:effectLst/>
                <a:latin typeface="Arial" panose="020B0604020202020204" pitchFamily="34" charset="0"/>
              </a:rPr>
              <a:t>, </a:t>
            </a:r>
            <a:r>
              <a:rPr lang="tr-TR" b="0" i="0" u="none" strike="noStrike" dirty="0" err="1">
                <a:effectLst/>
                <a:latin typeface="Arial" panose="020B0604020202020204" pitchFamily="34" charset="0"/>
                <a:hlinkClick r:id="rId2" tooltip="Bulut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kümülus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2" tooltip="Bulut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bulutları</a:t>
            </a:r>
            <a:r>
              <a:rPr lang="tr-TR" b="0" i="0" dirty="0">
                <a:effectLst/>
                <a:latin typeface="Arial" panose="020B0604020202020204" pitchFamily="34" charset="0"/>
              </a:rPr>
              <a:t> ile bağlantılı olarak silindir şeklinde dönerek gezen bir </a:t>
            </a:r>
            <a:r>
              <a:rPr lang="tr-TR" b="0" i="0" u="none" strike="noStrike" dirty="0">
                <a:effectLst/>
                <a:latin typeface="Arial" panose="020B0604020202020204" pitchFamily="34" charset="0"/>
                <a:hlinkClick r:id="rId3" tooltip="Rüzgâr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rüzgâr</a:t>
            </a:r>
            <a:r>
              <a:rPr lang="tr-TR" b="0" i="0" dirty="0">
                <a:effectLst/>
                <a:latin typeface="Arial" panose="020B0604020202020204" pitchFamily="34" charset="0"/>
              </a:rPr>
              <a:t> türüdür. Bu "hortum" bulutlardan yere kadar uzanır ve büyük yıkıcı güce sahip olan bir doğa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felaketidir. </a:t>
            </a:r>
            <a:endParaRPr lang="tr-TR" dirty="0"/>
          </a:p>
        </p:txBody>
      </p:sp>
      <p:pic>
        <p:nvPicPr>
          <p:cNvPr id="8194" name="Picture 2" descr="Hortum nasıl oluşur? Hortum Nedir? Hortum Hakkında Bilgi, Hortum Video">
            <a:extLst>
              <a:ext uri="{FF2B5EF4-FFF2-40B4-BE49-F238E27FC236}">
                <a16:creationId xmlns:a16="http://schemas.microsoft.com/office/drawing/2014/main" xmlns="" id="{C0E9F980-47B5-4C07-A6B0-A22F15963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372100"/>
            <a:ext cx="2384981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ortum Nasıl Oluşur?">
            <a:extLst>
              <a:ext uri="{FF2B5EF4-FFF2-40B4-BE49-F238E27FC236}">
                <a16:creationId xmlns:a16="http://schemas.microsoft.com/office/drawing/2014/main" xmlns="" id="{5C49D561-C364-4E16-9598-16CC842A8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5072" y="3599860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ORTUM FİLİPİNLER'İ VURDU, UÇAK SEFERLERİ İPTAL! | Apron 24">
            <a:extLst>
              <a:ext uri="{FF2B5EF4-FFF2-40B4-BE49-F238E27FC236}">
                <a16:creationId xmlns:a16="http://schemas.microsoft.com/office/drawing/2014/main" xmlns="" id="{3826726D-F0D4-4647-8145-ACB717CC6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7669" y="5114925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ortum ortalığı birbirine kattı! Hortumda ölü ve yaralılar var">
            <a:extLst>
              <a:ext uri="{FF2B5EF4-FFF2-40B4-BE49-F238E27FC236}">
                <a16:creationId xmlns:a16="http://schemas.microsoft.com/office/drawing/2014/main" xmlns="" id="{671F5C50-E4E2-4B69-95FB-57DA3B251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9932" y="3381375"/>
            <a:ext cx="2628900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9165272"/>
      </p:ext>
    </p:extLst>
  </p:cSld>
  <p:clrMapOvr>
    <a:masterClrMapping/>
  </p:clrMapOvr>
</p:sld>
</file>

<file path=ppt/theme/theme1.xml><?xml version="1.0" encoding="utf-8"?>
<a:theme xmlns:a="http://schemas.openxmlformats.org/drawingml/2006/main" name="JuxtaposeVTI">
  <a:themeElements>
    <a:clrScheme name="AnalogousFromDarkSeedLeftStep">
      <a:dk1>
        <a:srgbClr val="000000"/>
      </a:dk1>
      <a:lt1>
        <a:srgbClr val="FFFFFF"/>
      </a:lt1>
      <a:dk2>
        <a:srgbClr val="1C2031"/>
      </a:dk2>
      <a:lt2>
        <a:srgbClr val="F0F3F1"/>
      </a:lt2>
      <a:accent1>
        <a:srgbClr val="E729BF"/>
      </a:accent1>
      <a:accent2>
        <a:srgbClr val="AD17D5"/>
      </a:accent2>
      <a:accent3>
        <a:srgbClr val="7029E7"/>
      </a:accent3>
      <a:accent4>
        <a:srgbClr val="2E35D9"/>
      </a:accent4>
      <a:accent5>
        <a:srgbClr val="2980E7"/>
      </a:accent5>
      <a:accent6>
        <a:srgbClr val="17BDD5"/>
      </a:accent6>
      <a:hlink>
        <a:srgbClr val="3F64BF"/>
      </a:hlink>
      <a:folHlink>
        <a:srgbClr val="7F7F7F"/>
      </a:folHlink>
    </a:clrScheme>
    <a:fontScheme name="Custom 167">
      <a:majorFont>
        <a:latin typeface="Franklin Gothic Demi Cond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JuxtaposeVTI" id="{FBDCC3B4-6EA8-442A-B697-43C068E31FE3}" vid="{090F2E09-E4E2-4F71-A70E-279F5A0D9E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46</Words>
  <PresentationFormat>Özel</PresentationFormat>
  <Paragraphs>33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JuxtaposeVTI</vt:lpstr>
      <vt:lpstr>DOĞAL AFETLER</vt:lpstr>
      <vt:lpstr>HEYELAN</vt:lpstr>
      <vt:lpstr>KURAKLIK</vt:lpstr>
      <vt:lpstr>TSUNAMİ</vt:lpstr>
      <vt:lpstr>SEL</vt:lpstr>
      <vt:lpstr>DEPREM</vt:lpstr>
      <vt:lpstr>YANARDAĞ PATLAMASI</vt:lpstr>
      <vt:lpstr>YANGIN</vt:lpstr>
      <vt:lpstr>HORTUM</vt:lpstr>
      <vt:lpstr>ŞİMŞEK</vt:lpstr>
      <vt:lpstr>DİNLEDİĞİNİZ İÇİN TEŞEKKÜR EDERİM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2021-01-13T18:42:11Z</dcterms:created>
  <dcterms:modified xsi:type="dcterms:W3CDTF">2021-01-20T19:57:08Z</dcterms:modified>
  <cp:category>https://www.sorubak.com</cp:category>
</cp:coreProperties>
</file>