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134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A165CD-8F65-4E07-AED0-D9A08B9FCEEB}" type="doc">
      <dgm:prSet loTypeId="urn:microsoft.com/office/officeart/2005/8/layout/cycle8" loCatId="cycle" qsTypeId="urn:microsoft.com/office/officeart/2005/8/quickstyle/simple5" qsCatId="simple" csTypeId="urn:microsoft.com/office/officeart/2005/8/colors/colorful3" csCatId="colorful" phldr="1"/>
      <dgm:spPr/>
    </dgm:pt>
    <dgm:pt modelId="{E90746ED-544C-4B85-B600-F14DFEDEC05A}">
      <dgm:prSet phldrT="[Metin]"/>
      <dgm:spPr/>
      <dgm:t>
        <a:bodyPr/>
        <a:lstStyle/>
        <a:p>
          <a:r>
            <a:rPr lang="tr-TR" b="1" dirty="0" smtClean="0">
              <a:solidFill>
                <a:srgbClr val="FF0000"/>
              </a:solidFill>
            </a:rPr>
            <a:t>BEŞERİ UNSURLAR</a:t>
          </a:r>
          <a:endParaRPr lang="tr-TR" b="1" dirty="0">
            <a:solidFill>
              <a:srgbClr val="FF0000"/>
            </a:solidFill>
          </a:endParaRPr>
        </a:p>
      </dgm:t>
    </dgm:pt>
    <dgm:pt modelId="{64FFB2A5-F1EA-4228-B424-E7CED10EF830}" type="parTrans" cxnId="{B75BEE21-6105-4F96-960F-9AB5C010A4A1}">
      <dgm:prSet/>
      <dgm:spPr/>
      <dgm:t>
        <a:bodyPr/>
        <a:lstStyle/>
        <a:p>
          <a:endParaRPr lang="tr-TR"/>
        </a:p>
      </dgm:t>
    </dgm:pt>
    <dgm:pt modelId="{4DAA93F4-B5D2-4BFA-A613-6883F6441D56}" type="sibTrans" cxnId="{B75BEE21-6105-4F96-960F-9AB5C010A4A1}">
      <dgm:prSet/>
      <dgm:spPr/>
      <dgm:t>
        <a:bodyPr/>
        <a:lstStyle/>
        <a:p>
          <a:endParaRPr lang="tr-TR"/>
        </a:p>
      </dgm:t>
    </dgm:pt>
    <dgm:pt modelId="{E35130C2-03D7-4717-A6A4-80A2D1CCDE56}">
      <dgm:prSet phldrT="[Metin]" custT="1"/>
      <dgm:spPr/>
      <dgm:t>
        <a:bodyPr/>
        <a:lstStyle/>
        <a:p>
          <a:r>
            <a:rPr lang="tr-TR" sz="2000" b="1" dirty="0" smtClean="0">
              <a:solidFill>
                <a:schemeClr val="tx1"/>
              </a:solidFill>
            </a:rPr>
            <a:t>DOĞAL UNSURLAR</a:t>
          </a:r>
          <a:endParaRPr lang="tr-TR" sz="2000" b="1" dirty="0">
            <a:solidFill>
              <a:schemeClr val="tx1"/>
            </a:solidFill>
          </a:endParaRPr>
        </a:p>
      </dgm:t>
    </dgm:pt>
    <dgm:pt modelId="{2F2BEBFA-EA0A-4D33-AEA4-65070A8E2C57}" type="parTrans" cxnId="{FCAEABCD-2683-433C-8D40-76CBAE84A83F}">
      <dgm:prSet/>
      <dgm:spPr/>
      <dgm:t>
        <a:bodyPr/>
        <a:lstStyle/>
        <a:p>
          <a:endParaRPr lang="tr-TR"/>
        </a:p>
      </dgm:t>
    </dgm:pt>
    <dgm:pt modelId="{397CABA9-C990-4B0E-A86D-C2ADE36BCADE}" type="sibTrans" cxnId="{FCAEABCD-2683-433C-8D40-76CBAE84A83F}">
      <dgm:prSet/>
      <dgm:spPr/>
      <dgm:t>
        <a:bodyPr/>
        <a:lstStyle/>
        <a:p>
          <a:endParaRPr lang="tr-TR"/>
        </a:p>
      </dgm:t>
    </dgm:pt>
    <dgm:pt modelId="{31EFCAD5-538E-4687-A6F0-28719CDB57A6}" type="pres">
      <dgm:prSet presAssocID="{B4A165CD-8F65-4E07-AED0-D9A08B9FCEEB}" presName="compositeShape" presStyleCnt="0">
        <dgm:presLayoutVars>
          <dgm:chMax val="7"/>
          <dgm:dir/>
          <dgm:resizeHandles val="exact"/>
        </dgm:presLayoutVars>
      </dgm:prSet>
      <dgm:spPr/>
    </dgm:pt>
    <dgm:pt modelId="{4B581638-E46C-42B1-A19F-135305463DF1}" type="pres">
      <dgm:prSet presAssocID="{B4A165CD-8F65-4E07-AED0-D9A08B9FCEEB}" presName="wedge1" presStyleLbl="node1" presStyleIdx="0" presStyleCnt="2"/>
      <dgm:spPr/>
      <dgm:t>
        <a:bodyPr/>
        <a:lstStyle/>
        <a:p>
          <a:endParaRPr lang="tr-TR"/>
        </a:p>
      </dgm:t>
    </dgm:pt>
    <dgm:pt modelId="{30AFC05E-E038-490F-8369-5B89EFD60E46}" type="pres">
      <dgm:prSet presAssocID="{B4A165CD-8F65-4E07-AED0-D9A08B9FCEEB}" presName="dummy1a" presStyleCnt="0"/>
      <dgm:spPr/>
    </dgm:pt>
    <dgm:pt modelId="{C3EF5340-8278-4F2C-9445-CA406C935A74}" type="pres">
      <dgm:prSet presAssocID="{B4A165CD-8F65-4E07-AED0-D9A08B9FCEEB}" presName="dummy1b" presStyleCnt="0"/>
      <dgm:spPr/>
    </dgm:pt>
    <dgm:pt modelId="{F9DA05EE-7341-44CE-8BF7-399326B573BC}" type="pres">
      <dgm:prSet presAssocID="{B4A165CD-8F65-4E07-AED0-D9A08B9FCEEB}" presName="wedge1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E18C042-68D8-4137-82E1-33D7F091EC91}" type="pres">
      <dgm:prSet presAssocID="{B4A165CD-8F65-4E07-AED0-D9A08B9FCEEB}" presName="wedge2" presStyleLbl="node1" presStyleIdx="1" presStyleCnt="2"/>
      <dgm:spPr/>
      <dgm:t>
        <a:bodyPr/>
        <a:lstStyle/>
        <a:p>
          <a:endParaRPr lang="tr-TR"/>
        </a:p>
      </dgm:t>
    </dgm:pt>
    <dgm:pt modelId="{3E8B629F-09B5-4A34-8BF8-FC3E685D6F9A}" type="pres">
      <dgm:prSet presAssocID="{B4A165CD-8F65-4E07-AED0-D9A08B9FCEEB}" presName="dummy2a" presStyleCnt="0"/>
      <dgm:spPr/>
    </dgm:pt>
    <dgm:pt modelId="{338B2B0F-CBE8-46E2-A6EB-E53C0F82FEE4}" type="pres">
      <dgm:prSet presAssocID="{B4A165CD-8F65-4E07-AED0-D9A08B9FCEEB}" presName="dummy2b" presStyleCnt="0"/>
      <dgm:spPr/>
    </dgm:pt>
    <dgm:pt modelId="{D022D211-2361-41E6-A758-27FD6867D0FA}" type="pres">
      <dgm:prSet presAssocID="{B4A165CD-8F65-4E07-AED0-D9A08B9FCEEB}" presName="wedge2Tx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C9B49D6-3C48-4C18-9024-1B5386E16B63}" type="pres">
      <dgm:prSet presAssocID="{4DAA93F4-B5D2-4BFA-A613-6883F6441D56}" presName="arrowWedge1" presStyleLbl="fgSibTrans2D1" presStyleIdx="0" presStyleCnt="2"/>
      <dgm:spPr/>
    </dgm:pt>
    <dgm:pt modelId="{911207F2-42F3-4496-ACDB-89BDA2BA0ACF}" type="pres">
      <dgm:prSet presAssocID="{397CABA9-C990-4B0E-A86D-C2ADE36BCADE}" presName="arrowWedge2" presStyleLbl="fgSibTrans2D1" presStyleIdx="1" presStyleCnt="2"/>
      <dgm:spPr/>
    </dgm:pt>
  </dgm:ptLst>
  <dgm:cxnLst>
    <dgm:cxn modelId="{14BA00C9-55BA-4FD2-B1E7-10B805944375}" type="presOf" srcId="{E35130C2-03D7-4717-A6A4-80A2D1CCDE56}" destId="{D022D211-2361-41E6-A758-27FD6867D0FA}" srcOrd="1" destOrd="0" presId="urn:microsoft.com/office/officeart/2005/8/layout/cycle8"/>
    <dgm:cxn modelId="{6A5EE055-198E-4285-B02F-220E0F77CCEA}" type="presOf" srcId="{E90746ED-544C-4B85-B600-F14DFEDEC05A}" destId="{F9DA05EE-7341-44CE-8BF7-399326B573BC}" srcOrd="1" destOrd="0" presId="urn:microsoft.com/office/officeart/2005/8/layout/cycle8"/>
    <dgm:cxn modelId="{FCAEABCD-2683-433C-8D40-76CBAE84A83F}" srcId="{B4A165CD-8F65-4E07-AED0-D9A08B9FCEEB}" destId="{E35130C2-03D7-4717-A6A4-80A2D1CCDE56}" srcOrd="1" destOrd="0" parTransId="{2F2BEBFA-EA0A-4D33-AEA4-65070A8E2C57}" sibTransId="{397CABA9-C990-4B0E-A86D-C2ADE36BCADE}"/>
    <dgm:cxn modelId="{560096F9-047C-4861-81F9-43DD23F5436C}" type="presOf" srcId="{B4A165CD-8F65-4E07-AED0-D9A08B9FCEEB}" destId="{31EFCAD5-538E-4687-A6F0-28719CDB57A6}" srcOrd="0" destOrd="0" presId="urn:microsoft.com/office/officeart/2005/8/layout/cycle8"/>
    <dgm:cxn modelId="{E7881A11-5DD4-4F01-B99B-E8A353A5BA21}" type="presOf" srcId="{E35130C2-03D7-4717-A6A4-80A2D1CCDE56}" destId="{AE18C042-68D8-4137-82E1-33D7F091EC91}" srcOrd="0" destOrd="0" presId="urn:microsoft.com/office/officeart/2005/8/layout/cycle8"/>
    <dgm:cxn modelId="{05B3D1AF-2274-424F-B470-50BE5B182199}" type="presOf" srcId="{E90746ED-544C-4B85-B600-F14DFEDEC05A}" destId="{4B581638-E46C-42B1-A19F-135305463DF1}" srcOrd="0" destOrd="0" presId="urn:microsoft.com/office/officeart/2005/8/layout/cycle8"/>
    <dgm:cxn modelId="{B75BEE21-6105-4F96-960F-9AB5C010A4A1}" srcId="{B4A165CD-8F65-4E07-AED0-D9A08B9FCEEB}" destId="{E90746ED-544C-4B85-B600-F14DFEDEC05A}" srcOrd="0" destOrd="0" parTransId="{64FFB2A5-F1EA-4228-B424-E7CED10EF830}" sibTransId="{4DAA93F4-B5D2-4BFA-A613-6883F6441D56}"/>
    <dgm:cxn modelId="{A4513668-E6E6-4774-9DD4-5A3DE319B4CA}" type="presParOf" srcId="{31EFCAD5-538E-4687-A6F0-28719CDB57A6}" destId="{4B581638-E46C-42B1-A19F-135305463DF1}" srcOrd="0" destOrd="0" presId="urn:microsoft.com/office/officeart/2005/8/layout/cycle8"/>
    <dgm:cxn modelId="{A9B3BD83-DAE5-4508-9684-B08AEF8E7E49}" type="presParOf" srcId="{31EFCAD5-538E-4687-A6F0-28719CDB57A6}" destId="{30AFC05E-E038-490F-8369-5B89EFD60E46}" srcOrd="1" destOrd="0" presId="urn:microsoft.com/office/officeart/2005/8/layout/cycle8"/>
    <dgm:cxn modelId="{F52DD637-9FC1-4107-A3E1-A38B1D5AE0F7}" type="presParOf" srcId="{31EFCAD5-538E-4687-A6F0-28719CDB57A6}" destId="{C3EF5340-8278-4F2C-9445-CA406C935A74}" srcOrd="2" destOrd="0" presId="urn:microsoft.com/office/officeart/2005/8/layout/cycle8"/>
    <dgm:cxn modelId="{5DF2D18C-AE57-47C5-9A8C-27C9E995A5C2}" type="presParOf" srcId="{31EFCAD5-538E-4687-A6F0-28719CDB57A6}" destId="{F9DA05EE-7341-44CE-8BF7-399326B573BC}" srcOrd="3" destOrd="0" presId="urn:microsoft.com/office/officeart/2005/8/layout/cycle8"/>
    <dgm:cxn modelId="{9B53AB62-C9CC-4F0A-AC49-1D2C648C4892}" type="presParOf" srcId="{31EFCAD5-538E-4687-A6F0-28719CDB57A6}" destId="{AE18C042-68D8-4137-82E1-33D7F091EC91}" srcOrd="4" destOrd="0" presId="urn:microsoft.com/office/officeart/2005/8/layout/cycle8"/>
    <dgm:cxn modelId="{097A54A3-6BCE-4008-9A16-783754214210}" type="presParOf" srcId="{31EFCAD5-538E-4687-A6F0-28719CDB57A6}" destId="{3E8B629F-09B5-4A34-8BF8-FC3E685D6F9A}" srcOrd="5" destOrd="0" presId="urn:microsoft.com/office/officeart/2005/8/layout/cycle8"/>
    <dgm:cxn modelId="{5BCFA65E-D2DF-4DA3-9622-5E83A00FC05F}" type="presParOf" srcId="{31EFCAD5-538E-4687-A6F0-28719CDB57A6}" destId="{338B2B0F-CBE8-46E2-A6EB-E53C0F82FEE4}" srcOrd="6" destOrd="0" presId="urn:microsoft.com/office/officeart/2005/8/layout/cycle8"/>
    <dgm:cxn modelId="{CF1BBED8-FD54-4A4D-9F36-5A2AEFF375CB}" type="presParOf" srcId="{31EFCAD5-538E-4687-A6F0-28719CDB57A6}" destId="{D022D211-2361-41E6-A758-27FD6867D0FA}" srcOrd="7" destOrd="0" presId="urn:microsoft.com/office/officeart/2005/8/layout/cycle8"/>
    <dgm:cxn modelId="{8DC5D51C-E35C-410E-8597-BD9A75EA11F1}" type="presParOf" srcId="{31EFCAD5-538E-4687-A6F0-28719CDB57A6}" destId="{DC9B49D6-3C48-4C18-9024-1B5386E16B63}" srcOrd="8" destOrd="0" presId="urn:microsoft.com/office/officeart/2005/8/layout/cycle8"/>
    <dgm:cxn modelId="{C2FF3E2F-4A72-4A9A-BDA7-727C05BCAF47}" type="presParOf" srcId="{31EFCAD5-538E-4687-A6F0-28719CDB57A6}" destId="{911207F2-42F3-4496-ACDB-89BDA2BA0ACF}" srcOrd="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581638-E46C-42B1-A19F-135305463DF1}">
      <dsp:nvSpPr>
        <dsp:cNvPr id="0" name=""/>
        <dsp:cNvSpPr/>
      </dsp:nvSpPr>
      <dsp:spPr>
        <a:xfrm>
          <a:off x="947207" y="321877"/>
          <a:ext cx="3568716" cy="3568716"/>
        </a:xfrm>
        <a:prstGeom prst="pie">
          <a:avLst>
            <a:gd name="adj1" fmla="val 16200000"/>
            <a:gd name="adj2" fmla="val 54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solidFill>
                <a:srgbClr val="FF0000"/>
              </a:solidFill>
            </a:rPr>
            <a:t>BEŞERİ UNSURLAR</a:t>
          </a:r>
          <a:endParaRPr lang="tr-TR" sz="2000" b="1" kern="1200" dirty="0">
            <a:solidFill>
              <a:srgbClr val="FF0000"/>
            </a:solidFill>
          </a:endParaRPr>
        </a:p>
      </dsp:txBody>
      <dsp:txXfrm>
        <a:off x="2897255" y="1256541"/>
        <a:ext cx="1274541" cy="1699388"/>
      </dsp:txXfrm>
    </dsp:sp>
    <dsp:sp modelId="{AE18C042-68D8-4137-82E1-33D7F091EC91}">
      <dsp:nvSpPr>
        <dsp:cNvPr id="0" name=""/>
        <dsp:cNvSpPr/>
      </dsp:nvSpPr>
      <dsp:spPr>
        <a:xfrm>
          <a:off x="777268" y="321877"/>
          <a:ext cx="3568716" cy="356871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solidFill>
                <a:schemeClr val="tx1"/>
              </a:solidFill>
            </a:rPr>
            <a:t>DOĞAL UNSURLAR</a:t>
          </a:r>
          <a:endParaRPr lang="tr-TR" sz="2000" b="1" kern="1200" dirty="0">
            <a:solidFill>
              <a:schemeClr val="tx1"/>
            </a:solidFill>
          </a:endParaRPr>
        </a:p>
      </dsp:txBody>
      <dsp:txXfrm>
        <a:off x="1121394" y="1256541"/>
        <a:ext cx="1274541" cy="1699388"/>
      </dsp:txXfrm>
    </dsp:sp>
    <dsp:sp modelId="{DC9B49D6-3C48-4C18-9024-1B5386E16B63}">
      <dsp:nvSpPr>
        <dsp:cNvPr id="0" name=""/>
        <dsp:cNvSpPr/>
      </dsp:nvSpPr>
      <dsp:spPr>
        <a:xfrm>
          <a:off x="726286" y="100957"/>
          <a:ext cx="4010557" cy="4010557"/>
        </a:xfrm>
        <a:prstGeom prst="circularArrow">
          <a:avLst>
            <a:gd name="adj1" fmla="val 5085"/>
            <a:gd name="adj2" fmla="val 327528"/>
            <a:gd name="adj3" fmla="val 5072472"/>
            <a:gd name="adj4" fmla="val 16200000"/>
            <a:gd name="adj5" fmla="val 59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1207F2-42F3-4496-ACDB-89BDA2BA0ACF}">
      <dsp:nvSpPr>
        <dsp:cNvPr id="0" name=""/>
        <dsp:cNvSpPr/>
      </dsp:nvSpPr>
      <dsp:spPr>
        <a:xfrm>
          <a:off x="556347" y="100957"/>
          <a:ext cx="4010557" cy="4010557"/>
        </a:xfrm>
        <a:prstGeom prst="circularArrow">
          <a:avLst>
            <a:gd name="adj1" fmla="val 5085"/>
            <a:gd name="adj2" fmla="val 327528"/>
            <a:gd name="adj3" fmla="val 15872472"/>
            <a:gd name="adj4" fmla="val 5400000"/>
            <a:gd name="adj5" fmla="val 5932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63688" y="0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i="1" dirty="0" smtClean="0">
                <a:solidFill>
                  <a:srgbClr val="C00000"/>
                </a:solidFill>
              </a:rPr>
              <a:t>ÇEVREMİZDE NELER VAR?</a:t>
            </a:r>
            <a:endParaRPr lang="tr-TR" sz="4000" b="1" i="1" dirty="0">
              <a:solidFill>
                <a:srgbClr val="C0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9090" y="736463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Canlı ve cansız varlıkların bulunduğu ortama </a:t>
            </a:r>
            <a:r>
              <a:rPr lang="tr-TR" sz="2800" u="sng" dirty="0">
                <a:solidFill>
                  <a:srgbClr val="FF0000"/>
                </a:solidFill>
              </a:rPr>
              <a:t>çevre</a:t>
            </a:r>
            <a:r>
              <a:rPr lang="tr-TR" sz="2800" dirty="0"/>
              <a:t> denir.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43169" y="1418305"/>
            <a:ext cx="56954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/>
              <a:t>Çevreyi oluşturan unsurlar 2’ye ayrılır:</a:t>
            </a:r>
          </a:p>
        </p:txBody>
      </p:sp>
      <p:graphicFrame>
        <p:nvGraphicFramePr>
          <p:cNvPr id="10" name="Diyagram 9"/>
          <p:cNvGraphicFramePr/>
          <p:nvPr>
            <p:extLst>
              <p:ext uri="{D42A27DB-BD31-4B8C-83A1-F6EECF244321}">
                <p14:modId xmlns="" xmlns:p14="http://schemas.microsoft.com/office/powerpoint/2010/main" val="1274827290"/>
              </p:ext>
            </p:extLst>
          </p:nvPr>
        </p:nvGraphicFramePr>
        <p:xfrm>
          <a:off x="0" y="2168860"/>
          <a:ext cx="5293192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8" name="Picture 4" descr="4.Sınıf Sosyal Bilgiler Çevremizde Neler Va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296" y="1941525"/>
            <a:ext cx="4355976" cy="43559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18464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896" y="404664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400" dirty="0" smtClean="0"/>
              <a:t>     Doğada </a:t>
            </a:r>
            <a:r>
              <a:rPr lang="tr-TR" sz="2400" dirty="0"/>
              <a:t>var olan insan eli değmeden kendiliğinden oluşan unsurlara </a:t>
            </a:r>
            <a:r>
              <a:rPr lang="tr-TR" sz="2400" dirty="0">
                <a:solidFill>
                  <a:srgbClr val="0070C0"/>
                </a:solidFill>
              </a:rPr>
              <a:t>doğal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0070C0"/>
                </a:solidFill>
              </a:rPr>
              <a:t>unsurlar</a:t>
            </a:r>
            <a:r>
              <a:rPr lang="tr-TR" sz="2400" dirty="0"/>
              <a:t> denir.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43902" y="11088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</a:rPr>
              <a:t>DOĞAL UNSURLAR</a:t>
            </a:r>
            <a:endParaRPr lang="tr-TR" sz="2800" b="1" i="1" dirty="0">
              <a:solidFill>
                <a:srgbClr val="00B050"/>
              </a:solidFill>
            </a:endParaRPr>
          </a:p>
        </p:txBody>
      </p:sp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46322"/>
            <a:ext cx="3051119" cy="2288339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117" y="1419156"/>
            <a:ext cx="2935597" cy="2315505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387" y="1446323"/>
            <a:ext cx="3051117" cy="2288338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" y="4077071"/>
            <a:ext cx="3044221" cy="2283166"/>
          </a:xfrm>
          <a:prstGeom prst="rect">
            <a:avLst/>
          </a:prstGeom>
        </p:spPr>
      </p:pic>
      <p:pic>
        <p:nvPicPr>
          <p:cNvPr id="10" name="Resim 9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889" y="4065324"/>
            <a:ext cx="3059884" cy="2294913"/>
          </a:xfrm>
          <a:prstGeom prst="rect">
            <a:avLst/>
          </a:prstGeom>
        </p:spPr>
      </p:pic>
      <p:pic>
        <p:nvPicPr>
          <p:cNvPr id="11" name="Resim 10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346" y="4077071"/>
            <a:ext cx="3035394" cy="2283166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823192" y="317678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dağ</a:t>
            </a:r>
            <a:endParaRPr lang="tr-TR" sz="3200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3882755" y="314988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deniz</a:t>
            </a:r>
            <a:endParaRPr lang="tr-TR" sz="32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7207696" y="3144195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göl</a:t>
            </a:r>
            <a:endParaRPr lang="tr-TR" sz="3200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844929" y="566124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ırmak</a:t>
            </a:r>
            <a:endParaRPr lang="tr-TR" sz="3200" b="1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4518915" y="5661247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ada</a:t>
            </a:r>
            <a:endParaRPr lang="tr-TR" sz="32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7207696" y="566124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orman</a:t>
            </a:r>
            <a:endParaRPr lang="tr-TR" sz="3200" b="1" dirty="0"/>
          </a:p>
        </p:txBody>
      </p:sp>
    </p:spTree>
    <p:extLst>
      <p:ext uri="{BB962C8B-B14F-4D97-AF65-F5344CB8AC3E}">
        <p14:creationId xmlns="" xmlns:p14="http://schemas.microsoft.com/office/powerpoint/2010/main" val="3938873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0" y="753686"/>
            <a:ext cx="2978529" cy="2233897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499" y="752216"/>
            <a:ext cx="2990138" cy="2235367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637" y="752216"/>
            <a:ext cx="3072957" cy="2265522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" y="3236634"/>
            <a:ext cx="3025661" cy="2269247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499" y="3165720"/>
            <a:ext cx="3120215" cy="2340161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927" y="3189380"/>
            <a:ext cx="3023073" cy="2325303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251520" y="5934838"/>
            <a:ext cx="9289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Bulut, gezegenler ,toprak</a:t>
            </a:r>
            <a:r>
              <a:rPr lang="tr-TR" sz="2400" dirty="0"/>
              <a:t>, bitkiler ve hayvanlar çevremizdeki başlıca </a:t>
            </a:r>
            <a:endParaRPr lang="tr-TR" sz="2400" dirty="0" smtClean="0"/>
          </a:p>
          <a:p>
            <a:r>
              <a:rPr lang="tr-TR" sz="2400" dirty="0" smtClean="0">
                <a:solidFill>
                  <a:srgbClr val="FF0000"/>
                </a:solidFill>
              </a:rPr>
              <a:t>doğal </a:t>
            </a:r>
            <a:r>
              <a:rPr lang="tr-TR" sz="2400" dirty="0">
                <a:solidFill>
                  <a:srgbClr val="FF0000"/>
                </a:solidFill>
              </a:rPr>
              <a:t>unsurlardır</a:t>
            </a:r>
            <a:r>
              <a:rPr lang="tr-TR" sz="2400" dirty="0"/>
              <a:t>. 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243902" y="2289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</a:rPr>
              <a:t>DOĞAL UNSURLAR</a:t>
            </a:r>
            <a:endParaRPr lang="tr-TR" sz="2800" b="1" i="1" dirty="0">
              <a:solidFill>
                <a:srgbClr val="00B05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823192" y="2432963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chemeClr val="bg1"/>
                </a:solidFill>
              </a:rPr>
              <a:t>ş</a:t>
            </a:r>
            <a:r>
              <a:rPr lang="tr-TR" sz="3200" b="1" dirty="0" smtClean="0">
                <a:solidFill>
                  <a:schemeClr val="bg1"/>
                </a:solidFill>
              </a:rPr>
              <a:t>elale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858492" y="2402808"/>
            <a:ext cx="2009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</a:rPr>
              <a:t>mağara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843867" y="2402807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ova</a:t>
            </a:r>
            <a:endParaRPr lang="tr-TR" sz="3200" b="1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807096" y="492110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vadi</a:t>
            </a:r>
            <a:endParaRPr lang="tr-TR" sz="32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3923530" y="479715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çöl</a:t>
            </a:r>
            <a:endParaRPr lang="tr-TR" sz="32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6890038" y="4797151"/>
            <a:ext cx="20024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gökkuşağı</a:t>
            </a:r>
            <a:endParaRPr lang="tr-TR" sz="3200" b="1" dirty="0"/>
          </a:p>
        </p:txBody>
      </p:sp>
    </p:spTree>
    <p:extLst>
      <p:ext uri="{BB962C8B-B14F-4D97-AF65-F5344CB8AC3E}">
        <p14:creationId xmlns="" xmlns:p14="http://schemas.microsoft.com/office/powerpoint/2010/main" val="1185010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18474" y="484881"/>
            <a:ext cx="8674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400" dirty="0" smtClean="0"/>
              <a:t>     İnsanların </a:t>
            </a:r>
            <a:r>
              <a:rPr lang="tr-TR" sz="2400" dirty="0"/>
              <a:t>kendi ihtiyaçları için doğayı değiştirerek ortaya koydukları ürünlere </a:t>
            </a:r>
            <a:r>
              <a:rPr lang="tr-TR" sz="2400" u="sng" dirty="0">
                <a:solidFill>
                  <a:srgbClr val="0070C0"/>
                </a:solidFill>
              </a:rPr>
              <a:t>beşeri unsurlar </a:t>
            </a:r>
            <a:r>
              <a:rPr lang="tr-TR" sz="2400" dirty="0"/>
              <a:t>denir.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43902" y="11088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FF0000"/>
                </a:solidFill>
              </a:rPr>
              <a:t>BEŞERİ UNSURLAR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" y="1556791"/>
            <a:ext cx="3118089" cy="2375957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556792"/>
            <a:ext cx="3167942" cy="2375956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556792"/>
            <a:ext cx="2736304" cy="2375956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" y="4149080"/>
            <a:ext cx="3118089" cy="2397014"/>
          </a:xfrm>
          <a:prstGeom prst="rect">
            <a:avLst/>
          </a:prstGeom>
        </p:spPr>
      </p:pic>
      <p:pic>
        <p:nvPicPr>
          <p:cNvPr id="10" name="Resim 9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903" y="4135328"/>
            <a:ext cx="3168436" cy="2410766"/>
          </a:xfrm>
          <a:prstGeom prst="rect">
            <a:avLst/>
          </a:prstGeom>
        </p:spPr>
      </p:pic>
      <p:pic>
        <p:nvPicPr>
          <p:cNvPr id="11" name="Resim 10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256" y="4149080"/>
            <a:ext cx="2748240" cy="2397014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823192" y="317678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</a:rPr>
              <a:t>saray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4355976" y="317678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</a:rPr>
              <a:t>kule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6984268" y="331004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köprü</a:t>
            </a:r>
            <a:endParaRPr lang="tr-TR" sz="3200" b="1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888719" y="580526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yol</a:t>
            </a:r>
            <a:endParaRPr lang="tr-TR" sz="3200" b="1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4355976" y="5859669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</a:rPr>
              <a:t>camii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7164288" y="5832775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kale</a:t>
            </a:r>
            <a:endParaRPr lang="tr-TR" sz="3200" b="1" dirty="0"/>
          </a:p>
        </p:txBody>
      </p:sp>
    </p:spTree>
    <p:extLst>
      <p:ext uri="{BB962C8B-B14F-4D97-AF65-F5344CB8AC3E}">
        <p14:creationId xmlns="" xmlns:p14="http://schemas.microsoft.com/office/powerpoint/2010/main" val="3030604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00" y="577760"/>
            <a:ext cx="3093184" cy="2319888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084" y="533782"/>
            <a:ext cx="2914944" cy="2363866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028" y="533782"/>
            <a:ext cx="3016106" cy="2363866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64" y="3284985"/>
            <a:ext cx="3109148" cy="2331861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083" y="3284984"/>
            <a:ext cx="3159249" cy="2369437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333" y="3284985"/>
            <a:ext cx="2771800" cy="2369435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243902" y="11088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FF0000"/>
                </a:solidFill>
              </a:rPr>
              <a:t>BEŞERİ UNSURLAR</a:t>
            </a:r>
            <a:endParaRPr lang="tr-TR" sz="2800" b="1" i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43902" y="5932730"/>
            <a:ext cx="88868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  Oyun </a:t>
            </a:r>
            <a:r>
              <a:rPr lang="tr-TR" sz="2400" dirty="0" err="1" smtClean="0"/>
              <a:t>parkları,havaalanı,tünel,uydu</a:t>
            </a:r>
            <a:r>
              <a:rPr lang="tr-TR" sz="2400" dirty="0" smtClean="0"/>
              <a:t> ve </a:t>
            </a:r>
            <a:r>
              <a:rPr lang="tr-TR" sz="2400" dirty="0"/>
              <a:t>otomobiller yaşadığımız yerde görebileceğimiz başlıca </a:t>
            </a:r>
            <a:r>
              <a:rPr lang="tr-TR" sz="2400" dirty="0">
                <a:solidFill>
                  <a:srgbClr val="FF0000"/>
                </a:solidFill>
              </a:rPr>
              <a:t>beşerî unsurlardır.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755576" y="2312873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ev</a:t>
            </a:r>
            <a:endParaRPr lang="tr-TR" sz="32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3576613" y="220486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baraj</a:t>
            </a:r>
            <a:endParaRPr lang="tr-TR" sz="3200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6660232" y="230900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</a:rPr>
              <a:t>AVM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43902" y="5038886"/>
            <a:ext cx="1983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</a:rPr>
              <a:t>lunapark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3576613" y="494116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okul</a:t>
            </a:r>
            <a:endParaRPr lang="tr-TR" sz="32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6660232" y="4923856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chemeClr val="bg1"/>
                </a:solidFill>
              </a:rPr>
              <a:t>fabrika</a:t>
            </a:r>
            <a:endParaRPr lang="tr-T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9304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6" y="840354"/>
            <a:ext cx="9002180" cy="542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81" y="116632"/>
            <a:ext cx="8782050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54894374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109</Words>
  <PresentationFormat>Ekran Gösterisi (4:3)</PresentationFormat>
  <Paragraphs>38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2020-12-22T17:46:19Z</dcterms:created>
  <dcterms:modified xsi:type="dcterms:W3CDTF">2020-12-28T14:33:52Z</dcterms:modified>
  <cp:category>https://www.sorubak.com</cp:category>
</cp:coreProperties>
</file>