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5"/>
  </p:notesMasterIdLst>
  <p:sldIdLst>
    <p:sldId id="257" r:id="rId2"/>
    <p:sldId id="259" r:id="rId3"/>
    <p:sldId id="271" r:id="rId4"/>
    <p:sldId id="261" r:id="rId5"/>
    <p:sldId id="273" r:id="rId6"/>
    <p:sldId id="275" r:id="rId7"/>
    <p:sldId id="274" r:id="rId8"/>
    <p:sldId id="276" r:id="rId9"/>
    <p:sldId id="277" r:id="rId10"/>
    <p:sldId id="270" r:id="rId11"/>
    <p:sldId id="263" r:id="rId12"/>
    <p:sldId id="264" r:id="rId13"/>
    <p:sldId id="265" r:id="rId14"/>
    <p:sldId id="278" r:id="rId15"/>
    <p:sldId id="266" r:id="rId16"/>
    <p:sldId id="267" r:id="rId17"/>
    <p:sldId id="279" r:id="rId18"/>
    <p:sldId id="280" r:id="rId19"/>
    <p:sldId id="281" r:id="rId20"/>
    <p:sldId id="282" r:id="rId21"/>
    <p:sldId id="283" r:id="rId22"/>
    <p:sldId id="284" r:id="rId23"/>
    <p:sldId id="285" r:id="rId2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3300"/>
    <a:srgbClr val="43184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4" d="100"/>
          <a:sy n="94" d="100"/>
        </p:scale>
        <p:origin x="-47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436A2EA-1835-4001-AE17-9771DBE7DC2E}" type="doc">
      <dgm:prSet loTypeId="urn:microsoft.com/office/officeart/2005/8/layout/hierarchy1" loCatId="hierarchy" qsTypeId="urn:microsoft.com/office/officeart/2005/8/quickstyle/3d5" qsCatId="3D" csTypeId="urn:microsoft.com/office/officeart/2005/8/colors/accent3_4" csCatId="accent3" phldr="1"/>
      <dgm:spPr/>
      <dgm:t>
        <a:bodyPr/>
        <a:lstStyle/>
        <a:p>
          <a:endParaRPr lang="tr-TR"/>
        </a:p>
      </dgm:t>
    </dgm:pt>
    <dgm:pt modelId="{FF200CF0-5E47-455A-80AD-6824F680E190}">
      <dgm:prSet phldrT="[Metin]"/>
      <dgm:spPr/>
      <dgm:t>
        <a:bodyPr/>
        <a:lstStyle/>
        <a:p>
          <a:r>
            <a:rPr lang="tr-TR" b="1" dirty="0">
              <a:solidFill>
                <a:srgbClr val="7030A0"/>
              </a:solidFill>
            </a:rPr>
            <a:t>Dönme Hareketi</a:t>
          </a:r>
        </a:p>
      </dgm:t>
    </dgm:pt>
    <dgm:pt modelId="{9F79F19A-2D8C-4FE9-85AC-E382B35D36BF}" type="parTrans" cxnId="{B69D2148-EBFD-45A2-B9E9-CD857B2A2611}">
      <dgm:prSet/>
      <dgm:spPr/>
      <dgm:t>
        <a:bodyPr/>
        <a:lstStyle/>
        <a:p>
          <a:endParaRPr lang="tr-TR"/>
        </a:p>
      </dgm:t>
    </dgm:pt>
    <dgm:pt modelId="{02B3E421-370D-4D02-95E0-55F1E77B4E09}" type="sibTrans" cxnId="{B69D2148-EBFD-45A2-B9E9-CD857B2A2611}">
      <dgm:prSet/>
      <dgm:spPr/>
      <dgm:t>
        <a:bodyPr/>
        <a:lstStyle/>
        <a:p>
          <a:endParaRPr lang="tr-TR"/>
        </a:p>
      </dgm:t>
    </dgm:pt>
    <dgm:pt modelId="{B4287698-3395-4DC6-A1EB-C74153BE82BE}">
      <dgm:prSet phldrT="[Metin]"/>
      <dgm:spPr/>
      <dgm:t>
        <a:bodyPr/>
        <a:lstStyle/>
        <a:p>
          <a:r>
            <a:rPr lang="tr-TR" b="1" dirty="0">
              <a:solidFill>
                <a:srgbClr val="C00000"/>
              </a:solidFill>
            </a:rPr>
            <a:t>Dolanma Hareketi</a:t>
          </a:r>
        </a:p>
      </dgm:t>
    </dgm:pt>
    <dgm:pt modelId="{1ED4DE3F-648F-4BC0-9CAA-CC87720E2A9A}" type="parTrans" cxnId="{952DB687-C047-4F8D-976D-3EC6903007CF}">
      <dgm:prSet/>
      <dgm:spPr/>
      <dgm:t>
        <a:bodyPr/>
        <a:lstStyle/>
        <a:p>
          <a:endParaRPr lang="tr-TR"/>
        </a:p>
      </dgm:t>
    </dgm:pt>
    <dgm:pt modelId="{B2B2AB66-AFD8-4F45-9640-1A224BBF3EF4}" type="sibTrans" cxnId="{952DB687-C047-4F8D-976D-3EC6903007CF}">
      <dgm:prSet/>
      <dgm:spPr/>
      <dgm:t>
        <a:bodyPr/>
        <a:lstStyle/>
        <a:p>
          <a:endParaRPr lang="tr-TR"/>
        </a:p>
      </dgm:t>
    </dgm:pt>
    <dgm:pt modelId="{8B90753B-9944-46A1-B8B1-6A21CF99AA09}" type="pres">
      <dgm:prSet presAssocID="{F436A2EA-1835-4001-AE17-9771DBE7DC2E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tr-TR"/>
        </a:p>
      </dgm:t>
    </dgm:pt>
    <dgm:pt modelId="{F21AB6A2-9A89-45EA-8817-B56E555002C4}" type="pres">
      <dgm:prSet presAssocID="{FF200CF0-5E47-455A-80AD-6824F680E190}" presName="hierRoot1" presStyleCnt="0"/>
      <dgm:spPr/>
    </dgm:pt>
    <dgm:pt modelId="{4DA3B3A0-5D3D-4A38-B712-B598A4E34A4C}" type="pres">
      <dgm:prSet presAssocID="{FF200CF0-5E47-455A-80AD-6824F680E190}" presName="composite" presStyleCnt="0"/>
      <dgm:spPr/>
    </dgm:pt>
    <dgm:pt modelId="{2ABDDE07-C331-43A5-B518-EC9CE2819F1D}" type="pres">
      <dgm:prSet presAssocID="{FF200CF0-5E47-455A-80AD-6824F680E190}" presName="background" presStyleLbl="node0" presStyleIdx="0" presStyleCnt="1"/>
      <dgm:spPr/>
    </dgm:pt>
    <dgm:pt modelId="{E7B5243B-ED1C-4037-8FBC-6B84288B75BA}" type="pres">
      <dgm:prSet presAssocID="{FF200CF0-5E47-455A-80AD-6824F680E190}" presName="text" presStyleLbl="fgAcc0" presStyleIdx="0" presStyleCnt="1" custLinFactY="35441" custLinFactNeighborX="-75086" custLinFactNeighborY="100000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790846F4-CFBC-4296-9E2A-1ABC0A3D3D21}" type="pres">
      <dgm:prSet presAssocID="{FF200CF0-5E47-455A-80AD-6824F680E190}" presName="hierChild2" presStyleCnt="0"/>
      <dgm:spPr/>
    </dgm:pt>
    <dgm:pt modelId="{5FFDC3A1-1745-4DB5-A849-90DD872B465B}" type="pres">
      <dgm:prSet presAssocID="{1ED4DE3F-648F-4BC0-9CAA-CC87720E2A9A}" presName="Name10" presStyleLbl="parChTrans1D2" presStyleIdx="0" presStyleCnt="1"/>
      <dgm:spPr/>
      <dgm:t>
        <a:bodyPr/>
        <a:lstStyle/>
        <a:p>
          <a:endParaRPr lang="tr-TR"/>
        </a:p>
      </dgm:t>
    </dgm:pt>
    <dgm:pt modelId="{31BA01C2-E963-41EC-941A-C5026940FFE1}" type="pres">
      <dgm:prSet presAssocID="{B4287698-3395-4DC6-A1EB-C74153BE82BE}" presName="hierRoot2" presStyleCnt="0"/>
      <dgm:spPr/>
    </dgm:pt>
    <dgm:pt modelId="{DB698A76-BD8D-4E77-90B7-24897AE9C9A5}" type="pres">
      <dgm:prSet presAssocID="{B4287698-3395-4DC6-A1EB-C74153BE82BE}" presName="composite2" presStyleCnt="0"/>
      <dgm:spPr/>
    </dgm:pt>
    <dgm:pt modelId="{56BDD7B1-B65F-44DC-8084-AC201DEA26FA}" type="pres">
      <dgm:prSet presAssocID="{B4287698-3395-4DC6-A1EB-C74153BE82BE}" presName="background2" presStyleLbl="node2" presStyleIdx="0" presStyleCnt="1"/>
      <dgm:spPr/>
    </dgm:pt>
    <dgm:pt modelId="{17B26FDA-B0D9-4B3E-89D9-6387A6C7B0A6}" type="pres">
      <dgm:prSet presAssocID="{B4287698-3395-4DC6-A1EB-C74153BE82BE}" presName="text2" presStyleLbl="fgAcc2" presStyleIdx="0" presStyleCnt="1" custLinFactNeighborX="66076" custLinFactNeighborY="-14260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FE129DAB-2E34-4FD1-8671-7177136FC0C2}" type="pres">
      <dgm:prSet presAssocID="{B4287698-3395-4DC6-A1EB-C74153BE82BE}" presName="hierChild3" presStyleCnt="0"/>
      <dgm:spPr/>
    </dgm:pt>
  </dgm:ptLst>
  <dgm:cxnLst>
    <dgm:cxn modelId="{FBAEE874-08CB-43BF-B75B-7E1F07CC8FAA}" type="presOf" srcId="{FF200CF0-5E47-455A-80AD-6824F680E190}" destId="{E7B5243B-ED1C-4037-8FBC-6B84288B75BA}" srcOrd="0" destOrd="0" presId="urn:microsoft.com/office/officeart/2005/8/layout/hierarchy1"/>
    <dgm:cxn modelId="{952DB687-C047-4F8D-976D-3EC6903007CF}" srcId="{FF200CF0-5E47-455A-80AD-6824F680E190}" destId="{B4287698-3395-4DC6-A1EB-C74153BE82BE}" srcOrd="0" destOrd="0" parTransId="{1ED4DE3F-648F-4BC0-9CAA-CC87720E2A9A}" sibTransId="{B2B2AB66-AFD8-4F45-9640-1A224BBF3EF4}"/>
    <dgm:cxn modelId="{1CA17FF9-6414-4C4E-BC2B-05795ECB8B73}" type="presOf" srcId="{F436A2EA-1835-4001-AE17-9771DBE7DC2E}" destId="{8B90753B-9944-46A1-B8B1-6A21CF99AA09}" srcOrd="0" destOrd="0" presId="urn:microsoft.com/office/officeart/2005/8/layout/hierarchy1"/>
    <dgm:cxn modelId="{B69D2148-EBFD-45A2-B9E9-CD857B2A2611}" srcId="{F436A2EA-1835-4001-AE17-9771DBE7DC2E}" destId="{FF200CF0-5E47-455A-80AD-6824F680E190}" srcOrd="0" destOrd="0" parTransId="{9F79F19A-2D8C-4FE9-85AC-E382B35D36BF}" sibTransId="{02B3E421-370D-4D02-95E0-55F1E77B4E09}"/>
    <dgm:cxn modelId="{DCFA747D-7949-402B-AA62-7DEA8A123901}" type="presOf" srcId="{B4287698-3395-4DC6-A1EB-C74153BE82BE}" destId="{17B26FDA-B0D9-4B3E-89D9-6387A6C7B0A6}" srcOrd="0" destOrd="0" presId="urn:microsoft.com/office/officeart/2005/8/layout/hierarchy1"/>
    <dgm:cxn modelId="{C6959315-5262-409F-B6B4-048B01E647B9}" type="presOf" srcId="{1ED4DE3F-648F-4BC0-9CAA-CC87720E2A9A}" destId="{5FFDC3A1-1745-4DB5-A849-90DD872B465B}" srcOrd="0" destOrd="0" presId="urn:microsoft.com/office/officeart/2005/8/layout/hierarchy1"/>
    <dgm:cxn modelId="{3112B781-A7BF-4FB0-BCB6-BF5C2B405B2C}" type="presParOf" srcId="{8B90753B-9944-46A1-B8B1-6A21CF99AA09}" destId="{F21AB6A2-9A89-45EA-8817-B56E555002C4}" srcOrd="0" destOrd="0" presId="urn:microsoft.com/office/officeart/2005/8/layout/hierarchy1"/>
    <dgm:cxn modelId="{FB41E806-E0B6-454F-B262-DFFF133F74BE}" type="presParOf" srcId="{F21AB6A2-9A89-45EA-8817-B56E555002C4}" destId="{4DA3B3A0-5D3D-4A38-B712-B598A4E34A4C}" srcOrd="0" destOrd="0" presId="urn:microsoft.com/office/officeart/2005/8/layout/hierarchy1"/>
    <dgm:cxn modelId="{05E7D158-7E63-4B76-9929-C6A279B0C7A2}" type="presParOf" srcId="{4DA3B3A0-5D3D-4A38-B712-B598A4E34A4C}" destId="{2ABDDE07-C331-43A5-B518-EC9CE2819F1D}" srcOrd="0" destOrd="0" presId="urn:microsoft.com/office/officeart/2005/8/layout/hierarchy1"/>
    <dgm:cxn modelId="{A20A49CB-EB8F-44FB-96C1-2504764917A6}" type="presParOf" srcId="{4DA3B3A0-5D3D-4A38-B712-B598A4E34A4C}" destId="{E7B5243B-ED1C-4037-8FBC-6B84288B75BA}" srcOrd="1" destOrd="0" presId="urn:microsoft.com/office/officeart/2005/8/layout/hierarchy1"/>
    <dgm:cxn modelId="{9384490D-8A1B-4E72-942C-2EDBB6AC673E}" type="presParOf" srcId="{F21AB6A2-9A89-45EA-8817-B56E555002C4}" destId="{790846F4-CFBC-4296-9E2A-1ABC0A3D3D21}" srcOrd="1" destOrd="0" presId="urn:microsoft.com/office/officeart/2005/8/layout/hierarchy1"/>
    <dgm:cxn modelId="{EB3ACE86-3982-4ABC-A389-458DAC78320C}" type="presParOf" srcId="{790846F4-CFBC-4296-9E2A-1ABC0A3D3D21}" destId="{5FFDC3A1-1745-4DB5-A849-90DD872B465B}" srcOrd="0" destOrd="0" presId="urn:microsoft.com/office/officeart/2005/8/layout/hierarchy1"/>
    <dgm:cxn modelId="{DBD5A923-2ECF-4138-8D65-2A0A07F6CB94}" type="presParOf" srcId="{790846F4-CFBC-4296-9E2A-1ABC0A3D3D21}" destId="{31BA01C2-E963-41EC-941A-C5026940FFE1}" srcOrd="1" destOrd="0" presId="urn:microsoft.com/office/officeart/2005/8/layout/hierarchy1"/>
    <dgm:cxn modelId="{B571134E-9D6F-448A-9A11-548692EDE725}" type="presParOf" srcId="{31BA01C2-E963-41EC-941A-C5026940FFE1}" destId="{DB698A76-BD8D-4E77-90B7-24897AE9C9A5}" srcOrd="0" destOrd="0" presId="urn:microsoft.com/office/officeart/2005/8/layout/hierarchy1"/>
    <dgm:cxn modelId="{2E3F6B80-C1CB-4814-BA22-21562B405717}" type="presParOf" srcId="{DB698A76-BD8D-4E77-90B7-24897AE9C9A5}" destId="{56BDD7B1-B65F-44DC-8084-AC201DEA26FA}" srcOrd="0" destOrd="0" presId="urn:microsoft.com/office/officeart/2005/8/layout/hierarchy1"/>
    <dgm:cxn modelId="{63E5ADE5-9A4C-403B-94BA-512275468206}" type="presParOf" srcId="{DB698A76-BD8D-4E77-90B7-24897AE9C9A5}" destId="{17B26FDA-B0D9-4B3E-89D9-6387A6C7B0A6}" srcOrd="1" destOrd="0" presId="urn:microsoft.com/office/officeart/2005/8/layout/hierarchy1"/>
    <dgm:cxn modelId="{0E30F993-71C9-4F4A-AD48-BDF286F2D8A9}" type="presParOf" srcId="{31BA01C2-E963-41EC-941A-C5026940FFE1}" destId="{FE129DAB-2E34-4FD1-8671-7177136FC0C2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FFDC3A1-1745-4DB5-A849-90DD872B465B}">
      <dsp:nvSpPr>
        <dsp:cNvPr id="0" name=""/>
        <dsp:cNvSpPr/>
      </dsp:nvSpPr>
      <dsp:spPr>
        <a:xfrm>
          <a:off x="1274751" y="2429389"/>
          <a:ext cx="4104451" cy="1918353"/>
        </a:xfrm>
        <a:custGeom>
          <a:avLst/>
          <a:gdLst/>
          <a:ahLst/>
          <a:cxnLst/>
          <a:rect l="0" t="0" r="0" b="0"/>
          <a:pathLst>
            <a:path>
              <a:moveTo>
                <a:pt x="0" y="1918353"/>
              </a:moveTo>
              <a:lnTo>
                <a:pt x="4104451" y="0"/>
              </a:lnTo>
            </a:path>
          </a:pathLst>
        </a:custGeom>
        <a:noFill/>
        <a:ln w="25400" cap="flat" cmpd="sng" algn="ctr">
          <a:solidFill>
            <a:schemeClr val="accent3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ABDDE07-C331-43A5-B518-EC9CE2819F1D}">
      <dsp:nvSpPr>
        <dsp:cNvPr id="0" name=""/>
        <dsp:cNvSpPr/>
      </dsp:nvSpPr>
      <dsp:spPr>
        <a:xfrm>
          <a:off x="-179057" y="2501405"/>
          <a:ext cx="2907617" cy="1846337"/>
        </a:xfrm>
        <a:prstGeom prst="roundRect">
          <a:avLst>
            <a:gd name="adj" fmla="val 10000"/>
          </a:avLst>
        </a:prstGeom>
        <a:solidFill>
          <a:schemeClr val="accent3">
            <a:shade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7B5243B-ED1C-4037-8FBC-6B84288B75BA}">
      <dsp:nvSpPr>
        <dsp:cNvPr id="0" name=""/>
        <dsp:cNvSpPr/>
      </dsp:nvSpPr>
      <dsp:spPr>
        <a:xfrm>
          <a:off x="144011" y="2808320"/>
          <a:ext cx="2907617" cy="184633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5715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0" tIns="171450" rIns="171450" bIns="171450" numCol="1" spcCol="1270" anchor="ctr" anchorCtr="0">
          <a:noAutofit/>
        </a:bodyPr>
        <a:lstStyle/>
        <a:p>
          <a:pPr lvl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500" b="1" kern="1200" dirty="0">
              <a:solidFill>
                <a:srgbClr val="7030A0"/>
              </a:solidFill>
            </a:rPr>
            <a:t>Dönme Hareketi</a:t>
          </a:r>
        </a:p>
      </dsp:txBody>
      <dsp:txXfrm>
        <a:off x="144011" y="2808320"/>
        <a:ext cx="2907617" cy="1846337"/>
      </dsp:txXfrm>
    </dsp:sp>
    <dsp:sp modelId="{56BDD7B1-B65F-44DC-8084-AC201DEA26FA}">
      <dsp:nvSpPr>
        <dsp:cNvPr id="0" name=""/>
        <dsp:cNvSpPr/>
      </dsp:nvSpPr>
      <dsp:spPr>
        <a:xfrm>
          <a:off x="3925394" y="2429389"/>
          <a:ext cx="2907617" cy="1846337"/>
        </a:xfrm>
        <a:prstGeom prst="roundRect">
          <a:avLst>
            <a:gd name="adj" fmla="val 10000"/>
          </a:avLst>
        </a:prstGeom>
        <a:solidFill>
          <a:schemeClr val="accent3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7B26FDA-B0D9-4B3E-89D9-6387A6C7B0A6}">
      <dsp:nvSpPr>
        <dsp:cNvPr id="0" name=""/>
        <dsp:cNvSpPr/>
      </dsp:nvSpPr>
      <dsp:spPr>
        <a:xfrm>
          <a:off x="4248462" y="2736305"/>
          <a:ext cx="2907617" cy="184633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5715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0" tIns="171450" rIns="171450" bIns="171450" numCol="1" spcCol="1270" anchor="ctr" anchorCtr="0">
          <a:noAutofit/>
        </a:bodyPr>
        <a:lstStyle/>
        <a:p>
          <a:pPr lvl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500" b="1" kern="1200" dirty="0">
              <a:solidFill>
                <a:srgbClr val="C00000"/>
              </a:solidFill>
            </a:rPr>
            <a:t>Dolanma Hareketi</a:t>
          </a:r>
        </a:p>
      </dsp:txBody>
      <dsp:txXfrm>
        <a:off x="4248462" y="2736305"/>
        <a:ext cx="2907617" cy="184633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0F3FED-F40C-4EDE-8AD8-08B0CE43B182}" type="datetimeFigureOut">
              <a:rPr lang="tr-TR" smtClean="0"/>
              <a:pPr/>
              <a:t>10/10/2020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C256B1-08DE-4C44-8A95-6AB261A8DB59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Başlık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22" name="21 Alt Başlık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r-TR"/>
              <a:t>Asıl alt başlık stilini düzenlemek için tıklatın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FDC2D-EC5A-49EA-A6E9-F5C192B14C15}" type="datetimeFigureOut">
              <a:rPr lang="tr-TR" smtClean="0"/>
              <a:pPr/>
              <a:t>10/10/2020</a:t>
            </a:fld>
            <a:endParaRPr lang="tr-TR"/>
          </a:p>
        </p:txBody>
      </p:sp>
      <p:sp>
        <p:nvSpPr>
          <p:cNvPr id="20" name="1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0" name="9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4CBF6-F297-4FC9-912E-0EA48032B69B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Oval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Oval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FDC2D-EC5A-49EA-A6E9-F5C192B14C15}" type="datetimeFigureOut">
              <a:rPr lang="tr-TR" smtClean="0"/>
              <a:pPr/>
              <a:t>10/10/2020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4CBF6-F297-4FC9-912E-0EA48032B69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FDC2D-EC5A-49EA-A6E9-F5C192B14C15}" type="datetimeFigureOut">
              <a:rPr lang="tr-TR" smtClean="0"/>
              <a:pPr/>
              <a:t>10/10/2020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4CBF6-F297-4FC9-912E-0EA48032B69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FDC2D-EC5A-49EA-A6E9-F5C192B14C15}" type="datetimeFigureOut">
              <a:rPr lang="tr-TR" smtClean="0"/>
              <a:pPr/>
              <a:t>10/10/2020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4CBF6-F297-4FC9-912E-0EA48032B69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ikdörtgen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FDC2D-EC5A-49EA-A6E9-F5C192B14C15}" type="datetimeFigureOut">
              <a:rPr lang="tr-TR" smtClean="0"/>
              <a:pPr/>
              <a:t>10/10/2020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4CBF6-F297-4FC9-912E-0EA48032B69B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Dikdörtgen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Oval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Oval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FDC2D-EC5A-49EA-A6E9-F5C192B14C15}" type="datetimeFigureOut">
              <a:rPr lang="tr-TR" smtClean="0"/>
              <a:pPr/>
              <a:t>10/10/2020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4CBF6-F297-4FC9-912E-0EA48032B69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FDC2D-EC5A-49EA-A6E9-F5C192B14C15}" type="datetimeFigureOut">
              <a:rPr lang="tr-TR" smtClean="0"/>
              <a:pPr/>
              <a:t>10/10/2020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4CBF6-F297-4FC9-912E-0EA48032B69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FDC2D-EC5A-49EA-A6E9-F5C192B14C15}" type="datetimeFigureOut">
              <a:rPr lang="tr-TR" smtClean="0"/>
              <a:pPr/>
              <a:t>10/10/2020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4CBF6-F297-4FC9-912E-0EA48032B69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FDC2D-EC5A-49EA-A6E9-F5C192B14C15}" type="datetimeFigureOut">
              <a:rPr lang="tr-TR" smtClean="0"/>
              <a:pPr/>
              <a:t>10/10/2020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4CBF6-F297-4FC9-912E-0EA48032B69B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6" name="5 Dikdörtgen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FDC2D-EC5A-49EA-A6E9-F5C192B14C15}" type="datetimeFigureOut">
              <a:rPr lang="tr-TR" smtClean="0"/>
              <a:pPr/>
              <a:t>10/10/2020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4CBF6-F297-4FC9-912E-0EA48032B69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FDC2D-EC5A-49EA-A6E9-F5C192B14C15}" type="datetimeFigureOut">
              <a:rPr lang="tr-TR" smtClean="0"/>
              <a:pPr/>
              <a:t>10/10/2020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4CBF6-F297-4FC9-912E-0EA48032B69B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Dikdörtgen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tr-TR"/>
              <a:t>Resim eklemek için simgeyi tıklatın</a:t>
            </a:r>
            <a:endParaRPr kumimoji="0" lang="en-US" dirty="0"/>
          </a:p>
        </p:txBody>
      </p:sp>
      <p:sp>
        <p:nvSpPr>
          <p:cNvPr id="9" name="8 Akış Çizelgesi: İşlem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9 Akış Çizelgesi: İşlem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00"/>
            </a:gs>
            <a:gs pos="20000">
              <a:srgbClr val="000040"/>
            </a:gs>
            <a:gs pos="50000">
              <a:srgbClr val="400040"/>
            </a:gs>
            <a:gs pos="75000">
              <a:srgbClr val="8F0040"/>
            </a:gs>
            <a:gs pos="89999">
              <a:srgbClr val="F27300"/>
            </a:gs>
            <a:gs pos="100000">
              <a:srgbClr val="FFBF00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Pasta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Oval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Halka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dörtgen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4 Başlık Yer Tutucusu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9" name="8 Metin Yer Tutucusu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tr-TR"/>
              <a:t>Asıl metin stillerini düzenlemek için tıklatın</a:t>
            </a:r>
          </a:p>
          <a:p>
            <a:pPr lvl="1" eaLnBrk="1" latinLnBrk="0" hangingPunct="1"/>
            <a:r>
              <a:rPr kumimoji="0" lang="tr-TR"/>
              <a:t>İkinci düzey</a:t>
            </a:r>
          </a:p>
          <a:p>
            <a:pPr lvl="2" eaLnBrk="1" latinLnBrk="0" hangingPunct="1"/>
            <a:r>
              <a:rPr kumimoji="0" lang="tr-TR"/>
              <a:t>Üçüncü düzey</a:t>
            </a:r>
          </a:p>
          <a:p>
            <a:pPr lvl="3" eaLnBrk="1" latinLnBrk="0" hangingPunct="1"/>
            <a:r>
              <a:rPr kumimoji="0" lang="tr-TR"/>
              <a:t>Dördüncü düzey</a:t>
            </a:r>
          </a:p>
          <a:p>
            <a:pPr lvl="4" eaLnBrk="1" latinLnBrk="0" hangingPunct="1"/>
            <a:r>
              <a:rPr kumimoji="0" lang="tr-TR"/>
              <a:t>Beşinci düzey</a:t>
            </a:r>
            <a:endParaRPr kumimoji="0" lang="en-US"/>
          </a:p>
        </p:txBody>
      </p:sp>
      <p:sp>
        <p:nvSpPr>
          <p:cNvPr id="24" name="23 Veri Yer Tutucusu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74AFDC2D-EC5A-49EA-A6E9-F5C192B14C15}" type="datetimeFigureOut">
              <a:rPr lang="tr-TR" smtClean="0"/>
              <a:pPr/>
              <a:t>10/10/2020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tr-TR"/>
          </a:p>
        </p:txBody>
      </p:sp>
      <p:sp>
        <p:nvSpPr>
          <p:cNvPr id="22" name="21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1384CBF6-F297-4FC9-912E-0EA48032B69B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5" name="14 Dikdörtgen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1 Başlık"/>
          <p:cNvSpPr txBox="1">
            <a:spLocks/>
          </p:cNvSpPr>
          <p:nvPr/>
        </p:nvSpPr>
        <p:spPr>
          <a:xfrm>
            <a:off x="1115616" y="1412776"/>
            <a:ext cx="7239000" cy="2592288"/>
          </a:xfrm>
          <a:prstGeom prst="rect">
            <a:avLst/>
          </a:prstGeom>
        </p:spPr>
        <p:txBody>
          <a:bodyPr vert="horz" lIns="45720" tIns="0" rIns="45720" bIns="0" anchor="b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7200" b="1" i="0" u="none" strike="noStrike" kern="1200" cap="all" spc="0" normalizeH="0" baseline="0" noProof="0" dirty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DÜNYA’MIZIN HAREKETLERİ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619672" y="332656"/>
            <a:ext cx="7272808" cy="2016224"/>
          </a:xfrm>
        </p:spPr>
        <p:txBody>
          <a:bodyPr>
            <a:normAutofit lnSpcReduction="10000"/>
          </a:bodyPr>
          <a:lstStyle/>
          <a:p>
            <a:r>
              <a:rPr lang="tr-TR" dirty="0">
                <a:latin typeface="Comic Sans MS" pitchFamily="66" charset="0"/>
              </a:rPr>
              <a:t>Tüm bu görüşlerle beraber, uzaydan çekilen fotoğraflar Dünya’nın şeklinin küreye benzediğinin kesin kanıtıdır.</a:t>
            </a:r>
          </a:p>
        </p:txBody>
      </p:sp>
      <p:pic>
        <p:nvPicPr>
          <p:cNvPr id="21506" name="Picture 2" descr="Arazi, Gezegen, Uzay, Dünya, Evre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2492896"/>
            <a:ext cx="5753100" cy="32385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İçerik Yer Tutucusu"/>
          <p:cNvGraphicFramePr>
            <a:graphicFrameLocks noGrp="1"/>
          </p:cNvGraphicFramePr>
          <p:nvPr>
            <p:ph idx="1"/>
          </p:nvPr>
        </p:nvGraphicFramePr>
        <p:xfrm>
          <a:off x="1403648" y="404664"/>
          <a:ext cx="7239000" cy="48466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1 Başlık"/>
          <p:cNvSpPr>
            <a:spLocks noGrp="1"/>
          </p:cNvSpPr>
          <p:nvPr>
            <p:ph type="title"/>
          </p:nvPr>
        </p:nvSpPr>
        <p:spPr>
          <a:xfrm>
            <a:off x="2195736" y="1124744"/>
            <a:ext cx="6264696" cy="648072"/>
          </a:xfrm>
        </p:spPr>
        <p:txBody>
          <a:bodyPr>
            <a:normAutofit fontScale="90000"/>
          </a:bodyPr>
          <a:lstStyle/>
          <a:p>
            <a:pPr algn="ctr"/>
            <a:r>
              <a:rPr lang="tr-TR" sz="3200" b="1" dirty="0">
                <a:solidFill>
                  <a:srgbClr val="FF3300"/>
                </a:solidFill>
                <a:latin typeface="Comic Sans MS" pitchFamily="66" charset="0"/>
              </a:rPr>
              <a:t>DÜNYA’NIN HAREKETLERİ</a:t>
            </a:r>
            <a:r>
              <a:rPr lang="tr-TR" b="1" dirty="0">
                <a:solidFill>
                  <a:srgbClr val="FF3300"/>
                </a:solidFill>
                <a:latin typeface="Comic Sans MS" pitchFamily="66" charset="0"/>
              </a:rPr>
              <a:t> 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475656" y="260648"/>
            <a:ext cx="7498080" cy="868958"/>
          </a:xfrm>
        </p:spPr>
        <p:txBody>
          <a:bodyPr>
            <a:normAutofit/>
          </a:bodyPr>
          <a:lstStyle/>
          <a:p>
            <a:r>
              <a:rPr lang="tr-TR" sz="3200" b="1" cap="none" dirty="0">
                <a:solidFill>
                  <a:srgbClr val="FF0000"/>
                </a:solidFill>
                <a:latin typeface="Comic Sans MS" pitchFamily="66" charset="0"/>
              </a:rPr>
              <a:t>Dünya’nın Kendi Etrafında Dönmesi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403648" y="1196752"/>
            <a:ext cx="7344816" cy="2664296"/>
          </a:xfrm>
        </p:spPr>
        <p:txBody>
          <a:bodyPr>
            <a:normAutofit/>
          </a:bodyPr>
          <a:lstStyle/>
          <a:p>
            <a:r>
              <a:rPr lang="tr-TR" dirty="0">
                <a:latin typeface="Comic Sans MS" pitchFamily="66" charset="0"/>
              </a:rPr>
              <a:t>Dünya kendi ekseni etrafındaki dönüşünü </a:t>
            </a:r>
            <a:r>
              <a:rPr lang="tr-TR" b="1" dirty="0">
                <a:solidFill>
                  <a:srgbClr val="7030A0"/>
                </a:solidFill>
                <a:latin typeface="Comic Sans MS" pitchFamily="66" charset="0"/>
              </a:rPr>
              <a:t>bir günde</a:t>
            </a:r>
            <a:r>
              <a:rPr lang="tr-TR" dirty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tr-TR" dirty="0">
                <a:latin typeface="Comic Sans MS" pitchFamily="66" charset="0"/>
              </a:rPr>
              <a:t>tamamlar. Bu süre </a:t>
            </a:r>
            <a:r>
              <a:rPr lang="tr-TR" b="1" dirty="0">
                <a:solidFill>
                  <a:srgbClr val="7030A0"/>
                </a:solidFill>
                <a:latin typeface="Comic Sans MS" pitchFamily="66" charset="0"/>
              </a:rPr>
              <a:t>24 saattir</a:t>
            </a:r>
            <a:r>
              <a:rPr lang="tr-TR" dirty="0">
                <a:solidFill>
                  <a:srgbClr val="FF0000"/>
                </a:solidFill>
                <a:latin typeface="Comic Sans MS" pitchFamily="66" charset="0"/>
              </a:rPr>
              <a:t>.</a:t>
            </a:r>
            <a:r>
              <a:rPr lang="tr-TR" dirty="0">
                <a:latin typeface="Comic Sans MS" pitchFamily="66" charset="0"/>
              </a:rPr>
              <a:t> </a:t>
            </a:r>
          </a:p>
          <a:p>
            <a:r>
              <a:rPr lang="tr-TR" dirty="0">
                <a:latin typeface="Comic Sans MS" pitchFamily="66" charset="0"/>
              </a:rPr>
              <a:t>Bu hareketle </a:t>
            </a:r>
            <a:r>
              <a:rPr lang="tr-TR" dirty="0">
                <a:solidFill>
                  <a:srgbClr val="FF0000"/>
                </a:solidFill>
                <a:latin typeface="Comic Sans MS" pitchFamily="66" charset="0"/>
              </a:rPr>
              <a:t>gece ve gündüz </a:t>
            </a:r>
            <a:r>
              <a:rPr lang="tr-TR" dirty="0">
                <a:latin typeface="Comic Sans MS" pitchFamily="66" charset="0"/>
              </a:rPr>
              <a:t>meydana gelir. </a:t>
            </a:r>
          </a:p>
        </p:txBody>
      </p:sp>
      <p:pic>
        <p:nvPicPr>
          <p:cNvPr id="19458" name="Picture 2" descr="Yörünge, Dünya, Gezegen, Mavi, Topra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3861048"/>
            <a:ext cx="2866830" cy="2492896"/>
          </a:xfrm>
          <a:prstGeom prst="rect">
            <a:avLst/>
          </a:prstGeom>
          <a:noFill/>
        </p:spPr>
      </p:pic>
      <p:pic>
        <p:nvPicPr>
          <p:cNvPr id="19460" name="Picture 4" descr="Gün, Gece, Kontrast, Tam Tersin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3933056"/>
            <a:ext cx="3806330" cy="244641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187624" y="188640"/>
            <a:ext cx="7498080" cy="634082"/>
          </a:xfrm>
        </p:spPr>
        <p:txBody>
          <a:bodyPr>
            <a:normAutofit/>
          </a:bodyPr>
          <a:lstStyle/>
          <a:p>
            <a:pPr algn="ctr"/>
            <a:r>
              <a:rPr lang="tr-TR" sz="3200" b="1" dirty="0">
                <a:solidFill>
                  <a:srgbClr val="FF0000"/>
                </a:solidFill>
                <a:latin typeface="Comic Sans MS" pitchFamily="66" charset="0"/>
              </a:rPr>
              <a:t>Gece ve Gündüz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259632" y="908720"/>
            <a:ext cx="7498080" cy="1440160"/>
          </a:xfrm>
        </p:spPr>
        <p:txBody>
          <a:bodyPr>
            <a:normAutofit/>
          </a:bodyPr>
          <a:lstStyle/>
          <a:p>
            <a:r>
              <a:rPr lang="tr-TR" sz="2800" dirty="0">
                <a:latin typeface="Comic Sans MS" pitchFamily="66" charset="0"/>
              </a:rPr>
              <a:t>Dünya’nın Güneş’i gören tarfında gündüz yaşanır. Güneş’i görmeyen, karanlık tarafında ise gece olur.</a:t>
            </a:r>
          </a:p>
        </p:txBody>
      </p:sp>
      <p:sp>
        <p:nvSpPr>
          <p:cNvPr id="34820" name="AutoShape 4" descr="Ä°lgili resi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4822" name="AutoShape 6" descr="Ä°lgili resi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8438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4005064"/>
            <a:ext cx="7344816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9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896" y="2492896"/>
            <a:ext cx="2244095" cy="12763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1045096"/>
          </a:xfrm>
        </p:spPr>
        <p:txBody>
          <a:bodyPr/>
          <a:lstStyle/>
          <a:p>
            <a:pPr lvl="0"/>
            <a:r>
              <a:rPr lang="tr-TR" sz="2800" b="1" dirty="0">
                <a:latin typeface="Comic Sans MS" pitchFamily="66" charset="0"/>
              </a:rPr>
              <a:t>Dünya’nın kendi etrafındaki dönüş yönü </a:t>
            </a:r>
            <a:r>
              <a:rPr lang="tr-TR" sz="2800" b="1" dirty="0">
                <a:solidFill>
                  <a:srgbClr val="FF0000"/>
                </a:solidFill>
                <a:latin typeface="Comic Sans MS" pitchFamily="66" charset="0"/>
              </a:rPr>
              <a:t>batıdan doğuya</a:t>
            </a:r>
            <a:r>
              <a:rPr lang="tr-TR" sz="2800" b="1" dirty="0">
                <a:latin typeface="Comic Sans MS" pitchFamily="66" charset="0"/>
              </a:rPr>
              <a:t> doğrudur.</a:t>
            </a:r>
            <a:endParaRPr lang="tr-TR" sz="2800" dirty="0">
              <a:latin typeface="Comic Sans MS" pitchFamily="66" charset="0"/>
            </a:endParaRPr>
          </a:p>
          <a:p>
            <a:endParaRPr lang="tr-TR" dirty="0"/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3717032"/>
            <a:ext cx="7287344" cy="2106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115616" y="188640"/>
            <a:ext cx="7848872" cy="1124744"/>
          </a:xfrm>
        </p:spPr>
        <p:txBody>
          <a:bodyPr>
            <a:normAutofit/>
          </a:bodyPr>
          <a:lstStyle/>
          <a:p>
            <a:pPr algn="ctr"/>
            <a:r>
              <a:rPr lang="tr-TR" sz="3200" b="1" cap="none" dirty="0">
                <a:solidFill>
                  <a:srgbClr val="FF0000"/>
                </a:solidFill>
                <a:effectLst/>
                <a:latin typeface="Comic Sans MS" pitchFamily="66" charset="0"/>
              </a:rPr>
              <a:t>Dünya’ nın Güneş Etrafında Dolanması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259632" y="1447800"/>
            <a:ext cx="7674056" cy="4800600"/>
          </a:xfrm>
        </p:spPr>
        <p:txBody>
          <a:bodyPr>
            <a:normAutofit/>
          </a:bodyPr>
          <a:lstStyle/>
          <a:p>
            <a:pPr algn="ctr"/>
            <a:r>
              <a:rPr lang="tr-TR" sz="2800" dirty="0">
                <a:latin typeface="Comic Sans MS" pitchFamily="66" charset="0"/>
              </a:rPr>
              <a:t>Dünya Güneş’in etrafında dolanmasını </a:t>
            </a:r>
          </a:p>
          <a:p>
            <a:pPr algn="ctr">
              <a:buNone/>
            </a:pPr>
            <a:r>
              <a:rPr lang="tr-TR" sz="2800" dirty="0">
                <a:solidFill>
                  <a:srgbClr val="FF0000"/>
                </a:solidFill>
                <a:latin typeface="Comic Sans MS" pitchFamily="66" charset="0"/>
              </a:rPr>
              <a:t>365 gün 6 saatte </a:t>
            </a:r>
            <a:r>
              <a:rPr lang="tr-TR" sz="2800" dirty="0">
                <a:latin typeface="Comic Sans MS" pitchFamily="66" charset="0"/>
              </a:rPr>
              <a:t>tamamlar. </a:t>
            </a:r>
          </a:p>
          <a:p>
            <a:pPr algn="ctr">
              <a:buNone/>
            </a:pPr>
            <a:r>
              <a:rPr lang="tr-TR" sz="2800" dirty="0">
                <a:latin typeface="Comic Sans MS" pitchFamily="66" charset="0"/>
              </a:rPr>
              <a:t>Bu süreye bir </a:t>
            </a:r>
            <a:r>
              <a:rPr lang="tr-TR" sz="2800" dirty="0">
                <a:solidFill>
                  <a:srgbClr val="FF0000"/>
                </a:solidFill>
                <a:latin typeface="Comic Sans MS" pitchFamily="66" charset="0"/>
              </a:rPr>
              <a:t>yıl</a:t>
            </a:r>
            <a:r>
              <a:rPr lang="tr-TR" sz="2800" dirty="0">
                <a:latin typeface="Comic Sans MS" pitchFamily="66" charset="0"/>
              </a:rPr>
              <a:t> denir. </a:t>
            </a:r>
          </a:p>
        </p:txBody>
      </p:sp>
      <p:pic>
        <p:nvPicPr>
          <p:cNvPr id="1638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3501008"/>
            <a:ext cx="4211834" cy="25686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259632" y="548680"/>
            <a:ext cx="7239000" cy="5955694"/>
          </a:xfrm>
        </p:spPr>
        <p:txBody>
          <a:bodyPr>
            <a:normAutofit/>
          </a:bodyPr>
          <a:lstStyle/>
          <a:p>
            <a:r>
              <a:rPr lang="tr-TR" sz="2800" dirty="0">
                <a:latin typeface="Comic Sans MS" pitchFamily="66" charset="0"/>
              </a:rPr>
              <a:t>Dünya Güneş etrafında dolanırken  mevsimler oluşur. SONBAHAR, KIŞ, İLKBAHAR ve YAZ mevsimlerinin her biri üç ay sürer.</a:t>
            </a:r>
          </a:p>
        </p:txBody>
      </p:sp>
      <p:pic>
        <p:nvPicPr>
          <p:cNvPr id="1536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2420888"/>
            <a:ext cx="7672337" cy="40852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475656" y="188640"/>
            <a:ext cx="7498080" cy="648072"/>
          </a:xfrm>
        </p:spPr>
        <p:txBody>
          <a:bodyPr>
            <a:normAutofit fontScale="90000"/>
          </a:bodyPr>
          <a:lstStyle/>
          <a:p>
            <a:pPr algn="ctr"/>
            <a:r>
              <a:rPr lang="tr-TR" sz="2200" b="1" dirty="0">
                <a:solidFill>
                  <a:srgbClr val="FF0000"/>
                </a:solidFill>
                <a:effectLst/>
                <a:latin typeface="Comic Sans MS" pitchFamily="66" charset="0"/>
              </a:rPr>
              <a:t>AŞAĞIDAKİ CÜMLELERİ DOĞRU-YANLIŞ OLARAK DEĞERLENDİRİNİZ</a:t>
            </a:r>
            <a:endParaRPr lang="tr-TR" b="1" dirty="0">
              <a:effectLst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tr-TR" dirty="0"/>
              <a:t>(   ) Güneş, ışık ve ısı yayan bir yıldızdır.</a:t>
            </a:r>
          </a:p>
          <a:p>
            <a:r>
              <a:rPr lang="tr-TR" dirty="0"/>
              <a:t>(   ) Güneş, Dünya etrafında dönme hareketi yapar.</a:t>
            </a:r>
          </a:p>
          <a:p>
            <a:r>
              <a:rPr lang="tr-TR" dirty="0"/>
              <a:t>(   ) Güneş, Dünya’dan daha büyüktür.</a:t>
            </a:r>
          </a:p>
          <a:p>
            <a:r>
              <a:rPr lang="tr-TR" dirty="0"/>
              <a:t>(   ) Ay ile Güneş aynı büyüklüktedir.</a:t>
            </a:r>
          </a:p>
          <a:p>
            <a:r>
              <a:rPr lang="tr-TR" dirty="0"/>
              <a:t>(   ) Dünya’nın dolanma hareketi sonucunda gece ve gündüz oluşur.</a:t>
            </a:r>
          </a:p>
          <a:p>
            <a:r>
              <a:rPr lang="tr-TR" dirty="0"/>
              <a:t>(   ) Dünya batıdan doğuya doğru döner.</a:t>
            </a:r>
          </a:p>
          <a:p>
            <a:r>
              <a:rPr lang="tr-TR" dirty="0"/>
              <a:t>(   ) Dünya’nın kendi ekseni etrafında dönmesiyle mevsimler oluşur.</a:t>
            </a:r>
          </a:p>
          <a:p>
            <a:r>
              <a:rPr lang="tr-TR" dirty="0"/>
              <a:t>(   ) Dünya’nın  kendi ekseni etrafında dönme süresi 24 saattir.</a:t>
            </a: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2400" b="1" dirty="0">
                <a:solidFill>
                  <a:srgbClr val="FF0000"/>
                </a:solidFill>
                <a:effectLst/>
                <a:latin typeface="Comic Sans MS" pitchFamily="66" charset="0"/>
              </a:rPr>
              <a:t>Aşağıdaki cümlelerdeki boşlukları verilen sözcüklerden uygun olanlarla tamamlayınız.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043608" y="1772816"/>
            <a:ext cx="7890080" cy="4800600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tr-TR" sz="2600" b="1" dirty="0">
                <a:latin typeface="Comic Sans MS" pitchFamily="66" charset="0"/>
              </a:rPr>
              <a:t> </a:t>
            </a:r>
            <a:r>
              <a:rPr lang="tr-TR" sz="2600" b="1" dirty="0">
                <a:solidFill>
                  <a:srgbClr val="FF0000"/>
                </a:solidFill>
                <a:latin typeface="Comic Sans MS" pitchFamily="66" charset="0"/>
              </a:rPr>
              <a:t>UZAK</a:t>
            </a:r>
            <a:r>
              <a:rPr lang="tr-TR" sz="2600" b="1" dirty="0">
                <a:latin typeface="Comic Sans MS" pitchFamily="66" charset="0"/>
              </a:rPr>
              <a:t>  </a:t>
            </a:r>
            <a:r>
              <a:rPr lang="tr-TR" sz="2600" b="1" dirty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AY</a:t>
            </a:r>
            <a:r>
              <a:rPr lang="tr-TR" sz="2600" b="1" dirty="0">
                <a:latin typeface="Comic Sans MS" pitchFamily="66" charset="0"/>
              </a:rPr>
              <a:t>  </a:t>
            </a:r>
            <a:r>
              <a:rPr lang="tr-TR" sz="2600" b="1" dirty="0">
                <a:solidFill>
                  <a:srgbClr val="00B0F0"/>
                </a:solidFill>
                <a:latin typeface="Comic Sans MS" pitchFamily="66" charset="0"/>
              </a:rPr>
              <a:t>GECE ve GÜNDÜZ</a:t>
            </a:r>
            <a:r>
              <a:rPr lang="tr-TR" sz="2600" b="1" dirty="0">
                <a:latin typeface="Comic Sans MS" pitchFamily="66" charset="0"/>
              </a:rPr>
              <a:t>  </a:t>
            </a:r>
            <a:r>
              <a:rPr lang="tr-TR" sz="2600" b="1" dirty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DOLANMA</a:t>
            </a:r>
            <a:r>
              <a:rPr lang="tr-TR" sz="2600" b="1" dirty="0">
                <a:latin typeface="Comic Sans MS" pitchFamily="66" charset="0"/>
              </a:rPr>
              <a:t>  </a:t>
            </a:r>
            <a:r>
              <a:rPr lang="tr-TR" sz="2600" b="1" dirty="0">
                <a:solidFill>
                  <a:srgbClr val="0070C0"/>
                </a:solidFill>
                <a:latin typeface="Comic Sans MS" pitchFamily="66" charset="0"/>
              </a:rPr>
              <a:t>YILDIZ </a:t>
            </a:r>
            <a:r>
              <a:rPr lang="tr-TR" sz="2600" b="1" dirty="0">
                <a:latin typeface="Comic Sans MS" pitchFamily="66" charset="0"/>
              </a:rPr>
              <a:t> </a:t>
            </a:r>
            <a:r>
              <a:rPr lang="tr-TR" sz="2600" b="1" dirty="0">
                <a:solidFill>
                  <a:srgbClr val="FFC000"/>
                </a:solidFill>
                <a:latin typeface="Comic Sans MS" pitchFamily="66" charset="0"/>
              </a:rPr>
              <a:t>KÜRE</a:t>
            </a:r>
          </a:p>
          <a:p>
            <a:pPr>
              <a:buNone/>
            </a:pPr>
            <a:endParaRPr lang="tr-TR" sz="2600" dirty="0">
              <a:latin typeface="Comic Sans MS" pitchFamily="66" charset="0"/>
            </a:endParaRPr>
          </a:p>
          <a:p>
            <a:r>
              <a:rPr lang="tr-TR" sz="3400" dirty="0">
                <a:latin typeface="Comic Sans MS" pitchFamily="66" charset="0"/>
              </a:rPr>
              <a:t>Gezegenlerin etrafında dönen gök cisimlerine uydu denir. Buna göre ...... Dünya’nın uydusudur.</a:t>
            </a:r>
          </a:p>
          <a:p>
            <a:r>
              <a:rPr lang="tr-TR" sz="3400" dirty="0">
                <a:latin typeface="Comic Sans MS" pitchFamily="66" charset="0"/>
              </a:rPr>
              <a:t>Güneş Dünya’ya ............. olduğu için küçük görünür.</a:t>
            </a:r>
          </a:p>
          <a:p>
            <a:r>
              <a:rPr lang="tr-TR" sz="3400" dirty="0">
                <a:latin typeface="Comic Sans MS" pitchFamily="66" charset="0"/>
              </a:rPr>
              <a:t>Dünya, Güneş’ in etrafında dönme ve ... hareketi yapar.</a:t>
            </a:r>
          </a:p>
          <a:p>
            <a:r>
              <a:rPr lang="tr-TR" sz="3400" dirty="0">
                <a:latin typeface="Comic Sans MS" pitchFamily="66" charset="0"/>
              </a:rPr>
              <a:t>Dünya’nın kendi etrafında dönmesi sonucu .................... oluşur.</a:t>
            </a:r>
          </a:p>
          <a:p>
            <a:r>
              <a:rPr lang="tr-TR" sz="3400" dirty="0">
                <a:latin typeface="Comic Sans MS" pitchFamily="66" charset="0"/>
              </a:rPr>
              <a:t>Çeşitli gazlardan oluşan, ısı ve ışık saçan en büyük ............... Güneş’tir.</a:t>
            </a:r>
          </a:p>
          <a:p>
            <a:r>
              <a:rPr lang="tr-TR" sz="3400" dirty="0">
                <a:latin typeface="Comic Sans MS" pitchFamily="66" charset="0"/>
              </a:rPr>
              <a:t>Dünyanın  şekli  ....................ye benzer.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sz="2800" b="1" dirty="0">
                <a:latin typeface="Comic Sans MS" pitchFamily="66" charset="0"/>
              </a:rPr>
              <a:t>1 – Mevsimler nasıl oluşur?</a:t>
            </a:r>
            <a:endParaRPr lang="tr-TR" sz="2800" dirty="0">
              <a:latin typeface="Comic Sans MS" pitchFamily="66" charset="0"/>
            </a:endParaRPr>
          </a:p>
          <a:p>
            <a:pPr>
              <a:buNone/>
            </a:pPr>
            <a:r>
              <a:rPr lang="en-US" sz="2800" dirty="0">
                <a:latin typeface="Comic Sans MS" pitchFamily="66" charset="0"/>
              </a:rPr>
              <a:t>A) Dünya’nın kendi etrafında dönmesiyle.</a:t>
            </a:r>
            <a:endParaRPr lang="tr-TR" sz="2800" dirty="0">
              <a:latin typeface="Comic Sans MS" pitchFamily="66" charset="0"/>
            </a:endParaRPr>
          </a:p>
          <a:p>
            <a:pPr>
              <a:buNone/>
            </a:pPr>
            <a:r>
              <a:rPr lang="en-US" sz="2800" dirty="0">
                <a:latin typeface="Comic Sans MS" pitchFamily="66" charset="0"/>
              </a:rPr>
              <a:t>B) Güneş’in kendi etrafında dönmesiyle.</a:t>
            </a:r>
            <a:endParaRPr lang="tr-TR" sz="2800" dirty="0">
              <a:latin typeface="Comic Sans MS" pitchFamily="66" charset="0"/>
            </a:endParaRPr>
          </a:p>
          <a:p>
            <a:pPr>
              <a:buNone/>
            </a:pPr>
            <a:r>
              <a:rPr lang="en-US" sz="2800" dirty="0">
                <a:latin typeface="Comic Sans MS" pitchFamily="66" charset="0"/>
              </a:rPr>
              <a:t>C) Güneş’in Dünya’nın çevresinde dönmesiyle.</a:t>
            </a:r>
            <a:endParaRPr lang="tr-TR" sz="2800" dirty="0">
              <a:latin typeface="Comic Sans MS" pitchFamily="66" charset="0"/>
            </a:endParaRPr>
          </a:p>
          <a:p>
            <a:pPr>
              <a:buNone/>
            </a:pPr>
            <a:r>
              <a:rPr lang="en-US" sz="2800" dirty="0">
                <a:latin typeface="Comic Sans MS" pitchFamily="66" charset="0"/>
              </a:rPr>
              <a:t>D) Dünya’nın Güneş’in çevresinde </a:t>
            </a:r>
            <a:r>
              <a:rPr lang="tr-TR" sz="2800" dirty="0">
                <a:latin typeface="Comic Sans MS" pitchFamily="66" charset="0"/>
              </a:rPr>
              <a:t>dolanmasıyla</a:t>
            </a:r>
            <a:r>
              <a:rPr lang="en-US" sz="2800" dirty="0">
                <a:latin typeface="Comic Sans MS" pitchFamily="66" charset="0"/>
              </a:rPr>
              <a:t>.</a:t>
            </a:r>
            <a:endParaRPr lang="tr-TR" sz="2800" dirty="0">
              <a:latin typeface="Comic Sans MS" pitchFamily="66" charset="0"/>
            </a:endParaRPr>
          </a:p>
          <a:p>
            <a:endParaRPr lang="tr-TR" dirty="0"/>
          </a:p>
        </p:txBody>
      </p:sp>
      <p:sp>
        <p:nvSpPr>
          <p:cNvPr id="4" name="1 Başlık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</p:spPr>
        <p:txBody>
          <a:bodyPr>
            <a:normAutofit/>
          </a:bodyPr>
          <a:lstStyle/>
          <a:p>
            <a:r>
              <a:rPr lang="tr-TR" sz="2400" b="1" dirty="0">
                <a:solidFill>
                  <a:srgbClr val="FF0000"/>
                </a:solidFill>
                <a:effectLst/>
                <a:latin typeface="Comic Sans MS" pitchFamily="66" charset="0"/>
              </a:rPr>
              <a:t>Aşağıdaki çoktan seçmeli soruları cevaplayınız.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23728" y="260648"/>
            <a:ext cx="5112568" cy="648072"/>
          </a:xfrm>
        </p:spPr>
        <p:txBody>
          <a:bodyPr>
            <a:normAutofit fontScale="90000"/>
          </a:bodyPr>
          <a:lstStyle/>
          <a:p>
            <a:pPr algn="ctr"/>
            <a:r>
              <a:rPr lang="tr-TR" sz="3200" b="1" dirty="0">
                <a:solidFill>
                  <a:srgbClr val="FF3300"/>
                </a:solidFill>
                <a:latin typeface="Comic Sans MS" pitchFamily="66" charset="0"/>
              </a:rPr>
              <a:t>DÜNYA’NIN ŞEKLİ</a:t>
            </a:r>
            <a:r>
              <a:rPr lang="tr-TR" b="1" dirty="0">
                <a:solidFill>
                  <a:srgbClr val="FF3300"/>
                </a:solidFill>
                <a:latin typeface="Comic Sans MS" pitchFamily="66" charset="0"/>
              </a:rPr>
              <a:t> 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403648" y="908720"/>
            <a:ext cx="7384864" cy="4104456"/>
          </a:xfrm>
        </p:spPr>
        <p:txBody>
          <a:bodyPr>
            <a:noAutofit/>
          </a:bodyPr>
          <a:lstStyle/>
          <a:p>
            <a:pPr fontAlgn="base">
              <a:buNone/>
            </a:pPr>
            <a:r>
              <a:rPr lang="tr-TR" sz="2800" dirty="0">
                <a:latin typeface="Comic Sans MS" pitchFamily="66" charset="0"/>
              </a:rPr>
              <a:t>Geçmişte de insanlar Dünya`nın şeklini</a:t>
            </a:r>
          </a:p>
          <a:p>
            <a:pPr fontAlgn="base">
              <a:buNone/>
            </a:pPr>
            <a:r>
              <a:rPr lang="tr-TR" sz="2800" dirty="0">
                <a:latin typeface="Comic Sans MS" pitchFamily="66" charset="0"/>
              </a:rPr>
              <a:t>merak etmişler ve çeşitli tahminler</a:t>
            </a:r>
          </a:p>
          <a:p>
            <a:pPr fontAlgn="base">
              <a:buNone/>
            </a:pPr>
            <a:r>
              <a:rPr lang="tr-TR" sz="2800" dirty="0">
                <a:latin typeface="Comic Sans MS" pitchFamily="66" charset="0"/>
              </a:rPr>
              <a:t>yapmışlar. O zamanlar bilim bu kadar ileri</a:t>
            </a:r>
          </a:p>
          <a:p>
            <a:pPr fontAlgn="base">
              <a:buNone/>
            </a:pPr>
            <a:r>
              <a:rPr lang="tr-TR" sz="2800" dirty="0">
                <a:latin typeface="Comic Sans MS" pitchFamily="66" charset="0"/>
              </a:rPr>
              <a:t>olmadığından, insanlar Dünya hakkında</a:t>
            </a:r>
          </a:p>
          <a:p>
            <a:pPr fontAlgn="base">
              <a:buNone/>
            </a:pPr>
            <a:r>
              <a:rPr lang="tr-TR" sz="2800" dirty="0">
                <a:latin typeface="Comic Sans MS" pitchFamily="66" charset="0"/>
              </a:rPr>
              <a:t>fazla bilgi sahibi değillermiş. </a:t>
            </a:r>
          </a:p>
          <a:p>
            <a:pPr fontAlgn="base">
              <a:buNone/>
            </a:pPr>
            <a:r>
              <a:rPr lang="tr-TR" sz="2800" dirty="0">
                <a:latin typeface="Comic Sans MS" pitchFamily="66" charset="0"/>
              </a:rPr>
              <a:t>Dünya`nın tepsi gibi dümdüz olduğunu,</a:t>
            </a:r>
          </a:p>
          <a:p>
            <a:pPr fontAlgn="base">
              <a:buNone/>
            </a:pPr>
            <a:r>
              <a:rPr lang="tr-TR" sz="2800" dirty="0">
                <a:latin typeface="Comic Sans MS" pitchFamily="66" charset="0"/>
              </a:rPr>
              <a:t>ortasında karalar, etrafında denizlerin</a:t>
            </a:r>
          </a:p>
          <a:p>
            <a:pPr fontAlgn="base">
              <a:buNone/>
            </a:pPr>
            <a:r>
              <a:rPr lang="tr-TR" sz="2800" dirty="0">
                <a:latin typeface="Comic Sans MS" pitchFamily="66" charset="0"/>
              </a:rPr>
              <a:t>olduğunu düşünmüşler. </a:t>
            </a:r>
          </a:p>
        </p:txBody>
      </p:sp>
      <p:pic>
        <p:nvPicPr>
          <p:cNvPr id="24578" name="Picture 2" descr="Dünya, Dünya Çapında, Www, Kürese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5085184"/>
            <a:ext cx="4196796" cy="148791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sz="2800" b="1" dirty="0">
                <a:latin typeface="Comic Sans MS" pitchFamily="66" charset="0"/>
              </a:rPr>
              <a:t>2 – Dünya</a:t>
            </a:r>
            <a:r>
              <a:rPr lang="tr-TR" sz="2800" b="1" dirty="0">
                <a:latin typeface="Comic Sans MS" pitchFamily="66" charset="0"/>
              </a:rPr>
              <a:t>’nın</a:t>
            </a:r>
            <a:r>
              <a:rPr lang="en-US" sz="2800" b="1" dirty="0">
                <a:latin typeface="Comic Sans MS" pitchFamily="66" charset="0"/>
              </a:rPr>
              <a:t> kendi</a:t>
            </a:r>
            <a:r>
              <a:rPr lang="tr-TR" sz="2800" b="1" dirty="0">
                <a:latin typeface="Comic Sans MS" pitchFamily="66" charset="0"/>
              </a:rPr>
              <a:t> ekseni e</a:t>
            </a:r>
            <a:r>
              <a:rPr lang="en-US" sz="2800" b="1" dirty="0">
                <a:latin typeface="Comic Sans MS" pitchFamily="66" charset="0"/>
              </a:rPr>
              <a:t>trafındaki </a:t>
            </a:r>
            <a:r>
              <a:rPr lang="tr-TR" sz="2800" b="1" dirty="0">
                <a:latin typeface="Comic Sans MS" pitchFamily="66" charset="0"/>
              </a:rPr>
              <a:t>dönüşü</a:t>
            </a:r>
            <a:r>
              <a:rPr lang="en-US" sz="2800" b="1" dirty="0">
                <a:latin typeface="Comic Sans MS" pitchFamily="66" charset="0"/>
              </a:rPr>
              <a:t> ne kadar sürede tamamla</a:t>
            </a:r>
            <a:r>
              <a:rPr lang="tr-TR" sz="2800" b="1" dirty="0">
                <a:latin typeface="Comic Sans MS" pitchFamily="66" charset="0"/>
              </a:rPr>
              <a:t>nı</a:t>
            </a:r>
            <a:r>
              <a:rPr lang="en-US" sz="2800" b="1" dirty="0">
                <a:latin typeface="Comic Sans MS" pitchFamily="66" charset="0"/>
              </a:rPr>
              <a:t>r?</a:t>
            </a:r>
            <a:endParaRPr lang="tr-TR" sz="2800" dirty="0">
              <a:latin typeface="Comic Sans MS" pitchFamily="66" charset="0"/>
            </a:endParaRPr>
          </a:p>
          <a:p>
            <a:pPr marL="596646" indent="-514350">
              <a:buClrTx/>
              <a:buFont typeface="+mj-lt"/>
              <a:buAutoNum type="alphaUcPeriod"/>
            </a:pPr>
            <a:r>
              <a:rPr lang="en-US" sz="2800" dirty="0">
                <a:latin typeface="Comic Sans MS" pitchFamily="66" charset="0"/>
              </a:rPr>
              <a:t>1 </a:t>
            </a:r>
            <a:r>
              <a:rPr lang="tr-TR" sz="2800" dirty="0">
                <a:latin typeface="Comic Sans MS" pitchFamily="66" charset="0"/>
              </a:rPr>
              <a:t>saat</a:t>
            </a:r>
            <a:r>
              <a:rPr lang="en-US" sz="2800" dirty="0">
                <a:latin typeface="Comic Sans MS" pitchFamily="66" charset="0"/>
              </a:rPr>
              <a:t>    </a:t>
            </a:r>
            <a:endParaRPr lang="tr-TR" sz="2800" dirty="0">
              <a:latin typeface="Comic Sans MS" pitchFamily="66" charset="0"/>
            </a:endParaRPr>
          </a:p>
          <a:p>
            <a:pPr marL="596646" indent="-514350">
              <a:buClrTx/>
              <a:buFont typeface="+mj-lt"/>
              <a:buAutoNum type="alphaUcPeriod"/>
            </a:pPr>
            <a:r>
              <a:rPr lang="en-US" sz="2800" dirty="0">
                <a:latin typeface="Comic Sans MS" pitchFamily="66" charset="0"/>
              </a:rPr>
              <a:t>1 yıl      </a:t>
            </a:r>
            <a:endParaRPr lang="tr-TR" sz="2800" dirty="0">
              <a:latin typeface="Comic Sans MS" pitchFamily="66" charset="0"/>
            </a:endParaRPr>
          </a:p>
          <a:p>
            <a:pPr marL="596646" indent="-514350">
              <a:buClrTx/>
              <a:buFont typeface="+mj-lt"/>
              <a:buAutoNum type="alphaUcPeriod"/>
            </a:pPr>
            <a:r>
              <a:rPr lang="en-US" sz="2800" dirty="0">
                <a:latin typeface="Comic Sans MS" pitchFamily="66" charset="0"/>
              </a:rPr>
              <a:t>1 gün     </a:t>
            </a:r>
            <a:endParaRPr lang="tr-TR" sz="2800" dirty="0">
              <a:latin typeface="Comic Sans MS" pitchFamily="66" charset="0"/>
            </a:endParaRPr>
          </a:p>
          <a:p>
            <a:pPr marL="596646" indent="-514350">
              <a:buClrTx/>
              <a:buFont typeface="+mj-lt"/>
              <a:buAutoNum type="alphaUcPeriod"/>
            </a:pPr>
            <a:r>
              <a:rPr lang="en-US" sz="2800" dirty="0">
                <a:latin typeface="Comic Sans MS" pitchFamily="66" charset="0"/>
              </a:rPr>
              <a:t>1 </a:t>
            </a:r>
            <a:r>
              <a:rPr lang="tr-TR" sz="2800" dirty="0">
                <a:latin typeface="Comic Sans MS" pitchFamily="66" charset="0"/>
              </a:rPr>
              <a:t>yıl</a:t>
            </a: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475656" y="1052736"/>
            <a:ext cx="7498080" cy="5400600"/>
          </a:xfrm>
        </p:spPr>
        <p:txBody>
          <a:bodyPr>
            <a:noAutofit/>
          </a:bodyPr>
          <a:lstStyle/>
          <a:p>
            <a:r>
              <a:rPr lang="en-US" sz="2400" i="1" dirty="0">
                <a:solidFill>
                  <a:srgbClr val="FF0000"/>
                </a:solidFill>
                <a:latin typeface="Comic Sans MS" pitchFamily="66" charset="0"/>
              </a:rPr>
              <a:t>Oya</a:t>
            </a:r>
            <a:r>
              <a:rPr lang="en-US" sz="2400" dirty="0">
                <a:latin typeface="Comic Sans MS" pitchFamily="66" charset="0"/>
              </a:rPr>
              <a:t> : Dünya’nın, Güneş etrafında dolanımı 1 yılda tamamlanır.</a:t>
            </a:r>
            <a:endParaRPr lang="tr-TR" sz="2400" dirty="0">
              <a:latin typeface="Comic Sans MS" pitchFamily="66" charset="0"/>
            </a:endParaRPr>
          </a:p>
          <a:p>
            <a:r>
              <a:rPr lang="en-US" sz="2400" i="1" dirty="0">
                <a:solidFill>
                  <a:srgbClr val="FF0000"/>
                </a:solidFill>
                <a:latin typeface="Comic Sans MS" pitchFamily="66" charset="0"/>
              </a:rPr>
              <a:t>Sevgi</a:t>
            </a:r>
            <a:r>
              <a:rPr lang="en-US" sz="2400" dirty="0">
                <a:latin typeface="Comic Sans MS" pitchFamily="66" charset="0"/>
              </a:rPr>
              <a:t>: Dünya kendi etrafında dönerken bir taraf gece, diğer taraf gündüz olur.</a:t>
            </a:r>
            <a:endParaRPr lang="tr-TR" sz="2400" dirty="0">
              <a:latin typeface="Comic Sans MS" pitchFamily="66" charset="0"/>
            </a:endParaRPr>
          </a:p>
          <a:p>
            <a:r>
              <a:rPr lang="en-US" sz="2400" i="1" dirty="0">
                <a:solidFill>
                  <a:srgbClr val="FF0000"/>
                </a:solidFill>
                <a:latin typeface="Comic Sans MS" pitchFamily="66" charset="0"/>
              </a:rPr>
              <a:t>Can</a:t>
            </a:r>
            <a:r>
              <a:rPr lang="en-US" sz="2400" dirty="0">
                <a:latin typeface="Comic Sans MS" pitchFamily="66" charset="0"/>
              </a:rPr>
              <a:t> : Dünya, kendi etrafında döner</a:t>
            </a:r>
            <a:r>
              <a:rPr lang="tr-TR" sz="2400" dirty="0">
                <a:latin typeface="Comic Sans MS" pitchFamily="66" charset="0"/>
              </a:rPr>
              <a:t>ken</a:t>
            </a:r>
            <a:r>
              <a:rPr lang="en-US" sz="2400" dirty="0">
                <a:latin typeface="Comic Sans MS" pitchFamily="66" charset="0"/>
              </a:rPr>
              <a:t>,  Güneş'in etrafında </a:t>
            </a:r>
            <a:r>
              <a:rPr lang="tr-TR" sz="2400" dirty="0">
                <a:latin typeface="Comic Sans MS" pitchFamily="66" charset="0"/>
              </a:rPr>
              <a:t>da </a:t>
            </a:r>
            <a:r>
              <a:rPr lang="en-US" sz="2400" dirty="0">
                <a:latin typeface="Comic Sans MS" pitchFamily="66" charset="0"/>
              </a:rPr>
              <a:t>dolanır.</a:t>
            </a:r>
            <a:br>
              <a:rPr lang="en-US" sz="2400" dirty="0">
                <a:latin typeface="Comic Sans MS" pitchFamily="66" charset="0"/>
              </a:rPr>
            </a:br>
            <a:r>
              <a:rPr lang="en-US" sz="2400" b="1" dirty="0">
                <a:latin typeface="Comic Sans MS" pitchFamily="66" charset="0"/>
              </a:rPr>
              <a:t/>
            </a:r>
            <a:br>
              <a:rPr lang="en-US" sz="2400" b="1" dirty="0">
                <a:latin typeface="Comic Sans MS" pitchFamily="66" charset="0"/>
              </a:rPr>
            </a:br>
            <a:r>
              <a:rPr lang="en-US" sz="2400" b="1" dirty="0">
                <a:latin typeface="Comic Sans MS" pitchFamily="66" charset="0"/>
              </a:rPr>
              <a:t>3 - Yukarıdaki öğrencilerden hangilerinin verdiği ifadeler doğru</a:t>
            </a:r>
            <a:r>
              <a:rPr lang="tr-TR" sz="2400" b="1" dirty="0">
                <a:latin typeface="Comic Sans MS" pitchFamily="66" charset="0"/>
              </a:rPr>
              <a:t>dur?</a:t>
            </a:r>
            <a:endParaRPr lang="tr-TR" sz="2400" dirty="0">
              <a:latin typeface="Comic Sans MS" pitchFamily="66" charset="0"/>
            </a:endParaRPr>
          </a:p>
          <a:p>
            <a:pPr>
              <a:buNone/>
            </a:pPr>
            <a:r>
              <a:rPr lang="en-US" sz="2400" dirty="0">
                <a:latin typeface="Comic Sans MS" pitchFamily="66" charset="0"/>
              </a:rPr>
              <a:t>A) </a:t>
            </a:r>
            <a:r>
              <a:rPr lang="tr-TR" sz="2400" dirty="0">
                <a:latin typeface="Comic Sans MS" pitchFamily="66" charset="0"/>
              </a:rPr>
              <a:t>Oya, Sevgi </a:t>
            </a:r>
            <a:r>
              <a:rPr lang="en-US" sz="2400" dirty="0">
                <a:latin typeface="Comic Sans MS" pitchFamily="66" charset="0"/>
              </a:rPr>
              <a:t>ve </a:t>
            </a:r>
            <a:r>
              <a:rPr lang="tr-TR" sz="2400" dirty="0">
                <a:latin typeface="Comic Sans MS" pitchFamily="66" charset="0"/>
              </a:rPr>
              <a:t>Can</a:t>
            </a:r>
            <a:r>
              <a:rPr lang="en-US" sz="2400" dirty="0">
                <a:latin typeface="Comic Sans MS" pitchFamily="66" charset="0"/>
              </a:rPr>
              <a:t>         </a:t>
            </a:r>
            <a:endParaRPr lang="tr-TR" sz="2400" dirty="0">
              <a:latin typeface="Comic Sans MS" pitchFamily="66" charset="0"/>
            </a:endParaRPr>
          </a:p>
          <a:p>
            <a:pPr>
              <a:buNone/>
            </a:pPr>
            <a:r>
              <a:rPr lang="en-US" sz="2400" dirty="0">
                <a:latin typeface="Comic Sans MS" pitchFamily="66" charset="0"/>
              </a:rPr>
              <a:t>B) </a:t>
            </a:r>
            <a:r>
              <a:rPr lang="tr-TR" sz="2400" dirty="0">
                <a:latin typeface="Comic Sans MS" pitchFamily="66" charset="0"/>
              </a:rPr>
              <a:t>Can ve Sevgi</a:t>
            </a:r>
          </a:p>
          <a:p>
            <a:pPr>
              <a:buNone/>
            </a:pPr>
            <a:r>
              <a:rPr lang="en-US" sz="2400" dirty="0">
                <a:latin typeface="Comic Sans MS" pitchFamily="66" charset="0"/>
              </a:rPr>
              <a:t>C) </a:t>
            </a:r>
            <a:r>
              <a:rPr lang="tr-TR" sz="2400" dirty="0">
                <a:latin typeface="Comic Sans MS" pitchFamily="66" charset="0"/>
              </a:rPr>
              <a:t>Oya </a:t>
            </a:r>
            <a:r>
              <a:rPr lang="en-US" sz="2400" dirty="0">
                <a:latin typeface="Comic Sans MS" pitchFamily="66" charset="0"/>
              </a:rPr>
              <a:t>ve </a:t>
            </a:r>
            <a:r>
              <a:rPr lang="tr-TR" sz="2400" dirty="0">
                <a:latin typeface="Comic Sans MS" pitchFamily="66" charset="0"/>
              </a:rPr>
              <a:t>Sevgi</a:t>
            </a:r>
            <a:r>
              <a:rPr lang="en-US" sz="2400" dirty="0">
                <a:latin typeface="Comic Sans MS" pitchFamily="66" charset="0"/>
              </a:rPr>
              <a:t>    </a:t>
            </a:r>
            <a:endParaRPr lang="tr-TR" sz="2400" dirty="0">
              <a:latin typeface="Comic Sans MS" pitchFamily="66" charset="0"/>
            </a:endParaRPr>
          </a:p>
          <a:p>
            <a:pPr>
              <a:buNone/>
            </a:pPr>
            <a:r>
              <a:rPr lang="en-US" sz="2400" dirty="0">
                <a:latin typeface="Comic Sans MS" pitchFamily="66" charset="0"/>
              </a:rPr>
              <a:t>D) </a:t>
            </a:r>
            <a:r>
              <a:rPr lang="tr-TR" sz="2400" dirty="0">
                <a:latin typeface="Comic Sans MS" pitchFamily="66" charset="0"/>
              </a:rPr>
              <a:t>Oya</a:t>
            </a:r>
            <a:r>
              <a:rPr lang="en-US" sz="2400" dirty="0">
                <a:latin typeface="Comic Sans MS" pitchFamily="66" charset="0"/>
              </a:rPr>
              <a:t> ve </a:t>
            </a:r>
            <a:r>
              <a:rPr lang="tr-TR" sz="2400" dirty="0">
                <a:latin typeface="Comic Sans MS" pitchFamily="66" charset="0"/>
              </a:rPr>
              <a:t>Can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475656" y="836712"/>
            <a:ext cx="7498080" cy="4800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2800" b="1" dirty="0">
                <a:latin typeface="Comic Sans MS" pitchFamily="66" charset="0"/>
              </a:rPr>
              <a:t>4</a:t>
            </a:r>
            <a:r>
              <a:rPr lang="en-US" sz="2800" b="1" dirty="0">
                <a:latin typeface="Comic Sans MS" pitchFamily="66" charset="0"/>
              </a:rPr>
              <a:t> - Aşağıdaki ifadelerden hangisi </a:t>
            </a:r>
            <a:r>
              <a:rPr lang="en-US" sz="2800" b="1" i="1" u="sng" dirty="0">
                <a:latin typeface="Comic Sans MS" pitchFamily="66" charset="0"/>
              </a:rPr>
              <a:t>yanlıştır</a:t>
            </a:r>
            <a:r>
              <a:rPr lang="en-US" sz="2800" b="1" dirty="0">
                <a:latin typeface="Comic Sans MS" pitchFamily="66" charset="0"/>
              </a:rPr>
              <a:t>?</a:t>
            </a:r>
            <a:endParaRPr lang="tr-TR" sz="2800" b="1" dirty="0">
              <a:latin typeface="Comic Sans MS" pitchFamily="66" charset="0"/>
            </a:endParaRPr>
          </a:p>
          <a:p>
            <a:pPr>
              <a:buNone/>
            </a:pPr>
            <a:endParaRPr lang="tr-TR" sz="2800" dirty="0">
              <a:latin typeface="Comic Sans MS" pitchFamily="66" charset="0"/>
            </a:endParaRPr>
          </a:p>
          <a:p>
            <a:pPr>
              <a:buNone/>
            </a:pPr>
            <a:r>
              <a:rPr lang="en-US" sz="2800" dirty="0">
                <a:latin typeface="Comic Sans MS" pitchFamily="66" charset="0"/>
              </a:rPr>
              <a:t>A) Dünya</a:t>
            </a:r>
            <a:r>
              <a:rPr lang="tr-TR" sz="2800" dirty="0">
                <a:latin typeface="Comic Sans MS" pitchFamily="66" charset="0"/>
              </a:rPr>
              <a:t>’nın</a:t>
            </a:r>
            <a:r>
              <a:rPr lang="en-US" sz="2800" dirty="0">
                <a:latin typeface="Comic Sans MS" pitchFamily="66" charset="0"/>
              </a:rPr>
              <a:t> dönme ve dolanma </a:t>
            </a:r>
            <a:r>
              <a:rPr lang="tr-TR" sz="2800" dirty="0">
                <a:latin typeface="Comic Sans MS" pitchFamily="66" charset="0"/>
              </a:rPr>
              <a:t>olmak üzere iki türlü </a:t>
            </a:r>
            <a:r>
              <a:rPr lang="en-US" sz="2800" dirty="0">
                <a:latin typeface="Comic Sans MS" pitchFamily="66" charset="0"/>
              </a:rPr>
              <a:t>hareketi</a:t>
            </a:r>
            <a:r>
              <a:rPr lang="tr-TR" sz="2800" dirty="0">
                <a:latin typeface="Comic Sans MS" pitchFamily="66" charset="0"/>
              </a:rPr>
              <a:t> vardır</a:t>
            </a:r>
            <a:r>
              <a:rPr lang="en-US" sz="2800" dirty="0">
                <a:latin typeface="Comic Sans MS" pitchFamily="66" charset="0"/>
              </a:rPr>
              <a:t>.</a:t>
            </a:r>
            <a:endParaRPr lang="tr-TR" sz="2800" dirty="0">
              <a:latin typeface="Comic Sans MS" pitchFamily="66" charset="0"/>
            </a:endParaRPr>
          </a:p>
          <a:p>
            <a:pPr>
              <a:buNone/>
            </a:pPr>
            <a:r>
              <a:rPr lang="en-US" sz="2800" dirty="0">
                <a:latin typeface="Comic Sans MS" pitchFamily="66" charset="0"/>
              </a:rPr>
              <a:t>B) Dünya, kendi etrafındaki dönüşünü 24 saatte tamamlar.</a:t>
            </a:r>
            <a:endParaRPr lang="tr-TR" sz="2800" dirty="0">
              <a:latin typeface="Comic Sans MS" pitchFamily="66" charset="0"/>
            </a:endParaRPr>
          </a:p>
          <a:p>
            <a:pPr>
              <a:buNone/>
            </a:pPr>
            <a:r>
              <a:rPr lang="en-US" sz="2800" dirty="0">
                <a:latin typeface="Comic Sans MS" pitchFamily="66" charset="0"/>
              </a:rPr>
              <a:t>C) Dünya</a:t>
            </a:r>
            <a:r>
              <a:rPr lang="tr-TR" sz="2800" dirty="0">
                <a:latin typeface="Comic Sans MS" pitchFamily="66" charset="0"/>
              </a:rPr>
              <a:t> Güneş etrafındaki dolanımını bir yılda tamamlar</a:t>
            </a:r>
            <a:r>
              <a:rPr lang="en-US" sz="2800" dirty="0">
                <a:latin typeface="Comic Sans MS" pitchFamily="66" charset="0"/>
              </a:rPr>
              <a:t>.</a:t>
            </a:r>
            <a:endParaRPr lang="tr-TR" sz="2800" dirty="0">
              <a:latin typeface="Comic Sans MS" pitchFamily="66" charset="0"/>
            </a:endParaRPr>
          </a:p>
          <a:p>
            <a:pPr>
              <a:buNone/>
            </a:pPr>
            <a:r>
              <a:rPr lang="en-US" sz="2800" dirty="0">
                <a:latin typeface="Comic Sans MS" pitchFamily="66" charset="0"/>
              </a:rPr>
              <a:t>D) Dünya sadece </a:t>
            </a:r>
            <a:r>
              <a:rPr lang="tr-TR" sz="2800" dirty="0">
                <a:latin typeface="Comic Sans MS" pitchFamily="66" charset="0"/>
              </a:rPr>
              <a:t>dolanma</a:t>
            </a:r>
            <a:r>
              <a:rPr lang="en-US" sz="2800" dirty="0">
                <a:latin typeface="Comic Sans MS" pitchFamily="66" charset="0"/>
              </a:rPr>
              <a:t> hareketi yapar.</a:t>
            </a:r>
            <a:endParaRPr lang="tr-TR" sz="2800" dirty="0"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331640" y="2924944"/>
            <a:ext cx="7498080" cy="356537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2800" b="1" dirty="0">
                <a:latin typeface="Comic Sans MS" pitchFamily="66" charset="0"/>
              </a:rPr>
              <a:t>5</a:t>
            </a:r>
            <a:r>
              <a:rPr lang="en-US" sz="2800" b="1" dirty="0">
                <a:latin typeface="Comic Sans MS" pitchFamily="66" charset="0"/>
              </a:rPr>
              <a:t> - Yukarıdaki </a:t>
            </a:r>
            <a:r>
              <a:rPr lang="tr-TR" sz="2800" b="1" dirty="0">
                <a:latin typeface="Comic Sans MS" pitchFamily="66" charset="0"/>
              </a:rPr>
              <a:t>model</a:t>
            </a:r>
            <a:r>
              <a:rPr lang="en-US" sz="2800" b="1" dirty="0">
                <a:latin typeface="Comic Sans MS" pitchFamily="66" charset="0"/>
              </a:rPr>
              <a:t>, aşağıdaki olayların hangisini </a:t>
            </a:r>
            <a:r>
              <a:rPr lang="tr-TR" sz="2800" b="1" dirty="0">
                <a:latin typeface="Comic Sans MS" pitchFamily="66" charset="0"/>
              </a:rPr>
              <a:t>açıklıyor</a:t>
            </a:r>
            <a:r>
              <a:rPr lang="en-US" sz="2800" b="1" dirty="0">
                <a:latin typeface="Comic Sans MS" pitchFamily="66" charset="0"/>
              </a:rPr>
              <a:t>?</a:t>
            </a:r>
            <a:endParaRPr lang="tr-TR" sz="2800" b="1" dirty="0">
              <a:latin typeface="Comic Sans MS" pitchFamily="66" charset="0"/>
            </a:endParaRPr>
          </a:p>
          <a:p>
            <a:pPr>
              <a:buNone/>
            </a:pPr>
            <a:endParaRPr lang="tr-TR" sz="2800" dirty="0">
              <a:latin typeface="Comic Sans MS" pitchFamily="66" charset="0"/>
            </a:endParaRPr>
          </a:p>
          <a:p>
            <a:pPr>
              <a:buNone/>
            </a:pPr>
            <a:r>
              <a:rPr lang="en-US" sz="2800" dirty="0">
                <a:latin typeface="Comic Sans MS" pitchFamily="66" charset="0"/>
              </a:rPr>
              <a:t>A) </a:t>
            </a:r>
            <a:r>
              <a:rPr lang="tr-TR" sz="2800" dirty="0">
                <a:latin typeface="Comic Sans MS" pitchFamily="66" charset="0"/>
              </a:rPr>
              <a:t>Güneş’in</a:t>
            </a:r>
            <a:r>
              <a:rPr lang="en-US" sz="2800" dirty="0">
                <a:latin typeface="Comic Sans MS" pitchFamily="66" charset="0"/>
              </a:rPr>
              <a:t> Dünya etrafında</a:t>
            </a:r>
            <a:r>
              <a:rPr lang="tr-TR" sz="2800" dirty="0">
                <a:latin typeface="Comic Sans MS" pitchFamily="66" charset="0"/>
              </a:rPr>
              <a:t>ki </a:t>
            </a:r>
            <a:r>
              <a:rPr lang="en-US" sz="2800" dirty="0">
                <a:latin typeface="Comic Sans MS" pitchFamily="66" charset="0"/>
              </a:rPr>
              <a:t>dön</a:t>
            </a:r>
            <a:r>
              <a:rPr lang="tr-TR" sz="2800" dirty="0">
                <a:latin typeface="Comic Sans MS" pitchFamily="66" charset="0"/>
              </a:rPr>
              <a:t>üşünü.</a:t>
            </a:r>
          </a:p>
          <a:p>
            <a:pPr>
              <a:buNone/>
            </a:pPr>
            <a:r>
              <a:rPr lang="en-US" sz="2800" dirty="0">
                <a:latin typeface="Comic Sans MS" pitchFamily="66" charset="0"/>
              </a:rPr>
              <a:t>B) Mevsimlerin </a:t>
            </a:r>
            <a:r>
              <a:rPr lang="tr-TR" sz="2800" dirty="0">
                <a:latin typeface="Comic Sans MS" pitchFamily="66" charset="0"/>
              </a:rPr>
              <a:t>oluşumunu.</a:t>
            </a:r>
          </a:p>
          <a:p>
            <a:pPr>
              <a:buNone/>
            </a:pPr>
            <a:r>
              <a:rPr lang="en-US" sz="2800" dirty="0">
                <a:latin typeface="Comic Sans MS" pitchFamily="66" charset="0"/>
              </a:rPr>
              <a:t>C) Gece ve gündüzün </a:t>
            </a:r>
            <a:r>
              <a:rPr lang="tr-TR" sz="2800" dirty="0">
                <a:latin typeface="Comic Sans MS" pitchFamily="66" charset="0"/>
              </a:rPr>
              <a:t>oluşumunu.</a:t>
            </a:r>
          </a:p>
          <a:p>
            <a:pPr>
              <a:buNone/>
            </a:pPr>
            <a:r>
              <a:rPr lang="en-US" sz="2800" dirty="0">
                <a:latin typeface="Comic Sans MS" pitchFamily="66" charset="0"/>
              </a:rPr>
              <a:t>D) </a:t>
            </a:r>
            <a:r>
              <a:rPr lang="tr-TR" sz="2800" dirty="0">
                <a:latin typeface="Comic Sans MS" pitchFamily="66" charset="0"/>
              </a:rPr>
              <a:t>Dünya’nın Güneş</a:t>
            </a:r>
            <a:r>
              <a:rPr lang="en-US" sz="2800" dirty="0">
                <a:latin typeface="Comic Sans MS" pitchFamily="66" charset="0"/>
              </a:rPr>
              <a:t> etrafında</a:t>
            </a:r>
            <a:r>
              <a:rPr lang="tr-TR" sz="2800" dirty="0">
                <a:latin typeface="Comic Sans MS" pitchFamily="66" charset="0"/>
              </a:rPr>
              <a:t>ki</a:t>
            </a:r>
            <a:r>
              <a:rPr lang="en-US" sz="2800" dirty="0">
                <a:latin typeface="Comic Sans MS" pitchFamily="66" charset="0"/>
              </a:rPr>
              <a:t> </a:t>
            </a:r>
            <a:r>
              <a:rPr lang="tr-TR" sz="2800" dirty="0">
                <a:latin typeface="Comic Sans MS" pitchFamily="66" charset="0"/>
              </a:rPr>
              <a:t>dönüşünü.</a:t>
            </a:r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1196752"/>
            <a:ext cx="4991100" cy="153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547664" y="692696"/>
            <a:ext cx="7384864" cy="1152128"/>
          </a:xfrm>
        </p:spPr>
        <p:txBody>
          <a:bodyPr>
            <a:noAutofit/>
          </a:bodyPr>
          <a:lstStyle/>
          <a:p>
            <a:pPr algn="ctr" fontAlgn="base">
              <a:buNone/>
            </a:pPr>
            <a:r>
              <a:rPr lang="tr-TR" sz="2800" dirty="0">
                <a:latin typeface="Comic Sans MS" pitchFamily="66" charset="0"/>
              </a:rPr>
              <a:t>Hatta bazı toplumlar, Dünya bir boğanın boynuzları üzerinde duruyor sanırlarmış.</a:t>
            </a:r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1772816"/>
            <a:ext cx="3945901" cy="4763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AutoShape 4" descr="galileo ile ilgili gÃ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8678" name="AutoShape 6" descr="galileo ile ilgili gÃ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7" name="6 İçerik Yer Tutucusu"/>
          <p:cNvSpPr>
            <a:spLocks noGrp="1"/>
          </p:cNvSpPr>
          <p:nvPr>
            <p:ph idx="1"/>
          </p:nvPr>
        </p:nvSpPr>
        <p:spPr>
          <a:xfrm>
            <a:off x="1403648" y="188640"/>
            <a:ext cx="7498080" cy="2736304"/>
          </a:xfrm>
        </p:spPr>
        <p:txBody>
          <a:bodyPr>
            <a:normAutofit fontScale="92500" lnSpcReduction="20000"/>
          </a:bodyPr>
          <a:lstStyle/>
          <a:p>
            <a:r>
              <a:rPr lang="tr-TR" sz="2800" b="1" dirty="0">
                <a:solidFill>
                  <a:srgbClr val="0070C0"/>
                </a:solidFill>
                <a:latin typeface="Comic Sans MS" pitchFamily="66" charset="0"/>
              </a:rPr>
              <a:t>Sonra, Dünya`nın küreye benzediğini söyleyen düşünürler ve bilim insanları olmuş.</a:t>
            </a:r>
          </a:p>
          <a:p>
            <a:pPr>
              <a:buNone/>
            </a:pPr>
            <a:endParaRPr lang="tr-TR" sz="2800" b="1" dirty="0">
              <a:solidFill>
                <a:srgbClr val="0070C0"/>
              </a:solidFill>
              <a:latin typeface="Comic Sans MS" pitchFamily="66" charset="0"/>
            </a:endParaRPr>
          </a:p>
          <a:p>
            <a:r>
              <a:rPr lang="tr-TR" sz="2800" dirty="0">
                <a:latin typeface="Comic Sans MS" pitchFamily="66" charset="0"/>
              </a:rPr>
              <a:t>Örneğin, Pisagor Dünya`nın küre gibi olabileceğini söylemiş ama öğrencileri ve bazı bilginler dışında kimse ona inanmamış. </a:t>
            </a:r>
          </a:p>
        </p:txBody>
      </p:sp>
      <p:pic>
        <p:nvPicPr>
          <p:cNvPr id="23554" name="Picture 2" descr="https://www.fenokulu.net/images/PiSAGOR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3501008"/>
            <a:ext cx="2880320" cy="263759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AutoShape 4" descr="galileo ile ilgili gÃ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8678" name="AutoShape 6" descr="galileo ile ilgili gÃ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7" name="6 İçerik Yer Tutucusu"/>
          <p:cNvSpPr>
            <a:spLocks noGrp="1"/>
          </p:cNvSpPr>
          <p:nvPr>
            <p:ph idx="1"/>
          </p:nvPr>
        </p:nvSpPr>
        <p:spPr>
          <a:xfrm>
            <a:off x="1331640" y="692696"/>
            <a:ext cx="7498080" cy="2160240"/>
          </a:xfrm>
        </p:spPr>
        <p:txBody>
          <a:bodyPr>
            <a:normAutofit/>
          </a:bodyPr>
          <a:lstStyle/>
          <a:p>
            <a:pPr algn="ctr"/>
            <a:r>
              <a:rPr lang="tr-TR" dirty="0">
                <a:latin typeface="Comic Sans MS" pitchFamily="66" charset="0"/>
              </a:rPr>
              <a:t>Pisagor`dan iki yüz yıl sonra Aristo gökyüzünü gözlemleyerek</a:t>
            </a:r>
            <a:br>
              <a:rPr lang="tr-TR" dirty="0">
                <a:latin typeface="Comic Sans MS" pitchFamily="66" charset="0"/>
              </a:rPr>
            </a:br>
            <a:r>
              <a:rPr lang="tr-TR" dirty="0">
                <a:latin typeface="Comic Sans MS" pitchFamily="66" charset="0"/>
              </a:rPr>
              <a:t>Dünya`nın küreye benzediğini fark etmiş.</a:t>
            </a:r>
          </a:p>
        </p:txBody>
      </p:sp>
      <p:pic>
        <p:nvPicPr>
          <p:cNvPr id="29698" name="Picture 2" descr="https://www.fenokulu.net/images/ARiST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56" y="3284984"/>
            <a:ext cx="2808312" cy="27593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AutoShape 4" descr="galileo ile ilgili gÃ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8678" name="AutoShape 6" descr="galileo ile ilgili gÃ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7" name="6 İçerik Yer Tutucusu"/>
          <p:cNvSpPr>
            <a:spLocks noGrp="1"/>
          </p:cNvSpPr>
          <p:nvPr>
            <p:ph idx="1"/>
          </p:nvPr>
        </p:nvSpPr>
        <p:spPr>
          <a:xfrm>
            <a:off x="1331640" y="692696"/>
            <a:ext cx="7498080" cy="2160240"/>
          </a:xfrm>
        </p:spPr>
        <p:txBody>
          <a:bodyPr>
            <a:noAutofit/>
          </a:bodyPr>
          <a:lstStyle/>
          <a:p>
            <a:r>
              <a:rPr lang="tr-TR" sz="2800" dirty="0">
                <a:latin typeface="Comic Sans MS" pitchFamily="66" charset="0"/>
              </a:rPr>
              <a:t>Orta Asyalı büyük bilgin Birûni de Dünya`nın küreye benzediğini söylemiş. Birûni`nin tespit ettiği değerler bugünkü rakamlara çok yakındır. </a:t>
            </a:r>
          </a:p>
        </p:txBody>
      </p:sp>
      <p:pic>
        <p:nvPicPr>
          <p:cNvPr id="31746" name="Picture 2" descr="https://www.fenokulu.net/images/BiRuNi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2996952"/>
            <a:ext cx="2898499" cy="291425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AutoShape 4" descr="galileo ile ilgili gÃ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8678" name="AutoShape 6" descr="galileo ile ilgili gÃ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7" name="6 İçerik Yer Tutucusu"/>
          <p:cNvSpPr>
            <a:spLocks noGrp="1"/>
          </p:cNvSpPr>
          <p:nvPr>
            <p:ph idx="1"/>
          </p:nvPr>
        </p:nvSpPr>
        <p:spPr>
          <a:xfrm>
            <a:off x="1331640" y="692696"/>
            <a:ext cx="7498080" cy="5184576"/>
          </a:xfrm>
        </p:spPr>
        <p:txBody>
          <a:bodyPr>
            <a:noAutofit/>
          </a:bodyPr>
          <a:lstStyle/>
          <a:p>
            <a:r>
              <a:rPr lang="tr-TR" sz="2800" dirty="0">
                <a:latin typeface="Comic Sans MS" pitchFamily="66" charset="0"/>
              </a:rPr>
              <a:t>Magellan (Macellan), Dünya’nın çevresini dolaşan ilk denizcidir. Bu sayede Dünya`nın küre şeklinde olduğunu keşfetmiş.</a:t>
            </a:r>
          </a:p>
        </p:txBody>
      </p:sp>
      <p:pic>
        <p:nvPicPr>
          <p:cNvPr id="30722" name="Picture 2" descr="https://www.fenokulu.net/images/FERDiNAND-MAGELLEAN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1880" y="2780928"/>
            <a:ext cx="2664296" cy="266429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331640" y="836712"/>
            <a:ext cx="7498080" cy="1765176"/>
          </a:xfrm>
        </p:spPr>
        <p:txBody>
          <a:bodyPr>
            <a:normAutofit/>
          </a:bodyPr>
          <a:lstStyle/>
          <a:p>
            <a:r>
              <a:rPr lang="tr-TR" sz="2800" dirty="0">
                <a:latin typeface="Comic Sans MS" pitchFamily="66" charset="0"/>
              </a:rPr>
              <a:t>Copernicus (Kopernik) Dünya`nın ve hatta gezegenlerin de Güneş`in etrafında döndüğünü ilân etmiş.</a:t>
            </a:r>
          </a:p>
        </p:txBody>
      </p:sp>
      <p:pic>
        <p:nvPicPr>
          <p:cNvPr id="33794" name="Picture 2" descr="Nicolaus Copernicus, Illüstrasy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1" y="2996952"/>
            <a:ext cx="3227420" cy="2806453"/>
          </a:xfrm>
          <a:prstGeom prst="rect">
            <a:avLst/>
          </a:prstGeom>
          <a:noFill/>
        </p:spPr>
      </p:pic>
      <p:pic>
        <p:nvPicPr>
          <p:cNvPr id="33796" name="Picture 4" descr="Güneş Sistemi, Gezegenler, Güneş, Boşluk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1" y="2996952"/>
            <a:ext cx="3941590" cy="26642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187624" y="476672"/>
            <a:ext cx="7498080" cy="3456384"/>
          </a:xfrm>
        </p:spPr>
        <p:txBody>
          <a:bodyPr/>
          <a:lstStyle/>
          <a:p>
            <a:r>
              <a:rPr lang="tr-TR" dirty="0">
                <a:latin typeface="Comic Sans MS" pitchFamily="66" charset="0"/>
              </a:rPr>
              <a:t>Galileo </a:t>
            </a:r>
            <a:r>
              <a:rPr lang="tr-TR" b="1" dirty="0">
                <a:latin typeface="Comic Sans MS" pitchFamily="66" charset="0"/>
              </a:rPr>
              <a:t>i</a:t>
            </a:r>
            <a:r>
              <a:rPr lang="tr-TR" dirty="0">
                <a:latin typeface="Comic Sans MS" pitchFamily="66" charset="0"/>
              </a:rPr>
              <a:t>cat ettiği teleskopla gök cisimlerini incelemiş, önemli keşifler yapmış. Yaptığı gözlemlerle Kopernik`in “Dünya ve diğer gezegenler, Güneş`in etrafında dönüyor.” iddiasını desteklemiş.</a:t>
            </a:r>
          </a:p>
        </p:txBody>
      </p:sp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896" y="4005064"/>
            <a:ext cx="2238375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ündönümü">
  <a:themeElements>
    <a:clrScheme name="Gündönümü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Gündönümü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Gündönümü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296</TotalTime>
  <Words>649</Words>
  <PresentationFormat>Ekran Gösterisi (4:3)</PresentationFormat>
  <Paragraphs>82</Paragraphs>
  <Slides>23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23</vt:i4>
      </vt:variant>
    </vt:vector>
  </HeadingPairs>
  <TitlesOfParts>
    <vt:vector size="24" baseType="lpstr">
      <vt:lpstr>Gündönümü</vt:lpstr>
      <vt:lpstr>Slayt 1</vt:lpstr>
      <vt:lpstr>DÜNYA’NIN ŞEKLİ 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DÜNYA’NIN HAREKETLERİ </vt:lpstr>
      <vt:lpstr>Dünya’nın Kendi Etrafında Dönmesi</vt:lpstr>
      <vt:lpstr>Gece ve Gündüz</vt:lpstr>
      <vt:lpstr>Slayt 14</vt:lpstr>
      <vt:lpstr>Dünya’ nın Güneş Etrafında Dolanması</vt:lpstr>
      <vt:lpstr>Slayt 16</vt:lpstr>
      <vt:lpstr>AŞAĞIDAKİ CÜMLELERİ DOĞRU-YANLIŞ OLARAK DEĞERLENDİRİNİZ</vt:lpstr>
      <vt:lpstr>Aşağıdaki cümlelerdeki boşlukları verilen sözcüklerden uygun olanlarla tamamlayınız.</vt:lpstr>
      <vt:lpstr>Aşağıdaki çoktan seçmeli soruları cevaplayınız.</vt:lpstr>
      <vt:lpstr>Slayt 20</vt:lpstr>
      <vt:lpstr>Slayt 21</vt:lpstr>
      <vt:lpstr>Slayt 22</vt:lpstr>
      <vt:lpstr>Slayt 23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2018-10-06T13:16:09Z</dcterms:created>
  <dcterms:modified xsi:type="dcterms:W3CDTF">2020-10-10T08:32:37Z</dcterms:modified>
  <cp:category>https://www.sorubak.com</cp:category>
</cp:coreProperties>
</file>