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8E80E"/>
    <a:srgbClr val="ED1773"/>
    <a:srgbClr val="EEDEED"/>
    <a:srgbClr val="006600"/>
    <a:srgbClr val="0000FF"/>
    <a:srgbClr val="FFDA8F"/>
    <a:srgbClr val="C08000"/>
    <a:srgbClr val="FFCC66"/>
    <a:srgbClr val="FFFF00"/>
    <a:srgbClr val="66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notesViewPr>
    <p:cSldViewPr>
      <p:cViewPr varScale="1">
        <p:scale>
          <a:sx n="56" d="100"/>
          <a:sy n="56" d="100"/>
        </p:scale>
        <p:origin x="-2472"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9224D7-B5B3-4E43-9BFD-00320049EDEF}" type="datetimeFigureOut">
              <a:rPr lang="tr-TR" smtClean="0"/>
              <a:pPr/>
              <a:t>14/12/2020</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CE3728-4876-433E-BC22-735A9A7FF14F}" type="slidenum">
              <a:rPr lang="tr-TR" smtClean="0"/>
              <a:pPr/>
              <a:t>‹#›</a:t>
            </a:fld>
            <a:endParaRPr lang="tr-TR"/>
          </a:p>
        </p:txBody>
      </p:sp>
    </p:spTree>
    <p:extLst>
      <p:ext uri="{BB962C8B-B14F-4D97-AF65-F5344CB8AC3E}">
        <p14:creationId xmlns:p14="http://schemas.microsoft.com/office/powerpoint/2010/main" xmlns="" val="3318780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14/12/2020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14/12/2020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14/12/2020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14/12/2020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14/12/2020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pPr/>
              <a:t>14/12/2020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pPr/>
              <a:t>14/12/2020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pPr/>
              <a:t>14/12/2020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14/12/2020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14/12/2020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14/12/2020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14/12/2020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2218258"/>
          </a:xfrm>
        </p:spPr>
        <p:txBody>
          <a:bodyPr>
            <a:noAutofit/>
          </a:bodyPr>
          <a:lstStyle/>
          <a:p>
            <a:r>
              <a:rPr lang="tr-TR" sz="7200" b="1" dirty="0">
                <a:effectLst>
                  <a:outerShdw blurRad="38100" dist="38100" dir="2700000" algn="tl">
                    <a:srgbClr val="000000">
                      <a:alpha val="43137"/>
                    </a:srgbClr>
                  </a:outerShdw>
                </a:effectLst>
              </a:rPr>
              <a:t>İSLAM’I TANIYALIM</a:t>
            </a:r>
          </a:p>
        </p:txBody>
      </p:sp>
      <p:sp>
        <p:nvSpPr>
          <p:cNvPr id="3" name="İçerik Yer Tutucusu 2"/>
          <p:cNvSpPr>
            <a:spLocks noGrp="1"/>
          </p:cNvSpPr>
          <p:nvPr>
            <p:ph idx="1"/>
          </p:nvPr>
        </p:nvSpPr>
        <p:spPr/>
        <p:txBody>
          <a:bodyPr/>
          <a:lstStyle/>
          <a:p>
            <a:endParaRPr lang="tr-TR" dirty="0"/>
          </a:p>
          <a:p>
            <a:endParaRPr lang="tr-TR" dirty="0"/>
          </a:p>
          <a:p>
            <a:pPr marL="0" indent="0" algn="ctr">
              <a:buNone/>
            </a:pPr>
            <a:r>
              <a:rPr lang="tr-TR" sz="4400" b="1" dirty="0">
                <a:solidFill>
                  <a:srgbClr val="00B050"/>
                </a:solidFill>
                <a:effectLst>
                  <a:outerShdw blurRad="38100" dist="38100" dir="2700000" algn="tl">
                    <a:srgbClr val="000000">
                      <a:alpha val="43137"/>
                    </a:srgbClr>
                  </a:outerShdw>
                </a:effectLst>
              </a:rPr>
              <a:t>İSLAM’IN İNANÇ ESASLARI</a:t>
            </a:r>
          </a:p>
          <a:p>
            <a:pPr marL="0" indent="0" algn="ctr">
              <a:buNone/>
            </a:pPr>
            <a:r>
              <a:rPr lang="tr-TR" sz="4400" b="1" dirty="0">
                <a:solidFill>
                  <a:srgbClr val="00B050"/>
                </a:solidFill>
                <a:effectLst>
                  <a:outerShdw blurRad="38100" dist="38100" dir="2700000" algn="tl">
                    <a:srgbClr val="000000">
                      <a:alpha val="43137"/>
                    </a:srgbClr>
                  </a:outerShdw>
                </a:effectLst>
              </a:rPr>
              <a:t>(İMANIN ŞARTLARI)</a:t>
            </a:r>
          </a:p>
        </p:txBody>
      </p:sp>
    </p:spTree>
    <p:extLst>
      <p:ext uri="{BB962C8B-B14F-4D97-AF65-F5344CB8AC3E}">
        <p14:creationId xmlns:p14="http://schemas.microsoft.com/office/powerpoint/2010/main" xmlns="" val="1257817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6FF33"/>
        </a:solid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505475"/>
          </a:xfrm>
        </p:spPr>
        <p:txBody>
          <a:bodyPr>
            <a:normAutofit fontScale="85000" lnSpcReduction="20000"/>
          </a:bodyPr>
          <a:lstStyle/>
          <a:p>
            <a:pPr marL="0" indent="0" algn="ctr">
              <a:buNone/>
            </a:pPr>
            <a:r>
              <a:rPr lang="tr-TR" sz="8000" b="1" dirty="0">
                <a:solidFill>
                  <a:srgbClr val="FF66FF"/>
                </a:solidFill>
                <a:effectLst>
                  <a:outerShdw blurRad="38100" dist="38100" dir="2700000" algn="tl">
                    <a:srgbClr val="000000">
                      <a:alpha val="43137"/>
                    </a:srgbClr>
                  </a:outerShdw>
                </a:effectLst>
              </a:rPr>
              <a:t>Dört Büyük Kitap</a:t>
            </a:r>
          </a:p>
          <a:p>
            <a:pPr marL="0" indent="0" algn="ctr">
              <a:buNone/>
            </a:pPr>
            <a:r>
              <a:rPr lang="tr-TR" sz="8000" b="1" dirty="0">
                <a:solidFill>
                  <a:srgbClr val="0000FF"/>
                </a:solidFill>
                <a:effectLst>
                  <a:outerShdw blurRad="38100" dist="38100" dir="2700000" algn="tl">
                    <a:srgbClr val="000000">
                      <a:alpha val="43137"/>
                    </a:srgbClr>
                  </a:outerShdw>
                </a:effectLst>
              </a:rPr>
              <a:t>Tevrat</a:t>
            </a:r>
          </a:p>
          <a:p>
            <a:pPr marL="0" indent="0" algn="ctr">
              <a:buNone/>
            </a:pPr>
            <a:r>
              <a:rPr lang="tr-TR" sz="8000" b="1" dirty="0">
                <a:solidFill>
                  <a:srgbClr val="0000FF"/>
                </a:solidFill>
                <a:effectLst>
                  <a:outerShdw blurRad="38100" dist="38100" dir="2700000" algn="tl">
                    <a:srgbClr val="000000">
                      <a:alpha val="43137"/>
                    </a:srgbClr>
                  </a:outerShdw>
                </a:effectLst>
              </a:rPr>
              <a:t>Zebur</a:t>
            </a:r>
          </a:p>
          <a:p>
            <a:pPr marL="0" indent="0" algn="ctr">
              <a:buNone/>
            </a:pPr>
            <a:r>
              <a:rPr lang="tr-TR" sz="8000" b="1" dirty="0">
                <a:solidFill>
                  <a:srgbClr val="0000FF"/>
                </a:solidFill>
                <a:effectLst>
                  <a:outerShdw blurRad="38100" dist="38100" dir="2700000" algn="tl">
                    <a:srgbClr val="000000">
                      <a:alpha val="43137"/>
                    </a:srgbClr>
                  </a:outerShdw>
                </a:effectLst>
              </a:rPr>
              <a:t>İncil</a:t>
            </a:r>
          </a:p>
          <a:p>
            <a:pPr marL="0" indent="0" algn="ctr">
              <a:buNone/>
            </a:pPr>
            <a:r>
              <a:rPr lang="tr-TR" sz="8000" b="1" dirty="0">
                <a:solidFill>
                  <a:srgbClr val="0000FF"/>
                </a:solidFill>
                <a:effectLst>
                  <a:outerShdw blurRad="38100" dist="38100" dir="2700000" algn="tl">
                    <a:srgbClr val="000000">
                      <a:alpha val="43137"/>
                    </a:srgbClr>
                  </a:outerShdw>
                </a:effectLst>
              </a:rPr>
              <a:t>Kur’an-ı Kerim</a:t>
            </a:r>
          </a:p>
        </p:txBody>
      </p:sp>
    </p:spTree>
    <p:extLst>
      <p:ext uri="{BB962C8B-B14F-4D97-AF65-F5344CB8AC3E}">
        <p14:creationId xmlns:p14="http://schemas.microsoft.com/office/powerpoint/2010/main" xmlns="" val="695297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88B8"/>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6000" b="1" dirty="0">
                <a:solidFill>
                  <a:srgbClr val="FFFF00"/>
                </a:solidFill>
                <a:effectLst>
                  <a:outerShdw blurRad="38100" dist="38100" dir="2700000" algn="tl">
                    <a:srgbClr val="000000">
                      <a:alpha val="43137"/>
                    </a:srgbClr>
                  </a:outerShdw>
                </a:effectLst>
              </a:rPr>
              <a:t>4. Peygamberlere İman</a:t>
            </a:r>
          </a:p>
        </p:txBody>
      </p:sp>
      <p:sp>
        <p:nvSpPr>
          <p:cNvPr id="3" name="İçerik Yer Tutucusu 2"/>
          <p:cNvSpPr>
            <a:spLocks noGrp="1"/>
          </p:cNvSpPr>
          <p:nvPr>
            <p:ph idx="1"/>
          </p:nvPr>
        </p:nvSpPr>
        <p:spPr/>
        <p:txBody>
          <a:bodyPr>
            <a:noAutofit/>
          </a:bodyPr>
          <a:lstStyle/>
          <a:p>
            <a:pPr marL="0" indent="0" algn="just">
              <a:buNone/>
            </a:pPr>
            <a:r>
              <a:rPr lang="tr-TR" sz="3600" b="1" dirty="0">
                <a:solidFill>
                  <a:schemeClr val="accent6">
                    <a:lumMod val="60000"/>
                    <a:lumOff val="40000"/>
                  </a:schemeClr>
                </a:solidFill>
                <a:effectLst>
                  <a:outerShdw blurRad="38100" dist="38100" dir="2700000" algn="tl">
                    <a:srgbClr val="000000">
                      <a:alpha val="43137"/>
                    </a:srgbClr>
                  </a:outerShdw>
                </a:effectLst>
              </a:rPr>
              <a:t>Allah’ın (</a:t>
            </a:r>
            <a:r>
              <a:rPr lang="tr-TR" sz="3600" b="1" dirty="0" err="1">
                <a:solidFill>
                  <a:schemeClr val="accent6">
                    <a:lumMod val="60000"/>
                    <a:lumOff val="40000"/>
                  </a:schemeClr>
                </a:solidFill>
                <a:effectLst>
                  <a:outerShdw blurRad="38100" dist="38100" dir="2700000" algn="tl">
                    <a:srgbClr val="000000">
                      <a:alpha val="43137"/>
                    </a:srgbClr>
                  </a:outerShdw>
                </a:effectLst>
              </a:rPr>
              <a:t>c.c</a:t>
            </a:r>
            <a:r>
              <a:rPr lang="tr-TR" sz="3600" b="1" dirty="0">
                <a:solidFill>
                  <a:schemeClr val="accent6">
                    <a:lumMod val="60000"/>
                    <a:lumOff val="40000"/>
                  </a:schemeClr>
                </a:solidFill>
                <a:effectLst>
                  <a:outerShdw blurRad="38100" dist="38100" dir="2700000" algn="tl">
                    <a:srgbClr val="000000">
                      <a:alpha val="43137"/>
                    </a:srgbClr>
                  </a:outerShdw>
                </a:effectLst>
              </a:rPr>
              <a:t>.) gönderdiği tüm peygamberlere iman etmektir. Allah (</a:t>
            </a:r>
            <a:r>
              <a:rPr lang="tr-TR" sz="3600" b="1" dirty="0" err="1">
                <a:solidFill>
                  <a:schemeClr val="accent6">
                    <a:lumMod val="60000"/>
                    <a:lumOff val="40000"/>
                  </a:schemeClr>
                </a:solidFill>
                <a:effectLst>
                  <a:outerShdw blurRad="38100" dist="38100" dir="2700000" algn="tl">
                    <a:srgbClr val="000000">
                      <a:alpha val="43137"/>
                    </a:srgbClr>
                  </a:outerShdw>
                </a:effectLst>
              </a:rPr>
              <a:t>c.c</a:t>
            </a:r>
            <a:r>
              <a:rPr lang="tr-TR" sz="3600" b="1" dirty="0">
                <a:solidFill>
                  <a:schemeClr val="accent6">
                    <a:lumMod val="60000"/>
                    <a:lumOff val="40000"/>
                  </a:schemeClr>
                </a:solidFill>
                <a:effectLst>
                  <a:outerShdw blurRad="38100" dist="38100" dir="2700000" algn="tl">
                    <a:srgbClr val="000000">
                      <a:alpha val="43137"/>
                    </a:srgbClr>
                  </a:outerShdw>
                </a:effectLst>
              </a:rPr>
              <a:t>.) emir, yasak ve öğütlerini bildirmek için insanlar arasından elçiler seçmiştir. Bu elçilere </a:t>
            </a:r>
            <a:r>
              <a:rPr lang="tr-TR" sz="3600" b="1" u="sng" dirty="0">
                <a:solidFill>
                  <a:schemeClr val="accent6">
                    <a:lumMod val="60000"/>
                    <a:lumOff val="40000"/>
                  </a:schemeClr>
                </a:solidFill>
                <a:effectLst>
                  <a:outerShdw blurRad="38100" dist="38100" dir="2700000" algn="tl">
                    <a:srgbClr val="000000">
                      <a:alpha val="43137"/>
                    </a:srgbClr>
                  </a:outerShdw>
                </a:effectLst>
              </a:rPr>
              <a:t>peygamber</a:t>
            </a:r>
            <a:r>
              <a:rPr lang="tr-TR" sz="3600" b="1" dirty="0">
                <a:solidFill>
                  <a:schemeClr val="accent6">
                    <a:lumMod val="60000"/>
                    <a:lumOff val="40000"/>
                  </a:schemeClr>
                </a:solidFill>
                <a:effectLst>
                  <a:outerShdw blurRad="38100" dist="38100" dir="2700000" algn="tl">
                    <a:srgbClr val="000000">
                      <a:alpha val="43137"/>
                    </a:srgbClr>
                  </a:outerShdw>
                </a:effectLst>
              </a:rPr>
              <a:t> denir. Peygamberler Allah’tan (</a:t>
            </a:r>
            <a:r>
              <a:rPr lang="tr-TR" sz="3600" b="1" dirty="0" err="1">
                <a:solidFill>
                  <a:schemeClr val="accent6">
                    <a:lumMod val="60000"/>
                    <a:lumOff val="40000"/>
                  </a:schemeClr>
                </a:solidFill>
                <a:effectLst>
                  <a:outerShdw blurRad="38100" dist="38100" dir="2700000" algn="tl">
                    <a:srgbClr val="000000">
                      <a:alpha val="43137"/>
                    </a:srgbClr>
                  </a:outerShdw>
                </a:effectLst>
              </a:rPr>
              <a:t>c.c</a:t>
            </a:r>
            <a:r>
              <a:rPr lang="tr-TR" sz="3600" b="1" dirty="0">
                <a:solidFill>
                  <a:schemeClr val="accent6">
                    <a:lumMod val="60000"/>
                    <a:lumOff val="40000"/>
                  </a:schemeClr>
                </a:solidFill>
                <a:effectLst>
                  <a:outerShdw blurRad="38100" dist="38100" dir="2700000" algn="tl">
                    <a:srgbClr val="000000">
                      <a:alpha val="43137"/>
                    </a:srgbClr>
                  </a:outerShdw>
                </a:effectLst>
              </a:rPr>
              <a:t>.) aldıkları mesajı insanlara iletirler. İnsanlara rehberlik eder, doğru ve yanlış olanı açıklarlar. Allah (</a:t>
            </a:r>
            <a:r>
              <a:rPr lang="tr-TR" sz="3600" b="1" dirty="0" err="1">
                <a:solidFill>
                  <a:schemeClr val="accent6">
                    <a:lumMod val="60000"/>
                    <a:lumOff val="40000"/>
                  </a:schemeClr>
                </a:solidFill>
                <a:effectLst>
                  <a:outerShdw blurRad="38100" dist="38100" dir="2700000" algn="tl">
                    <a:srgbClr val="000000">
                      <a:alpha val="43137"/>
                    </a:srgbClr>
                  </a:outerShdw>
                </a:effectLst>
              </a:rPr>
              <a:t>c.c</a:t>
            </a:r>
            <a:r>
              <a:rPr lang="tr-TR" sz="3600" b="1" dirty="0">
                <a:solidFill>
                  <a:schemeClr val="accent6">
                    <a:lumMod val="60000"/>
                    <a:lumOff val="40000"/>
                  </a:schemeClr>
                </a:solidFill>
                <a:effectLst>
                  <a:outerShdw blurRad="38100" dist="38100" dir="2700000" algn="tl">
                    <a:srgbClr val="000000">
                      <a:alpha val="43137"/>
                    </a:srgbClr>
                  </a:outerShdw>
                </a:effectLst>
              </a:rPr>
              <a:t>.), her toplum için peygamber göndermiştir.</a:t>
            </a:r>
          </a:p>
        </p:txBody>
      </p:sp>
    </p:spTree>
    <p:extLst>
      <p:ext uri="{BB962C8B-B14F-4D97-AF65-F5344CB8AC3E}">
        <p14:creationId xmlns:p14="http://schemas.microsoft.com/office/powerpoint/2010/main" xmlns="" val="106836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66FFFF"/>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3600" b="1" dirty="0">
                <a:solidFill>
                  <a:srgbClr val="C00000"/>
                </a:solidFill>
                <a:effectLst>
                  <a:outerShdw blurRad="38100" dist="38100" dir="2700000" algn="tl">
                    <a:srgbClr val="000000">
                      <a:alpha val="43137"/>
                    </a:srgbClr>
                  </a:outerShdw>
                </a:effectLst>
              </a:rPr>
              <a:t>Kur’an-ı Kerim’de adı geçen peygamberler</a:t>
            </a:r>
            <a:br>
              <a:rPr lang="tr-TR" sz="3600" b="1" dirty="0">
                <a:solidFill>
                  <a:srgbClr val="C00000"/>
                </a:solidFill>
                <a:effectLst>
                  <a:outerShdw blurRad="38100" dist="38100" dir="2700000" algn="tl">
                    <a:srgbClr val="000000">
                      <a:alpha val="43137"/>
                    </a:srgbClr>
                  </a:outerShdw>
                </a:effectLst>
              </a:rPr>
            </a:br>
            <a:endParaRPr lang="tr-TR" sz="3600" b="1" dirty="0">
              <a:solidFill>
                <a:srgbClr val="C00000"/>
              </a:solidFill>
              <a:effectLst>
                <a:outerShdw blurRad="38100" dist="38100" dir="2700000" algn="tl">
                  <a:srgbClr val="000000">
                    <a:alpha val="43137"/>
                  </a:srgbClr>
                </a:outerShdw>
              </a:effectLst>
            </a:endParaRPr>
          </a:p>
        </p:txBody>
      </p:sp>
      <p:sp>
        <p:nvSpPr>
          <p:cNvPr id="3" name="İçerik Yer Tutucusu 2"/>
          <p:cNvSpPr>
            <a:spLocks noGrp="1"/>
          </p:cNvSpPr>
          <p:nvPr>
            <p:ph idx="1"/>
          </p:nvPr>
        </p:nvSpPr>
        <p:spPr>
          <a:xfrm>
            <a:off x="457200" y="1124744"/>
            <a:ext cx="3898776" cy="5001419"/>
          </a:xfrm>
        </p:spPr>
        <p:txBody>
          <a:bodyPr>
            <a:normAutofit fontScale="85000" lnSpcReduction="20000"/>
          </a:bodyPr>
          <a:lstStyle/>
          <a:p>
            <a:pPr marL="0" indent="0">
              <a:buNone/>
            </a:pPr>
            <a:r>
              <a:rPr lang="tr-TR" b="1" dirty="0">
                <a:solidFill>
                  <a:srgbClr val="FF0000"/>
                </a:solidFill>
                <a:effectLst>
                  <a:outerShdw blurRad="38100" dist="38100" dir="2700000" algn="tl">
                    <a:srgbClr val="000000">
                      <a:alpha val="43137"/>
                    </a:srgbClr>
                  </a:outerShdw>
                </a:effectLst>
              </a:rPr>
              <a:t>1.</a:t>
            </a:r>
            <a:r>
              <a:rPr lang="tr-TR" b="1" dirty="0">
                <a:effectLst>
                  <a:outerShdw blurRad="38100" dist="38100" dir="2700000" algn="tl">
                    <a:srgbClr val="000000">
                      <a:alpha val="43137"/>
                    </a:srgbClr>
                  </a:outerShdw>
                </a:effectLst>
              </a:rPr>
              <a:t> Hz. Adem (</a:t>
            </a:r>
            <a:r>
              <a:rPr lang="tr-TR" b="1" dirty="0" err="1">
                <a:effectLst>
                  <a:outerShdw blurRad="38100" dist="38100" dir="2700000" algn="tl">
                    <a:srgbClr val="000000">
                      <a:alpha val="43137"/>
                    </a:srgbClr>
                  </a:outerShdw>
                </a:effectLst>
              </a:rPr>
              <a:t>a.s</a:t>
            </a:r>
            <a:r>
              <a:rPr lang="tr-TR" b="1" dirty="0">
                <a:effectLst>
                  <a:outerShdw blurRad="38100" dist="38100" dir="2700000" algn="tl">
                    <a:srgbClr val="000000">
                      <a:alpha val="43137"/>
                    </a:srgbClr>
                  </a:outerShdw>
                </a:effectLst>
              </a:rPr>
              <a:t>)</a:t>
            </a:r>
          </a:p>
          <a:p>
            <a:pPr marL="0" indent="0">
              <a:buNone/>
            </a:pPr>
            <a:r>
              <a:rPr lang="tr-TR" b="1" dirty="0">
                <a:solidFill>
                  <a:srgbClr val="FF0000"/>
                </a:solidFill>
                <a:effectLst>
                  <a:outerShdw blurRad="38100" dist="38100" dir="2700000" algn="tl">
                    <a:srgbClr val="000000">
                      <a:alpha val="43137"/>
                    </a:srgbClr>
                  </a:outerShdw>
                </a:effectLst>
              </a:rPr>
              <a:t>2.</a:t>
            </a:r>
            <a:r>
              <a:rPr lang="tr-TR" b="1" dirty="0">
                <a:effectLst>
                  <a:outerShdw blurRad="38100" dist="38100" dir="2700000" algn="tl">
                    <a:srgbClr val="000000">
                      <a:alpha val="43137"/>
                    </a:srgbClr>
                  </a:outerShdw>
                </a:effectLst>
              </a:rPr>
              <a:t> Hz. İdris (</a:t>
            </a:r>
            <a:r>
              <a:rPr lang="tr-TR" b="1" dirty="0" err="1">
                <a:effectLst>
                  <a:outerShdw blurRad="38100" dist="38100" dir="2700000" algn="tl">
                    <a:srgbClr val="000000">
                      <a:alpha val="43137"/>
                    </a:srgbClr>
                  </a:outerShdw>
                </a:effectLst>
              </a:rPr>
              <a:t>a.s</a:t>
            </a:r>
            <a:r>
              <a:rPr lang="tr-TR" b="1" dirty="0">
                <a:effectLst>
                  <a:outerShdw blurRad="38100" dist="38100" dir="2700000" algn="tl">
                    <a:srgbClr val="000000">
                      <a:alpha val="43137"/>
                    </a:srgbClr>
                  </a:outerShdw>
                </a:effectLst>
              </a:rPr>
              <a:t>)</a:t>
            </a:r>
          </a:p>
          <a:p>
            <a:pPr marL="0" indent="0">
              <a:buNone/>
            </a:pPr>
            <a:r>
              <a:rPr lang="tr-TR" b="1" dirty="0">
                <a:solidFill>
                  <a:srgbClr val="FF0000"/>
                </a:solidFill>
                <a:effectLst>
                  <a:outerShdw blurRad="38100" dist="38100" dir="2700000" algn="tl">
                    <a:srgbClr val="000000">
                      <a:alpha val="43137"/>
                    </a:srgbClr>
                  </a:outerShdw>
                </a:effectLst>
              </a:rPr>
              <a:t>3.</a:t>
            </a:r>
            <a:r>
              <a:rPr lang="tr-TR" b="1" dirty="0">
                <a:effectLst>
                  <a:outerShdw blurRad="38100" dist="38100" dir="2700000" algn="tl">
                    <a:srgbClr val="000000">
                      <a:alpha val="43137"/>
                    </a:srgbClr>
                  </a:outerShdw>
                </a:effectLst>
              </a:rPr>
              <a:t> Hz. Nuh (</a:t>
            </a:r>
            <a:r>
              <a:rPr lang="tr-TR" b="1" dirty="0" err="1">
                <a:effectLst>
                  <a:outerShdw blurRad="38100" dist="38100" dir="2700000" algn="tl">
                    <a:srgbClr val="000000">
                      <a:alpha val="43137"/>
                    </a:srgbClr>
                  </a:outerShdw>
                </a:effectLst>
              </a:rPr>
              <a:t>a.s</a:t>
            </a:r>
            <a:r>
              <a:rPr lang="tr-TR" b="1" dirty="0">
                <a:effectLst>
                  <a:outerShdw blurRad="38100" dist="38100" dir="2700000" algn="tl">
                    <a:srgbClr val="000000">
                      <a:alpha val="43137"/>
                    </a:srgbClr>
                  </a:outerShdw>
                </a:effectLst>
              </a:rPr>
              <a:t>.)</a:t>
            </a:r>
          </a:p>
          <a:p>
            <a:pPr marL="0" indent="0">
              <a:buNone/>
            </a:pPr>
            <a:r>
              <a:rPr lang="tr-TR" b="1" dirty="0">
                <a:solidFill>
                  <a:srgbClr val="FF0000"/>
                </a:solidFill>
                <a:effectLst>
                  <a:outerShdw blurRad="38100" dist="38100" dir="2700000" algn="tl">
                    <a:srgbClr val="000000">
                      <a:alpha val="43137"/>
                    </a:srgbClr>
                  </a:outerShdw>
                </a:effectLst>
              </a:rPr>
              <a:t>4.</a:t>
            </a:r>
            <a:r>
              <a:rPr lang="tr-TR" b="1" dirty="0">
                <a:effectLst>
                  <a:outerShdw blurRad="38100" dist="38100" dir="2700000" algn="tl">
                    <a:srgbClr val="000000">
                      <a:alpha val="43137"/>
                    </a:srgbClr>
                  </a:outerShdw>
                </a:effectLst>
              </a:rPr>
              <a:t> Hz. Hûd (</a:t>
            </a:r>
            <a:r>
              <a:rPr lang="tr-TR" b="1" dirty="0" err="1">
                <a:effectLst>
                  <a:outerShdw blurRad="38100" dist="38100" dir="2700000" algn="tl">
                    <a:srgbClr val="000000">
                      <a:alpha val="43137"/>
                    </a:srgbClr>
                  </a:outerShdw>
                </a:effectLst>
              </a:rPr>
              <a:t>a.s</a:t>
            </a:r>
            <a:r>
              <a:rPr lang="tr-TR" b="1" dirty="0">
                <a:effectLst>
                  <a:outerShdw blurRad="38100" dist="38100" dir="2700000" algn="tl">
                    <a:srgbClr val="000000">
                      <a:alpha val="43137"/>
                    </a:srgbClr>
                  </a:outerShdw>
                </a:effectLst>
              </a:rPr>
              <a:t>)</a:t>
            </a:r>
          </a:p>
          <a:p>
            <a:pPr marL="0" indent="0">
              <a:buNone/>
            </a:pPr>
            <a:r>
              <a:rPr lang="tr-TR" b="1" dirty="0">
                <a:solidFill>
                  <a:srgbClr val="FF0000"/>
                </a:solidFill>
                <a:effectLst>
                  <a:outerShdw blurRad="38100" dist="38100" dir="2700000" algn="tl">
                    <a:srgbClr val="000000">
                      <a:alpha val="43137"/>
                    </a:srgbClr>
                  </a:outerShdw>
                </a:effectLst>
              </a:rPr>
              <a:t>5.</a:t>
            </a:r>
            <a:r>
              <a:rPr lang="tr-TR" b="1" dirty="0">
                <a:effectLst>
                  <a:outerShdw blurRad="38100" dist="38100" dir="2700000" algn="tl">
                    <a:srgbClr val="000000">
                      <a:alpha val="43137"/>
                    </a:srgbClr>
                  </a:outerShdw>
                </a:effectLst>
              </a:rPr>
              <a:t> Hz. Salih (</a:t>
            </a:r>
            <a:r>
              <a:rPr lang="tr-TR" b="1" dirty="0" err="1">
                <a:effectLst>
                  <a:outerShdw blurRad="38100" dist="38100" dir="2700000" algn="tl">
                    <a:srgbClr val="000000">
                      <a:alpha val="43137"/>
                    </a:srgbClr>
                  </a:outerShdw>
                </a:effectLst>
              </a:rPr>
              <a:t>a.s</a:t>
            </a:r>
            <a:r>
              <a:rPr lang="tr-TR" b="1" dirty="0">
                <a:effectLst>
                  <a:outerShdw blurRad="38100" dist="38100" dir="2700000" algn="tl">
                    <a:srgbClr val="000000">
                      <a:alpha val="43137"/>
                    </a:srgbClr>
                  </a:outerShdw>
                </a:effectLst>
              </a:rPr>
              <a:t>)</a:t>
            </a:r>
          </a:p>
          <a:p>
            <a:pPr marL="0" indent="0">
              <a:buNone/>
            </a:pPr>
            <a:r>
              <a:rPr lang="tr-TR" b="1" dirty="0">
                <a:solidFill>
                  <a:srgbClr val="FF0000"/>
                </a:solidFill>
                <a:effectLst>
                  <a:outerShdw blurRad="38100" dist="38100" dir="2700000" algn="tl">
                    <a:srgbClr val="000000">
                      <a:alpha val="43137"/>
                    </a:srgbClr>
                  </a:outerShdw>
                </a:effectLst>
              </a:rPr>
              <a:t>6.</a:t>
            </a:r>
            <a:r>
              <a:rPr lang="tr-TR" b="1" dirty="0">
                <a:effectLst>
                  <a:outerShdw blurRad="38100" dist="38100" dir="2700000" algn="tl">
                    <a:srgbClr val="000000">
                      <a:alpha val="43137"/>
                    </a:srgbClr>
                  </a:outerShdw>
                </a:effectLst>
              </a:rPr>
              <a:t> Hz. İbrahim (</a:t>
            </a:r>
            <a:r>
              <a:rPr lang="tr-TR" b="1" dirty="0" err="1">
                <a:effectLst>
                  <a:outerShdw blurRad="38100" dist="38100" dir="2700000" algn="tl">
                    <a:srgbClr val="000000">
                      <a:alpha val="43137"/>
                    </a:srgbClr>
                  </a:outerShdw>
                </a:effectLst>
              </a:rPr>
              <a:t>a.s</a:t>
            </a:r>
            <a:r>
              <a:rPr lang="tr-TR" b="1" dirty="0">
                <a:effectLst>
                  <a:outerShdw blurRad="38100" dist="38100" dir="2700000" algn="tl">
                    <a:srgbClr val="000000">
                      <a:alpha val="43137"/>
                    </a:srgbClr>
                  </a:outerShdw>
                </a:effectLst>
              </a:rPr>
              <a:t>)</a:t>
            </a:r>
          </a:p>
          <a:p>
            <a:pPr marL="0" indent="0">
              <a:buNone/>
            </a:pPr>
            <a:r>
              <a:rPr lang="tr-TR" b="1" dirty="0">
                <a:solidFill>
                  <a:srgbClr val="FF0000"/>
                </a:solidFill>
                <a:effectLst>
                  <a:outerShdw blurRad="38100" dist="38100" dir="2700000" algn="tl">
                    <a:srgbClr val="000000">
                      <a:alpha val="43137"/>
                    </a:srgbClr>
                  </a:outerShdw>
                </a:effectLst>
              </a:rPr>
              <a:t>7.</a:t>
            </a:r>
            <a:r>
              <a:rPr lang="tr-TR" b="1" dirty="0">
                <a:effectLst>
                  <a:outerShdw blurRad="38100" dist="38100" dir="2700000" algn="tl">
                    <a:srgbClr val="000000">
                      <a:alpha val="43137"/>
                    </a:srgbClr>
                  </a:outerShdw>
                </a:effectLst>
              </a:rPr>
              <a:t> Hz. İsmail (</a:t>
            </a:r>
            <a:r>
              <a:rPr lang="tr-TR" b="1" dirty="0" err="1">
                <a:effectLst>
                  <a:outerShdw blurRad="38100" dist="38100" dir="2700000" algn="tl">
                    <a:srgbClr val="000000">
                      <a:alpha val="43137"/>
                    </a:srgbClr>
                  </a:outerShdw>
                </a:effectLst>
              </a:rPr>
              <a:t>a.s</a:t>
            </a:r>
            <a:r>
              <a:rPr lang="tr-TR" b="1" dirty="0">
                <a:effectLst>
                  <a:outerShdw blurRad="38100" dist="38100" dir="2700000" algn="tl">
                    <a:srgbClr val="000000">
                      <a:alpha val="43137"/>
                    </a:srgbClr>
                  </a:outerShdw>
                </a:effectLst>
              </a:rPr>
              <a:t>)</a:t>
            </a:r>
          </a:p>
          <a:p>
            <a:pPr marL="0" indent="0">
              <a:buNone/>
            </a:pPr>
            <a:r>
              <a:rPr lang="tr-TR" b="1" dirty="0">
                <a:solidFill>
                  <a:srgbClr val="FF0000"/>
                </a:solidFill>
                <a:effectLst>
                  <a:outerShdw blurRad="38100" dist="38100" dir="2700000" algn="tl">
                    <a:srgbClr val="000000">
                      <a:alpha val="43137"/>
                    </a:srgbClr>
                  </a:outerShdw>
                </a:effectLst>
              </a:rPr>
              <a:t>8.</a:t>
            </a:r>
            <a:r>
              <a:rPr lang="tr-TR" b="1" dirty="0">
                <a:effectLst>
                  <a:outerShdw blurRad="38100" dist="38100" dir="2700000" algn="tl">
                    <a:srgbClr val="000000">
                      <a:alpha val="43137"/>
                    </a:srgbClr>
                  </a:outerShdw>
                </a:effectLst>
              </a:rPr>
              <a:t> Hz. </a:t>
            </a:r>
            <a:r>
              <a:rPr lang="tr-TR" b="1" dirty="0" err="1">
                <a:effectLst>
                  <a:outerShdw blurRad="38100" dist="38100" dir="2700000" algn="tl">
                    <a:srgbClr val="000000">
                      <a:alpha val="43137"/>
                    </a:srgbClr>
                  </a:outerShdw>
                </a:effectLst>
              </a:rPr>
              <a:t>Lût</a:t>
            </a:r>
            <a:r>
              <a:rPr lang="tr-TR" b="1" dirty="0">
                <a:effectLst>
                  <a:outerShdw blurRad="38100" dist="38100" dir="2700000" algn="tl">
                    <a:srgbClr val="000000">
                      <a:alpha val="43137"/>
                    </a:srgbClr>
                  </a:outerShdw>
                </a:effectLst>
              </a:rPr>
              <a:t> (</a:t>
            </a:r>
            <a:r>
              <a:rPr lang="tr-TR" b="1" dirty="0" err="1">
                <a:effectLst>
                  <a:outerShdw blurRad="38100" dist="38100" dir="2700000" algn="tl">
                    <a:srgbClr val="000000">
                      <a:alpha val="43137"/>
                    </a:srgbClr>
                  </a:outerShdw>
                </a:effectLst>
              </a:rPr>
              <a:t>a.s</a:t>
            </a:r>
            <a:r>
              <a:rPr lang="tr-TR" b="1" dirty="0">
                <a:effectLst>
                  <a:outerShdw blurRad="38100" dist="38100" dir="2700000" algn="tl">
                    <a:srgbClr val="000000">
                      <a:alpha val="43137"/>
                    </a:srgbClr>
                  </a:outerShdw>
                </a:effectLst>
              </a:rPr>
              <a:t>)</a:t>
            </a:r>
          </a:p>
          <a:p>
            <a:pPr marL="0" indent="0">
              <a:buNone/>
            </a:pPr>
            <a:r>
              <a:rPr lang="tr-TR" b="1" dirty="0">
                <a:solidFill>
                  <a:srgbClr val="FF0000"/>
                </a:solidFill>
                <a:effectLst>
                  <a:outerShdw blurRad="38100" dist="38100" dir="2700000" algn="tl">
                    <a:srgbClr val="000000">
                      <a:alpha val="43137"/>
                    </a:srgbClr>
                  </a:outerShdw>
                </a:effectLst>
              </a:rPr>
              <a:t>9.</a:t>
            </a:r>
            <a:r>
              <a:rPr lang="tr-TR" b="1" dirty="0">
                <a:effectLst>
                  <a:outerShdw blurRad="38100" dist="38100" dir="2700000" algn="tl">
                    <a:srgbClr val="000000">
                      <a:alpha val="43137"/>
                    </a:srgbClr>
                  </a:outerShdw>
                </a:effectLst>
              </a:rPr>
              <a:t> Hz. İshak (</a:t>
            </a:r>
            <a:r>
              <a:rPr lang="tr-TR" b="1" dirty="0" err="1">
                <a:effectLst>
                  <a:outerShdw blurRad="38100" dist="38100" dir="2700000" algn="tl">
                    <a:srgbClr val="000000">
                      <a:alpha val="43137"/>
                    </a:srgbClr>
                  </a:outerShdw>
                </a:effectLst>
              </a:rPr>
              <a:t>a.s</a:t>
            </a:r>
            <a:r>
              <a:rPr lang="tr-TR" b="1" dirty="0">
                <a:effectLst>
                  <a:outerShdw blurRad="38100" dist="38100" dir="2700000" algn="tl">
                    <a:srgbClr val="000000">
                      <a:alpha val="43137"/>
                    </a:srgbClr>
                  </a:outerShdw>
                </a:effectLst>
              </a:rPr>
              <a:t>)</a:t>
            </a:r>
          </a:p>
          <a:p>
            <a:pPr marL="0" indent="0">
              <a:buNone/>
            </a:pPr>
            <a:r>
              <a:rPr lang="tr-TR" b="1" dirty="0">
                <a:solidFill>
                  <a:srgbClr val="FF0000"/>
                </a:solidFill>
                <a:effectLst>
                  <a:outerShdw blurRad="38100" dist="38100" dir="2700000" algn="tl">
                    <a:srgbClr val="000000">
                      <a:alpha val="43137"/>
                    </a:srgbClr>
                  </a:outerShdw>
                </a:effectLst>
              </a:rPr>
              <a:t>10.</a:t>
            </a:r>
            <a:r>
              <a:rPr lang="tr-TR" b="1" dirty="0">
                <a:effectLst>
                  <a:outerShdw blurRad="38100" dist="38100" dir="2700000" algn="tl">
                    <a:srgbClr val="000000">
                      <a:alpha val="43137"/>
                    </a:srgbClr>
                  </a:outerShdw>
                </a:effectLst>
              </a:rPr>
              <a:t> Hz. </a:t>
            </a:r>
            <a:r>
              <a:rPr lang="tr-TR" b="1" dirty="0" err="1">
                <a:effectLst>
                  <a:outerShdw blurRad="38100" dist="38100" dir="2700000" algn="tl">
                    <a:srgbClr val="000000">
                      <a:alpha val="43137"/>
                    </a:srgbClr>
                  </a:outerShdw>
                </a:effectLst>
              </a:rPr>
              <a:t>Yakûb</a:t>
            </a:r>
            <a:r>
              <a:rPr lang="tr-TR" b="1" dirty="0">
                <a:effectLst>
                  <a:outerShdw blurRad="38100" dist="38100" dir="2700000" algn="tl">
                    <a:srgbClr val="000000">
                      <a:alpha val="43137"/>
                    </a:srgbClr>
                  </a:outerShdw>
                </a:effectLst>
              </a:rPr>
              <a:t> (</a:t>
            </a:r>
            <a:r>
              <a:rPr lang="tr-TR" b="1" dirty="0" err="1">
                <a:effectLst>
                  <a:outerShdw blurRad="38100" dist="38100" dir="2700000" algn="tl">
                    <a:srgbClr val="000000">
                      <a:alpha val="43137"/>
                    </a:srgbClr>
                  </a:outerShdw>
                </a:effectLst>
              </a:rPr>
              <a:t>a.s</a:t>
            </a:r>
            <a:r>
              <a:rPr lang="tr-TR" b="1" dirty="0">
                <a:effectLst>
                  <a:outerShdw blurRad="38100" dist="38100" dir="2700000" algn="tl">
                    <a:srgbClr val="000000">
                      <a:alpha val="43137"/>
                    </a:srgbClr>
                  </a:outerShdw>
                </a:effectLst>
              </a:rPr>
              <a:t>)</a:t>
            </a:r>
          </a:p>
          <a:p>
            <a:pPr marL="0" indent="0">
              <a:buNone/>
            </a:pPr>
            <a:r>
              <a:rPr lang="tr-TR" b="1" dirty="0">
                <a:solidFill>
                  <a:srgbClr val="FF0000"/>
                </a:solidFill>
                <a:effectLst>
                  <a:outerShdw blurRad="38100" dist="38100" dir="2700000" algn="tl">
                    <a:srgbClr val="000000">
                      <a:alpha val="43137"/>
                    </a:srgbClr>
                  </a:outerShdw>
                </a:effectLst>
              </a:rPr>
              <a:t>11.</a:t>
            </a:r>
            <a:r>
              <a:rPr lang="tr-TR" b="1" dirty="0">
                <a:effectLst>
                  <a:outerShdw blurRad="38100" dist="38100" dir="2700000" algn="tl">
                    <a:srgbClr val="000000">
                      <a:alpha val="43137"/>
                    </a:srgbClr>
                  </a:outerShdw>
                </a:effectLst>
              </a:rPr>
              <a:t> Hz. Yusuf (</a:t>
            </a:r>
            <a:r>
              <a:rPr lang="tr-TR" b="1" dirty="0" err="1">
                <a:effectLst>
                  <a:outerShdw blurRad="38100" dist="38100" dir="2700000" algn="tl">
                    <a:srgbClr val="000000">
                      <a:alpha val="43137"/>
                    </a:srgbClr>
                  </a:outerShdw>
                </a:effectLst>
              </a:rPr>
              <a:t>a.s</a:t>
            </a:r>
            <a:r>
              <a:rPr lang="tr-TR" b="1" dirty="0">
                <a:effectLst>
                  <a:outerShdw blurRad="38100" dist="38100" dir="2700000" algn="tl">
                    <a:srgbClr val="000000">
                      <a:alpha val="43137"/>
                    </a:srgbClr>
                  </a:outerShdw>
                </a:effectLst>
              </a:rPr>
              <a:t>)</a:t>
            </a:r>
          </a:p>
          <a:p>
            <a:pPr marL="0" indent="0">
              <a:buNone/>
            </a:pPr>
            <a:r>
              <a:rPr lang="tr-TR" b="1" dirty="0">
                <a:solidFill>
                  <a:srgbClr val="FF0000"/>
                </a:solidFill>
                <a:effectLst>
                  <a:outerShdw blurRad="38100" dist="38100" dir="2700000" algn="tl">
                    <a:srgbClr val="000000">
                      <a:alpha val="43137"/>
                    </a:srgbClr>
                  </a:outerShdw>
                </a:effectLst>
              </a:rPr>
              <a:t>12.</a:t>
            </a:r>
            <a:r>
              <a:rPr lang="tr-TR" b="1" dirty="0">
                <a:effectLst>
                  <a:outerShdw blurRad="38100" dist="38100" dir="2700000" algn="tl">
                    <a:srgbClr val="000000">
                      <a:alpha val="43137"/>
                    </a:srgbClr>
                  </a:outerShdw>
                </a:effectLst>
              </a:rPr>
              <a:t> Hz. </a:t>
            </a:r>
            <a:r>
              <a:rPr lang="tr-TR" b="1" dirty="0" err="1">
                <a:effectLst>
                  <a:outerShdw blurRad="38100" dist="38100" dir="2700000" algn="tl">
                    <a:srgbClr val="000000">
                      <a:alpha val="43137"/>
                    </a:srgbClr>
                  </a:outerShdw>
                </a:effectLst>
              </a:rPr>
              <a:t>Eyyûb</a:t>
            </a:r>
            <a:r>
              <a:rPr lang="tr-TR" b="1" dirty="0">
                <a:effectLst>
                  <a:outerShdw blurRad="38100" dist="38100" dir="2700000" algn="tl">
                    <a:srgbClr val="000000">
                      <a:alpha val="43137"/>
                    </a:srgbClr>
                  </a:outerShdw>
                </a:effectLst>
              </a:rPr>
              <a:t> (</a:t>
            </a:r>
            <a:r>
              <a:rPr lang="tr-TR" b="1" dirty="0" err="1">
                <a:effectLst>
                  <a:outerShdw blurRad="38100" dist="38100" dir="2700000" algn="tl">
                    <a:srgbClr val="000000">
                      <a:alpha val="43137"/>
                    </a:srgbClr>
                  </a:outerShdw>
                </a:effectLst>
              </a:rPr>
              <a:t>a.s</a:t>
            </a:r>
            <a:r>
              <a:rPr lang="tr-TR" b="1" dirty="0">
                <a:effectLst>
                  <a:outerShdw blurRad="38100" dist="38100" dir="2700000" algn="tl">
                    <a:srgbClr val="000000">
                      <a:alpha val="43137"/>
                    </a:srgbClr>
                  </a:outerShdw>
                </a:effectLst>
              </a:rPr>
              <a:t>)</a:t>
            </a:r>
          </a:p>
        </p:txBody>
      </p:sp>
      <p:sp>
        <p:nvSpPr>
          <p:cNvPr id="4" name="İçerik Yer Tutucusu 2"/>
          <p:cNvSpPr txBox="1">
            <a:spLocks/>
          </p:cNvSpPr>
          <p:nvPr/>
        </p:nvSpPr>
        <p:spPr>
          <a:xfrm>
            <a:off x="4644008" y="1124744"/>
            <a:ext cx="3898776" cy="500141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tr-TR" dirty="0"/>
          </a:p>
        </p:txBody>
      </p:sp>
      <p:sp>
        <p:nvSpPr>
          <p:cNvPr id="6" name="Metin kutusu 5"/>
          <p:cNvSpPr txBox="1"/>
          <p:nvPr/>
        </p:nvSpPr>
        <p:spPr>
          <a:xfrm>
            <a:off x="4568489" y="1086296"/>
            <a:ext cx="4032448" cy="5078313"/>
          </a:xfrm>
          <a:prstGeom prst="rect">
            <a:avLst/>
          </a:prstGeom>
          <a:noFill/>
        </p:spPr>
        <p:txBody>
          <a:bodyPr wrap="square" rtlCol="0">
            <a:spAutoFit/>
          </a:bodyPr>
          <a:lstStyle/>
          <a:p>
            <a:r>
              <a:rPr lang="tr-TR" sz="2700" b="1" dirty="0">
                <a:solidFill>
                  <a:srgbClr val="FF0000"/>
                </a:solidFill>
                <a:effectLst>
                  <a:outerShdw blurRad="38100" dist="38100" dir="2700000" algn="tl">
                    <a:srgbClr val="000000">
                      <a:alpha val="43137"/>
                    </a:srgbClr>
                  </a:outerShdw>
                </a:effectLst>
              </a:rPr>
              <a:t>13.</a:t>
            </a:r>
            <a:r>
              <a:rPr lang="tr-TR" sz="2700" b="1" dirty="0">
                <a:effectLst>
                  <a:outerShdw blurRad="38100" dist="38100" dir="2700000" algn="tl">
                    <a:srgbClr val="000000">
                      <a:alpha val="43137"/>
                    </a:srgbClr>
                  </a:outerShdw>
                </a:effectLst>
              </a:rPr>
              <a:t> Hz. </a:t>
            </a:r>
            <a:r>
              <a:rPr lang="tr-TR" sz="2700" b="1" dirty="0" err="1">
                <a:effectLst>
                  <a:outerShdw blurRad="38100" dist="38100" dir="2700000" algn="tl">
                    <a:srgbClr val="000000">
                      <a:alpha val="43137"/>
                    </a:srgbClr>
                  </a:outerShdw>
                </a:effectLst>
              </a:rPr>
              <a:t>Şuayb</a:t>
            </a:r>
            <a:r>
              <a:rPr lang="tr-TR" sz="2700" b="1" dirty="0">
                <a:effectLst>
                  <a:outerShdw blurRad="38100" dist="38100" dir="2700000" algn="tl">
                    <a:srgbClr val="000000">
                      <a:alpha val="43137"/>
                    </a:srgbClr>
                  </a:outerShdw>
                </a:effectLst>
              </a:rPr>
              <a:t> (</a:t>
            </a:r>
            <a:r>
              <a:rPr lang="tr-TR" sz="2700" b="1" dirty="0" err="1">
                <a:effectLst>
                  <a:outerShdw blurRad="38100" dist="38100" dir="2700000" algn="tl">
                    <a:srgbClr val="000000">
                      <a:alpha val="43137"/>
                    </a:srgbClr>
                  </a:outerShdw>
                </a:effectLst>
              </a:rPr>
              <a:t>a.s</a:t>
            </a:r>
            <a:r>
              <a:rPr lang="tr-TR" sz="2700" b="1" dirty="0">
                <a:effectLst>
                  <a:outerShdw blurRad="38100" dist="38100" dir="2700000" algn="tl">
                    <a:srgbClr val="000000">
                      <a:alpha val="43137"/>
                    </a:srgbClr>
                  </a:outerShdw>
                </a:effectLst>
              </a:rPr>
              <a:t>)</a:t>
            </a:r>
          </a:p>
          <a:p>
            <a:r>
              <a:rPr lang="tr-TR" sz="2700" b="1" dirty="0">
                <a:solidFill>
                  <a:srgbClr val="FF0000"/>
                </a:solidFill>
                <a:effectLst>
                  <a:outerShdw blurRad="38100" dist="38100" dir="2700000" algn="tl">
                    <a:srgbClr val="000000">
                      <a:alpha val="43137"/>
                    </a:srgbClr>
                  </a:outerShdw>
                </a:effectLst>
              </a:rPr>
              <a:t>14.</a:t>
            </a:r>
            <a:r>
              <a:rPr lang="tr-TR" sz="2700" b="1" dirty="0">
                <a:effectLst>
                  <a:outerShdw blurRad="38100" dist="38100" dir="2700000" algn="tl">
                    <a:srgbClr val="000000">
                      <a:alpha val="43137"/>
                    </a:srgbClr>
                  </a:outerShdw>
                </a:effectLst>
              </a:rPr>
              <a:t> Hz. Musa (</a:t>
            </a:r>
            <a:r>
              <a:rPr lang="tr-TR" sz="2700" b="1" dirty="0" err="1">
                <a:effectLst>
                  <a:outerShdw blurRad="38100" dist="38100" dir="2700000" algn="tl">
                    <a:srgbClr val="000000">
                      <a:alpha val="43137"/>
                    </a:srgbClr>
                  </a:outerShdw>
                </a:effectLst>
              </a:rPr>
              <a:t>a.s</a:t>
            </a:r>
            <a:r>
              <a:rPr lang="tr-TR" sz="2700" b="1" dirty="0">
                <a:effectLst>
                  <a:outerShdw blurRad="38100" dist="38100" dir="2700000" algn="tl">
                    <a:srgbClr val="000000">
                      <a:alpha val="43137"/>
                    </a:srgbClr>
                  </a:outerShdw>
                </a:effectLst>
              </a:rPr>
              <a:t>)</a:t>
            </a:r>
          </a:p>
          <a:p>
            <a:r>
              <a:rPr lang="tr-TR" sz="2700" b="1" dirty="0">
                <a:solidFill>
                  <a:srgbClr val="FF0000"/>
                </a:solidFill>
                <a:effectLst>
                  <a:outerShdw blurRad="38100" dist="38100" dir="2700000" algn="tl">
                    <a:srgbClr val="000000">
                      <a:alpha val="43137"/>
                    </a:srgbClr>
                  </a:outerShdw>
                </a:effectLst>
              </a:rPr>
              <a:t>15.</a:t>
            </a:r>
            <a:r>
              <a:rPr lang="tr-TR" sz="2700" b="1" dirty="0">
                <a:effectLst>
                  <a:outerShdw blurRad="38100" dist="38100" dir="2700000" algn="tl">
                    <a:srgbClr val="000000">
                      <a:alpha val="43137"/>
                    </a:srgbClr>
                  </a:outerShdw>
                </a:effectLst>
              </a:rPr>
              <a:t> Hz. Harun (</a:t>
            </a:r>
            <a:r>
              <a:rPr lang="tr-TR" sz="2700" b="1" dirty="0" err="1">
                <a:effectLst>
                  <a:outerShdw blurRad="38100" dist="38100" dir="2700000" algn="tl">
                    <a:srgbClr val="000000">
                      <a:alpha val="43137"/>
                    </a:srgbClr>
                  </a:outerShdw>
                </a:effectLst>
              </a:rPr>
              <a:t>a.s</a:t>
            </a:r>
            <a:r>
              <a:rPr lang="tr-TR" sz="2700" b="1" dirty="0">
                <a:effectLst>
                  <a:outerShdw blurRad="38100" dist="38100" dir="2700000" algn="tl">
                    <a:srgbClr val="000000">
                      <a:alpha val="43137"/>
                    </a:srgbClr>
                  </a:outerShdw>
                </a:effectLst>
              </a:rPr>
              <a:t>)</a:t>
            </a:r>
          </a:p>
          <a:p>
            <a:r>
              <a:rPr lang="tr-TR" sz="2700" b="1" dirty="0">
                <a:solidFill>
                  <a:srgbClr val="FF0000"/>
                </a:solidFill>
                <a:effectLst>
                  <a:outerShdw blurRad="38100" dist="38100" dir="2700000" algn="tl">
                    <a:srgbClr val="000000">
                      <a:alpha val="43137"/>
                    </a:srgbClr>
                  </a:outerShdw>
                </a:effectLst>
              </a:rPr>
              <a:t>16.</a:t>
            </a:r>
            <a:r>
              <a:rPr lang="tr-TR" sz="2700" b="1" dirty="0">
                <a:effectLst>
                  <a:outerShdw blurRad="38100" dist="38100" dir="2700000" algn="tl">
                    <a:srgbClr val="000000">
                      <a:alpha val="43137"/>
                    </a:srgbClr>
                  </a:outerShdw>
                </a:effectLst>
              </a:rPr>
              <a:t> Hz. Davut (</a:t>
            </a:r>
            <a:r>
              <a:rPr lang="tr-TR" sz="2700" b="1" dirty="0" err="1">
                <a:effectLst>
                  <a:outerShdw blurRad="38100" dist="38100" dir="2700000" algn="tl">
                    <a:srgbClr val="000000">
                      <a:alpha val="43137"/>
                    </a:srgbClr>
                  </a:outerShdw>
                </a:effectLst>
              </a:rPr>
              <a:t>a.s</a:t>
            </a:r>
            <a:r>
              <a:rPr lang="tr-TR" sz="2700" b="1" dirty="0">
                <a:effectLst>
                  <a:outerShdw blurRad="38100" dist="38100" dir="2700000" algn="tl">
                    <a:srgbClr val="000000">
                      <a:alpha val="43137"/>
                    </a:srgbClr>
                  </a:outerShdw>
                </a:effectLst>
              </a:rPr>
              <a:t>)</a:t>
            </a:r>
          </a:p>
          <a:p>
            <a:r>
              <a:rPr lang="tr-TR" sz="2700" b="1" dirty="0">
                <a:solidFill>
                  <a:srgbClr val="FF0000"/>
                </a:solidFill>
                <a:effectLst>
                  <a:outerShdw blurRad="38100" dist="38100" dir="2700000" algn="tl">
                    <a:srgbClr val="000000">
                      <a:alpha val="43137"/>
                    </a:srgbClr>
                  </a:outerShdw>
                </a:effectLst>
              </a:rPr>
              <a:t>17.</a:t>
            </a:r>
            <a:r>
              <a:rPr lang="tr-TR" sz="2700" b="1" dirty="0">
                <a:effectLst>
                  <a:outerShdw blurRad="38100" dist="38100" dir="2700000" algn="tl">
                    <a:srgbClr val="000000">
                      <a:alpha val="43137"/>
                    </a:srgbClr>
                  </a:outerShdw>
                </a:effectLst>
              </a:rPr>
              <a:t> Hz. Süleyman (</a:t>
            </a:r>
            <a:r>
              <a:rPr lang="tr-TR" sz="2700" b="1" dirty="0" err="1">
                <a:effectLst>
                  <a:outerShdw blurRad="38100" dist="38100" dir="2700000" algn="tl">
                    <a:srgbClr val="000000">
                      <a:alpha val="43137"/>
                    </a:srgbClr>
                  </a:outerShdw>
                </a:effectLst>
              </a:rPr>
              <a:t>a.s</a:t>
            </a:r>
            <a:r>
              <a:rPr lang="tr-TR" sz="2700" b="1" dirty="0">
                <a:effectLst>
                  <a:outerShdw blurRad="38100" dist="38100" dir="2700000" algn="tl">
                    <a:srgbClr val="000000">
                      <a:alpha val="43137"/>
                    </a:srgbClr>
                  </a:outerShdw>
                </a:effectLst>
              </a:rPr>
              <a:t>)</a:t>
            </a:r>
          </a:p>
          <a:p>
            <a:r>
              <a:rPr lang="tr-TR" sz="2700" b="1" dirty="0">
                <a:solidFill>
                  <a:srgbClr val="FF0000"/>
                </a:solidFill>
                <a:effectLst>
                  <a:outerShdw blurRad="38100" dist="38100" dir="2700000" algn="tl">
                    <a:srgbClr val="000000">
                      <a:alpha val="43137"/>
                    </a:srgbClr>
                  </a:outerShdw>
                </a:effectLst>
              </a:rPr>
              <a:t>18.</a:t>
            </a:r>
            <a:r>
              <a:rPr lang="tr-TR" sz="2700" b="1" dirty="0">
                <a:effectLst>
                  <a:outerShdw blurRad="38100" dist="38100" dir="2700000" algn="tl">
                    <a:srgbClr val="000000">
                      <a:alpha val="43137"/>
                    </a:srgbClr>
                  </a:outerShdw>
                </a:effectLst>
              </a:rPr>
              <a:t> Hz. </a:t>
            </a:r>
            <a:r>
              <a:rPr lang="tr-TR" sz="2700" b="1" dirty="0" err="1">
                <a:effectLst>
                  <a:outerShdw blurRad="38100" dist="38100" dir="2700000" algn="tl">
                    <a:srgbClr val="000000">
                      <a:alpha val="43137"/>
                    </a:srgbClr>
                  </a:outerShdw>
                </a:effectLst>
              </a:rPr>
              <a:t>Zülkifl</a:t>
            </a:r>
            <a:r>
              <a:rPr lang="tr-TR" sz="2700" b="1" dirty="0">
                <a:effectLst>
                  <a:outerShdw blurRad="38100" dist="38100" dir="2700000" algn="tl">
                    <a:srgbClr val="000000">
                      <a:alpha val="43137"/>
                    </a:srgbClr>
                  </a:outerShdw>
                </a:effectLst>
              </a:rPr>
              <a:t> (</a:t>
            </a:r>
            <a:r>
              <a:rPr lang="tr-TR" sz="2700" b="1" dirty="0" err="1">
                <a:effectLst>
                  <a:outerShdw blurRad="38100" dist="38100" dir="2700000" algn="tl">
                    <a:srgbClr val="000000">
                      <a:alpha val="43137"/>
                    </a:srgbClr>
                  </a:outerShdw>
                </a:effectLst>
              </a:rPr>
              <a:t>a.s</a:t>
            </a:r>
            <a:r>
              <a:rPr lang="tr-TR" sz="2700" b="1" dirty="0">
                <a:effectLst>
                  <a:outerShdw blurRad="38100" dist="38100" dir="2700000" algn="tl">
                    <a:srgbClr val="000000">
                      <a:alpha val="43137"/>
                    </a:srgbClr>
                  </a:outerShdw>
                </a:effectLst>
              </a:rPr>
              <a:t>)</a:t>
            </a:r>
          </a:p>
          <a:p>
            <a:r>
              <a:rPr lang="tr-TR" sz="2700" b="1" dirty="0">
                <a:solidFill>
                  <a:srgbClr val="FF0000"/>
                </a:solidFill>
                <a:effectLst>
                  <a:outerShdw blurRad="38100" dist="38100" dir="2700000" algn="tl">
                    <a:srgbClr val="000000">
                      <a:alpha val="43137"/>
                    </a:srgbClr>
                  </a:outerShdw>
                </a:effectLst>
              </a:rPr>
              <a:t>19.</a:t>
            </a:r>
            <a:r>
              <a:rPr lang="tr-TR" sz="2700" b="1" dirty="0">
                <a:effectLst>
                  <a:outerShdw blurRad="38100" dist="38100" dir="2700000" algn="tl">
                    <a:srgbClr val="000000">
                      <a:alpha val="43137"/>
                    </a:srgbClr>
                  </a:outerShdw>
                </a:effectLst>
              </a:rPr>
              <a:t> Hz. İlyas (</a:t>
            </a:r>
            <a:r>
              <a:rPr lang="tr-TR" sz="2700" b="1" dirty="0" err="1">
                <a:effectLst>
                  <a:outerShdw blurRad="38100" dist="38100" dir="2700000" algn="tl">
                    <a:srgbClr val="000000">
                      <a:alpha val="43137"/>
                    </a:srgbClr>
                  </a:outerShdw>
                </a:effectLst>
              </a:rPr>
              <a:t>a.s</a:t>
            </a:r>
            <a:r>
              <a:rPr lang="tr-TR" sz="2700" b="1" dirty="0">
                <a:effectLst>
                  <a:outerShdw blurRad="38100" dist="38100" dir="2700000" algn="tl">
                    <a:srgbClr val="000000">
                      <a:alpha val="43137"/>
                    </a:srgbClr>
                  </a:outerShdw>
                </a:effectLst>
              </a:rPr>
              <a:t>)</a:t>
            </a:r>
          </a:p>
          <a:p>
            <a:r>
              <a:rPr lang="tr-TR" sz="2700" b="1" dirty="0">
                <a:solidFill>
                  <a:srgbClr val="FF0000"/>
                </a:solidFill>
                <a:effectLst>
                  <a:outerShdw blurRad="38100" dist="38100" dir="2700000" algn="tl">
                    <a:srgbClr val="000000">
                      <a:alpha val="43137"/>
                    </a:srgbClr>
                  </a:outerShdw>
                </a:effectLst>
              </a:rPr>
              <a:t>20.</a:t>
            </a:r>
            <a:r>
              <a:rPr lang="tr-TR" sz="2700" b="1" dirty="0">
                <a:effectLst>
                  <a:outerShdw blurRad="38100" dist="38100" dir="2700000" algn="tl">
                    <a:srgbClr val="000000">
                      <a:alpha val="43137"/>
                    </a:srgbClr>
                  </a:outerShdw>
                </a:effectLst>
              </a:rPr>
              <a:t> Hz. El- </a:t>
            </a:r>
            <a:r>
              <a:rPr lang="tr-TR" sz="2700" b="1" dirty="0" err="1">
                <a:effectLst>
                  <a:outerShdw blurRad="38100" dist="38100" dir="2700000" algn="tl">
                    <a:srgbClr val="000000">
                      <a:alpha val="43137"/>
                    </a:srgbClr>
                  </a:outerShdw>
                </a:effectLst>
              </a:rPr>
              <a:t>Yesâ</a:t>
            </a:r>
            <a:r>
              <a:rPr lang="tr-TR" sz="2700" b="1" dirty="0">
                <a:effectLst>
                  <a:outerShdw blurRad="38100" dist="38100" dir="2700000" algn="tl">
                    <a:srgbClr val="000000">
                      <a:alpha val="43137"/>
                    </a:srgbClr>
                  </a:outerShdw>
                </a:effectLst>
              </a:rPr>
              <a:t> (</a:t>
            </a:r>
            <a:r>
              <a:rPr lang="tr-TR" sz="2700" b="1" dirty="0" err="1">
                <a:effectLst>
                  <a:outerShdw blurRad="38100" dist="38100" dir="2700000" algn="tl">
                    <a:srgbClr val="000000">
                      <a:alpha val="43137"/>
                    </a:srgbClr>
                  </a:outerShdw>
                </a:effectLst>
              </a:rPr>
              <a:t>a.s</a:t>
            </a:r>
            <a:r>
              <a:rPr lang="tr-TR" sz="2700" b="1" dirty="0">
                <a:effectLst>
                  <a:outerShdw blurRad="38100" dist="38100" dir="2700000" algn="tl">
                    <a:srgbClr val="000000">
                      <a:alpha val="43137"/>
                    </a:srgbClr>
                  </a:outerShdw>
                </a:effectLst>
              </a:rPr>
              <a:t>)</a:t>
            </a:r>
          </a:p>
          <a:p>
            <a:r>
              <a:rPr lang="tr-TR" sz="2700" b="1" dirty="0">
                <a:solidFill>
                  <a:srgbClr val="FF0000"/>
                </a:solidFill>
                <a:effectLst>
                  <a:outerShdw blurRad="38100" dist="38100" dir="2700000" algn="tl">
                    <a:srgbClr val="000000">
                      <a:alpha val="43137"/>
                    </a:srgbClr>
                  </a:outerShdw>
                </a:effectLst>
              </a:rPr>
              <a:t>21.</a:t>
            </a:r>
            <a:r>
              <a:rPr lang="tr-TR" sz="2700" b="1" dirty="0">
                <a:effectLst>
                  <a:outerShdw blurRad="38100" dist="38100" dir="2700000" algn="tl">
                    <a:srgbClr val="000000">
                      <a:alpha val="43137"/>
                    </a:srgbClr>
                  </a:outerShdw>
                </a:effectLst>
              </a:rPr>
              <a:t> Hz. Yunus (</a:t>
            </a:r>
            <a:r>
              <a:rPr lang="tr-TR" sz="2700" b="1" dirty="0" err="1">
                <a:effectLst>
                  <a:outerShdw blurRad="38100" dist="38100" dir="2700000" algn="tl">
                    <a:srgbClr val="000000">
                      <a:alpha val="43137"/>
                    </a:srgbClr>
                  </a:outerShdw>
                </a:effectLst>
              </a:rPr>
              <a:t>a.s</a:t>
            </a:r>
            <a:r>
              <a:rPr lang="tr-TR" sz="2700" b="1" dirty="0">
                <a:effectLst>
                  <a:outerShdw blurRad="38100" dist="38100" dir="2700000" algn="tl">
                    <a:srgbClr val="000000">
                      <a:alpha val="43137"/>
                    </a:srgbClr>
                  </a:outerShdw>
                </a:effectLst>
              </a:rPr>
              <a:t>)</a:t>
            </a:r>
          </a:p>
          <a:p>
            <a:r>
              <a:rPr lang="tr-TR" sz="2700" b="1" dirty="0">
                <a:solidFill>
                  <a:srgbClr val="FF0000"/>
                </a:solidFill>
                <a:effectLst>
                  <a:outerShdw blurRad="38100" dist="38100" dir="2700000" algn="tl">
                    <a:srgbClr val="000000">
                      <a:alpha val="43137"/>
                    </a:srgbClr>
                  </a:outerShdw>
                </a:effectLst>
              </a:rPr>
              <a:t>22.</a:t>
            </a:r>
            <a:r>
              <a:rPr lang="tr-TR" sz="2700" b="1" dirty="0">
                <a:effectLst>
                  <a:outerShdw blurRad="38100" dist="38100" dir="2700000" algn="tl">
                    <a:srgbClr val="000000">
                      <a:alpha val="43137"/>
                    </a:srgbClr>
                  </a:outerShdw>
                </a:effectLst>
              </a:rPr>
              <a:t> Hz. Zekeriya (</a:t>
            </a:r>
            <a:r>
              <a:rPr lang="tr-TR" sz="2700" b="1" dirty="0" err="1">
                <a:effectLst>
                  <a:outerShdw blurRad="38100" dist="38100" dir="2700000" algn="tl">
                    <a:srgbClr val="000000">
                      <a:alpha val="43137"/>
                    </a:srgbClr>
                  </a:outerShdw>
                </a:effectLst>
              </a:rPr>
              <a:t>a.s</a:t>
            </a:r>
            <a:r>
              <a:rPr lang="tr-TR" sz="2700" b="1" dirty="0">
                <a:effectLst>
                  <a:outerShdw blurRad="38100" dist="38100" dir="2700000" algn="tl">
                    <a:srgbClr val="000000">
                      <a:alpha val="43137"/>
                    </a:srgbClr>
                  </a:outerShdw>
                </a:effectLst>
              </a:rPr>
              <a:t>)</a:t>
            </a:r>
          </a:p>
          <a:p>
            <a:r>
              <a:rPr lang="tr-TR" sz="2700" b="1" dirty="0">
                <a:solidFill>
                  <a:srgbClr val="FF0000"/>
                </a:solidFill>
                <a:effectLst>
                  <a:outerShdw blurRad="38100" dist="38100" dir="2700000" algn="tl">
                    <a:srgbClr val="000000">
                      <a:alpha val="43137"/>
                    </a:srgbClr>
                  </a:outerShdw>
                </a:effectLst>
              </a:rPr>
              <a:t>23.</a:t>
            </a:r>
            <a:r>
              <a:rPr lang="tr-TR" sz="2700" b="1" dirty="0">
                <a:effectLst>
                  <a:outerShdw blurRad="38100" dist="38100" dir="2700000" algn="tl">
                    <a:srgbClr val="000000">
                      <a:alpha val="43137"/>
                    </a:srgbClr>
                  </a:outerShdw>
                </a:effectLst>
              </a:rPr>
              <a:t> Hz. Yahya (</a:t>
            </a:r>
            <a:r>
              <a:rPr lang="tr-TR" sz="2700" b="1" dirty="0" err="1">
                <a:effectLst>
                  <a:outerShdw blurRad="38100" dist="38100" dir="2700000" algn="tl">
                    <a:srgbClr val="000000">
                      <a:alpha val="43137"/>
                    </a:srgbClr>
                  </a:outerShdw>
                </a:effectLst>
              </a:rPr>
              <a:t>a.s</a:t>
            </a:r>
            <a:r>
              <a:rPr lang="tr-TR" sz="2700" b="1" dirty="0">
                <a:effectLst>
                  <a:outerShdw blurRad="38100" dist="38100" dir="2700000" algn="tl">
                    <a:srgbClr val="000000">
                      <a:alpha val="43137"/>
                    </a:srgbClr>
                  </a:outerShdw>
                </a:effectLst>
              </a:rPr>
              <a:t>)</a:t>
            </a:r>
          </a:p>
          <a:p>
            <a:r>
              <a:rPr lang="tr-TR" sz="2700" b="1" dirty="0">
                <a:solidFill>
                  <a:srgbClr val="FF0000"/>
                </a:solidFill>
                <a:effectLst>
                  <a:outerShdw blurRad="38100" dist="38100" dir="2700000" algn="tl">
                    <a:srgbClr val="000000">
                      <a:alpha val="43137"/>
                    </a:srgbClr>
                  </a:outerShdw>
                </a:effectLst>
              </a:rPr>
              <a:t>24.</a:t>
            </a:r>
            <a:r>
              <a:rPr lang="tr-TR" sz="2700" b="1" dirty="0">
                <a:effectLst>
                  <a:outerShdw blurRad="38100" dist="38100" dir="2700000" algn="tl">
                    <a:srgbClr val="000000">
                      <a:alpha val="43137"/>
                    </a:srgbClr>
                  </a:outerShdw>
                </a:effectLst>
              </a:rPr>
              <a:t> Hz. İsa (</a:t>
            </a:r>
            <a:r>
              <a:rPr lang="tr-TR" sz="2700" b="1" dirty="0" err="1">
                <a:effectLst>
                  <a:outerShdw blurRad="38100" dist="38100" dir="2700000" algn="tl">
                    <a:srgbClr val="000000">
                      <a:alpha val="43137"/>
                    </a:srgbClr>
                  </a:outerShdw>
                </a:effectLst>
              </a:rPr>
              <a:t>a.s</a:t>
            </a:r>
            <a:r>
              <a:rPr lang="tr-TR" sz="2700" b="1" dirty="0">
                <a:effectLst>
                  <a:outerShdw blurRad="38100" dist="38100" dir="2700000" algn="tl">
                    <a:srgbClr val="000000">
                      <a:alpha val="43137"/>
                    </a:srgbClr>
                  </a:outerShdw>
                </a:effectLst>
              </a:rPr>
              <a:t>)</a:t>
            </a:r>
          </a:p>
        </p:txBody>
      </p:sp>
      <p:sp>
        <p:nvSpPr>
          <p:cNvPr id="7" name="Dikdörtgen 6"/>
          <p:cNvSpPr/>
          <p:nvPr/>
        </p:nvSpPr>
        <p:spPr>
          <a:xfrm>
            <a:off x="2483768" y="6166979"/>
            <a:ext cx="6480720" cy="523220"/>
          </a:xfrm>
          <a:prstGeom prst="rect">
            <a:avLst/>
          </a:prstGeom>
        </p:spPr>
        <p:txBody>
          <a:bodyPr wrap="square">
            <a:spAutoFit/>
          </a:bodyPr>
          <a:lstStyle/>
          <a:p>
            <a:r>
              <a:rPr lang="tr-TR" sz="2800" b="1" dirty="0">
                <a:solidFill>
                  <a:srgbClr val="FF0000"/>
                </a:solidFill>
              </a:rPr>
              <a:t>25.</a:t>
            </a:r>
            <a:r>
              <a:rPr lang="tr-TR" sz="2800" b="1" dirty="0"/>
              <a:t> Hz. Muhammet (</a:t>
            </a:r>
            <a:r>
              <a:rPr lang="tr-TR" sz="2800" b="1" dirty="0" err="1"/>
              <a:t>s.a.v</a:t>
            </a:r>
            <a:r>
              <a:rPr lang="tr-TR" sz="2800" b="1" dirty="0"/>
              <a:t>) </a:t>
            </a:r>
            <a:r>
              <a:rPr lang="tr-TR" sz="2400" b="1" dirty="0">
                <a:solidFill>
                  <a:schemeClr val="accent6">
                    <a:lumMod val="50000"/>
                  </a:schemeClr>
                </a:solidFill>
              </a:rPr>
              <a:t>(</a:t>
            </a:r>
            <a:r>
              <a:rPr lang="tr-TR" sz="2400" b="1" u="sng" dirty="0">
                <a:solidFill>
                  <a:schemeClr val="accent6">
                    <a:lumMod val="50000"/>
                  </a:schemeClr>
                </a:solidFill>
              </a:rPr>
              <a:t>son peygamber.)</a:t>
            </a:r>
          </a:p>
        </p:txBody>
      </p:sp>
    </p:spTree>
    <p:extLst>
      <p:ext uri="{BB962C8B-B14F-4D97-AF65-F5344CB8AC3E}">
        <p14:creationId xmlns:p14="http://schemas.microsoft.com/office/powerpoint/2010/main" xmlns="" val="3514559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DA8F"/>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6000" b="1" dirty="0">
                <a:solidFill>
                  <a:srgbClr val="C00000"/>
                </a:solidFill>
                <a:effectLst>
                  <a:outerShdw blurRad="38100" dist="38100" dir="2700000" algn="tl">
                    <a:srgbClr val="000000">
                      <a:alpha val="43137"/>
                    </a:srgbClr>
                  </a:outerShdw>
                </a:effectLst>
              </a:rPr>
              <a:t>5. Ahirete İman</a:t>
            </a:r>
          </a:p>
        </p:txBody>
      </p:sp>
      <p:sp>
        <p:nvSpPr>
          <p:cNvPr id="3" name="İçerik Yer Tutucusu 2"/>
          <p:cNvSpPr>
            <a:spLocks noGrp="1"/>
          </p:cNvSpPr>
          <p:nvPr>
            <p:ph idx="1"/>
          </p:nvPr>
        </p:nvSpPr>
        <p:spPr/>
        <p:txBody>
          <a:bodyPr>
            <a:noAutofit/>
          </a:bodyPr>
          <a:lstStyle/>
          <a:p>
            <a:pPr marL="0" indent="0" algn="just">
              <a:buNone/>
            </a:pPr>
            <a:r>
              <a:rPr lang="tr-TR" sz="4000" b="1" dirty="0">
                <a:effectLst>
                  <a:outerShdw blurRad="38100" dist="38100" dir="2700000" algn="tl">
                    <a:srgbClr val="000000">
                      <a:alpha val="43137"/>
                    </a:srgbClr>
                  </a:outerShdw>
                </a:effectLst>
              </a:rPr>
              <a:t>İnsanın ölümüyle başlayıp sonsuza kadar sürecek olan hayata ahiret hayatı denir. Bu hayatın varlığına inanmak ahirete iman etmektir. Dünya hayatı insanın ölümüyle son bulan geçici bir hayattır. İnsanlar bu dünyada yaptıkları davranışların karşılığını ahirette alırlar.</a:t>
            </a:r>
          </a:p>
        </p:txBody>
      </p:sp>
    </p:spTree>
    <p:extLst>
      <p:ext uri="{BB962C8B-B14F-4D97-AF65-F5344CB8AC3E}">
        <p14:creationId xmlns:p14="http://schemas.microsoft.com/office/powerpoint/2010/main" xmlns="" val="3376762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Dikdörtgen 1"/>
          <p:cNvSpPr/>
          <p:nvPr/>
        </p:nvSpPr>
        <p:spPr>
          <a:xfrm>
            <a:off x="251520" y="404664"/>
            <a:ext cx="8568952" cy="6463308"/>
          </a:xfrm>
          <a:prstGeom prst="rect">
            <a:avLst/>
          </a:prstGeom>
        </p:spPr>
        <p:txBody>
          <a:bodyPr wrap="square">
            <a:spAutoFit/>
          </a:bodyPr>
          <a:lstStyle/>
          <a:p>
            <a:pPr algn="just"/>
            <a:r>
              <a:rPr lang="tr-TR" sz="3600" b="1" dirty="0">
                <a:solidFill>
                  <a:srgbClr val="006600"/>
                </a:solidFill>
                <a:effectLst>
                  <a:outerShdw blurRad="38100" dist="38100" dir="2700000" algn="tl">
                    <a:srgbClr val="000000">
                      <a:alpha val="43137"/>
                    </a:srgbClr>
                  </a:outerShdw>
                </a:effectLst>
              </a:rPr>
              <a:t>Kur’an-ı Kerim’de ahiret hayatının önemi şöyle belirtilmektedir :</a:t>
            </a:r>
          </a:p>
          <a:p>
            <a:pPr algn="just"/>
            <a:endParaRPr lang="tr-TR" sz="1600" b="1" dirty="0">
              <a:effectLst>
                <a:outerShdw blurRad="38100" dist="38100" dir="2700000" algn="tl">
                  <a:srgbClr val="000000">
                    <a:alpha val="43137"/>
                  </a:srgbClr>
                </a:outerShdw>
              </a:effectLst>
            </a:endParaRPr>
          </a:p>
          <a:p>
            <a:pPr algn="just"/>
            <a:r>
              <a:rPr lang="tr-TR" sz="3600" b="1" dirty="0">
                <a:effectLst>
                  <a:outerShdw blurRad="38100" dist="38100" dir="2700000" algn="tl">
                    <a:srgbClr val="000000">
                      <a:alpha val="43137"/>
                    </a:srgbClr>
                  </a:outerShdw>
                </a:effectLst>
              </a:rPr>
              <a:t>“Dünya hayatı ancak bir oyun ve bir eğlencedir. Elbette ki ahiret yurdu Allah’a</a:t>
            </a:r>
          </a:p>
          <a:p>
            <a:pPr algn="just"/>
            <a:r>
              <a:rPr lang="tr-TR" sz="3600" b="1" dirty="0">
                <a:effectLst>
                  <a:outerShdw blurRad="38100" dist="38100" dir="2700000" algn="tl">
                    <a:srgbClr val="000000">
                      <a:alpha val="43137"/>
                    </a:srgbClr>
                  </a:outerShdw>
                </a:effectLst>
              </a:rPr>
              <a:t>karşı gelmekten sakınanlar için daha hayırlıdır…”</a:t>
            </a:r>
            <a:r>
              <a:rPr lang="tr-TR" sz="3600" b="1" dirty="0">
                <a:solidFill>
                  <a:srgbClr val="0000FF"/>
                </a:solidFill>
                <a:effectLst>
                  <a:outerShdw blurRad="38100" dist="38100" dir="2700000" algn="tl">
                    <a:srgbClr val="000000">
                      <a:alpha val="43137"/>
                    </a:srgbClr>
                  </a:outerShdw>
                </a:effectLst>
              </a:rPr>
              <a:t>(</a:t>
            </a:r>
            <a:r>
              <a:rPr lang="tr-TR" sz="3600" b="1" dirty="0" err="1">
                <a:solidFill>
                  <a:srgbClr val="0000FF"/>
                </a:solidFill>
                <a:effectLst>
                  <a:outerShdw blurRad="38100" dist="38100" dir="2700000" algn="tl">
                    <a:srgbClr val="000000">
                      <a:alpha val="43137"/>
                    </a:srgbClr>
                  </a:outerShdw>
                </a:effectLst>
              </a:rPr>
              <a:t>En’am</a:t>
            </a:r>
            <a:r>
              <a:rPr lang="tr-TR" sz="3600" b="1" dirty="0">
                <a:solidFill>
                  <a:srgbClr val="0000FF"/>
                </a:solidFill>
                <a:effectLst>
                  <a:outerShdw blurRad="38100" dist="38100" dir="2700000" algn="tl">
                    <a:srgbClr val="000000">
                      <a:alpha val="43137"/>
                    </a:srgbClr>
                  </a:outerShdw>
                </a:effectLst>
              </a:rPr>
              <a:t> suresi, 32. ayet.)</a:t>
            </a:r>
          </a:p>
          <a:p>
            <a:pPr algn="just"/>
            <a:endParaRPr lang="tr-TR" sz="2800" b="1" dirty="0">
              <a:solidFill>
                <a:srgbClr val="0000FF"/>
              </a:solidFill>
              <a:effectLst>
                <a:outerShdw blurRad="38100" dist="38100" dir="2700000" algn="tl">
                  <a:srgbClr val="000000">
                    <a:alpha val="43137"/>
                  </a:srgbClr>
                </a:outerShdw>
              </a:effectLst>
            </a:endParaRPr>
          </a:p>
          <a:p>
            <a:pPr algn="just"/>
            <a:r>
              <a:rPr lang="tr-TR" sz="3600" b="1" dirty="0">
                <a:solidFill>
                  <a:srgbClr val="C00000"/>
                </a:solidFill>
                <a:effectLst>
                  <a:outerShdw blurRad="38100" dist="38100" dir="2700000" algn="tl">
                    <a:srgbClr val="000000">
                      <a:alpha val="43137"/>
                    </a:srgbClr>
                  </a:outerShdw>
                </a:effectLst>
              </a:rPr>
              <a:t>İnsanların yaptıkları tüm iyi ve kötü davranışların karşılığını ahirette alacak olmaları davranışlarının sorumluluğunu üstlenmelerini sağlar.</a:t>
            </a:r>
          </a:p>
        </p:txBody>
      </p:sp>
    </p:spTree>
    <p:extLst>
      <p:ext uri="{BB962C8B-B14F-4D97-AF65-F5344CB8AC3E}">
        <p14:creationId xmlns:p14="http://schemas.microsoft.com/office/powerpoint/2010/main" xmlns="" val="25147575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D1773"/>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6000" b="1" dirty="0">
                <a:effectLst>
                  <a:outerShdw blurRad="38100" dist="38100" dir="2700000" algn="tl">
                    <a:srgbClr val="000000">
                      <a:alpha val="43137"/>
                    </a:srgbClr>
                  </a:outerShdw>
                </a:effectLst>
              </a:rPr>
              <a:t>6. Kader ve Kazaya İman</a:t>
            </a:r>
          </a:p>
        </p:txBody>
      </p:sp>
      <p:sp>
        <p:nvSpPr>
          <p:cNvPr id="3" name="İçerik Yer Tutucusu 2"/>
          <p:cNvSpPr>
            <a:spLocks noGrp="1"/>
          </p:cNvSpPr>
          <p:nvPr>
            <p:ph idx="1"/>
          </p:nvPr>
        </p:nvSpPr>
        <p:spPr>
          <a:xfrm>
            <a:off x="457200" y="1600200"/>
            <a:ext cx="8229600" cy="4997152"/>
          </a:xfrm>
        </p:spPr>
        <p:txBody>
          <a:bodyPr>
            <a:normAutofit/>
          </a:bodyPr>
          <a:lstStyle/>
          <a:p>
            <a:pPr marL="0" indent="0" algn="just">
              <a:buNone/>
            </a:pPr>
            <a:r>
              <a:rPr lang="tr-TR" b="1" dirty="0">
                <a:solidFill>
                  <a:schemeClr val="bg1">
                    <a:lumMod val="85000"/>
                  </a:schemeClr>
                </a:solidFill>
                <a:effectLst>
                  <a:outerShdw blurRad="38100" dist="38100" dir="2700000" algn="tl">
                    <a:srgbClr val="000000">
                      <a:alpha val="43137"/>
                    </a:srgbClr>
                  </a:outerShdw>
                </a:effectLst>
              </a:rPr>
              <a:t>Her şeyin Allah’ın (</a:t>
            </a:r>
            <a:r>
              <a:rPr lang="tr-TR" b="1" dirty="0" err="1">
                <a:solidFill>
                  <a:schemeClr val="bg1">
                    <a:lumMod val="85000"/>
                  </a:schemeClr>
                </a:solidFill>
                <a:effectLst>
                  <a:outerShdw blurRad="38100" dist="38100" dir="2700000" algn="tl">
                    <a:srgbClr val="000000">
                      <a:alpha val="43137"/>
                    </a:srgbClr>
                  </a:outerShdw>
                </a:effectLst>
              </a:rPr>
              <a:t>c.c</a:t>
            </a:r>
            <a:r>
              <a:rPr lang="tr-TR" b="1" dirty="0">
                <a:solidFill>
                  <a:schemeClr val="bg1">
                    <a:lumMod val="85000"/>
                  </a:schemeClr>
                </a:solidFill>
                <a:effectLst>
                  <a:outerShdw blurRad="38100" dist="38100" dir="2700000" algn="tl">
                    <a:srgbClr val="000000">
                      <a:alpha val="43137"/>
                    </a:srgbClr>
                  </a:outerShdw>
                </a:effectLst>
              </a:rPr>
              <a:t>.) bilgisi ve dilemesi ile gerçekleştiğine iman etmektir. Kader, Allah’ın (</a:t>
            </a:r>
            <a:r>
              <a:rPr lang="tr-TR" b="1" dirty="0" err="1">
                <a:solidFill>
                  <a:schemeClr val="bg1">
                    <a:lumMod val="85000"/>
                  </a:schemeClr>
                </a:solidFill>
                <a:effectLst>
                  <a:outerShdw blurRad="38100" dist="38100" dir="2700000" algn="tl">
                    <a:srgbClr val="000000">
                      <a:alpha val="43137"/>
                    </a:srgbClr>
                  </a:outerShdw>
                </a:effectLst>
              </a:rPr>
              <a:t>c.c</a:t>
            </a:r>
            <a:r>
              <a:rPr lang="tr-TR" b="1" dirty="0">
                <a:solidFill>
                  <a:schemeClr val="bg1">
                    <a:lumMod val="85000"/>
                  </a:schemeClr>
                </a:solidFill>
                <a:effectLst>
                  <a:outerShdw blurRad="38100" dist="38100" dir="2700000" algn="tl">
                    <a:srgbClr val="000000">
                      <a:alpha val="43137"/>
                    </a:srgbClr>
                  </a:outerShdw>
                </a:effectLst>
              </a:rPr>
              <a:t>.) her şeyi bir ölçüye göre yaratmasıdır. Kaza ise olayların bu ölçüye göre gerçekleşmesidir.</a:t>
            </a:r>
          </a:p>
          <a:p>
            <a:pPr marL="0" indent="0" algn="just">
              <a:buNone/>
            </a:pPr>
            <a:r>
              <a:rPr lang="tr-TR" b="1" dirty="0">
                <a:solidFill>
                  <a:schemeClr val="bg1">
                    <a:lumMod val="85000"/>
                  </a:schemeClr>
                </a:solidFill>
                <a:effectLst>
                  <a:outerShdw blurRad="38100" dist="38100" dir="2700000" algn="tl">
                    <a:srgbClr val="000000">
                      <a:alpha val="43137"/>
                    </a:srgbClr>
                  </a:outerShdw>
                </a:effectLst>
              </a:rPr>
              <a:t>Kur’an-ı Kerim’de:</a:t>
            </a:r>
          </a:p>
          <a:p>
            <a:pPr marL="0" indent="0" algn="just">
              <a:buNone/>
            </a:pPr>
            <a:r>
              <a:rPr lang="tr-TR" b="1" dirty="0">
                <a:solidFill>
                  <a:schemeClr val="bg2">
                    <a:lumMod val="25000"/>
                  </a:schemeClr>
                </a:solidFill>
                <a:effectLst>
                  <a:outerShdw blurRad="38100" dist="38100" dir="2700000" algn="tl">
                    <a:srgbClr val="000000">
                      <a:alpha val="43137"/>
                    </a:srgbClr>
                  </a:outerShdw>
                </a:effectLst>
              </a:rPr>
              <a:t>“Gerçekten biz, her şeyi bir ölçü ve dengede yarattık.”</a:t>
            </a:r>
            <a:r>
              <a:rPr lang="tr-TR" b="1" dirty="0">
                <a:solidFill>
                  <a:srgbClr val="FFFF00"/>
                </a:solidFill>
                <a:effectLst>
                  <a:outerShdw blurRad="38100" dist="38100" dir="2700000" algn="tl">
                    <a:srgbClr val="000000">
                      <a:alpha val="43137"/>
                    </a:srgbClr>
                  </a:outerShdw>
                </a:effectLst>
              </a:rPr>
              <a:t>(Kamer suresi, 49. ayet.)  </a:t>
            </a:r>
            <a:r>
              <a:rPr lang="tr-TR" b="1" dirty="0">
                <a:solidFill>
                  <a:schemeClr val="bg1">
                    <a:lumMod val="85000"/>
                  </a:schemeClr>
                </a:solidFill>
                <a:effectLst>
                  <a:outerShdw blurRad="38100" dist="38100" dir="2700000" algn="tl">
                    <a:srgbClr val="000000">
                      <a:alpha val="43137"/>
                    </a:srgbClr>
                  </a:outerShdw>
                </a:effectLst>
              </a:rPr>
              <a:t>ifadesiyle bu durum açıklanmaktadır. </a:t>
            </a:r>
          </a:p>
          <a:p>
            <a:pPr marL="0" indent="0" algn="just">
              <a:buNone/>
            </a:pPr>
            <a:r>
              <a:rPr lang="tr-TR" b="1" dirty="0">
                <a:solidFill>
                  <a:srgbClr val="D8E80E"/>
                </a:solidFill>
                <a:effectLst>
                  <a:outerShdw blurRad="38100" dist="38100" dir="2700000" algn="tl">
                    <a:srgbClr val="000000">
                      <a:alpha val="43137"/>
                    </a:srgbClr>
                  </a:outerShdw>
                </a:effectLst>
              </a:rPr>
              <a:t>Her şey Allah’ın (</a:t>
            </a:r>
            <a:r>
              <a:rPr lang="tr-TR" b="1" dirty="0" err="1">
                <a:solidFill>
                  <a:srgbClr val="D8E80E"/>
                </a:solidFill>
                <a:effectLst>
                  <a:outerShdw blurRad="38100" dist="38100" dir="2700000" algn="tl">
                    <a:srgbClr val="000000">
                      <a:alpha val="43137"/>
                    </a:srgbClr>
                  </a:outerShdw>
                </a:effectLst>
              </a:rPr>
              <a:t>c.c</a:t>
            </a:r>
            <a:r>
              <a:rPr lang="tr-TR" b="1" dirty="0">
                <a:solidFill>
                  <a:srgbClr val="D8E80E"/>
                </a:solidFill>
                <a:effectLst>
                  <a:outerShdw blurRad="38100" dist="38100" dir="2700000" algn="tl">
                    <a:srgbClr val="000000">
                      <a:alpha val="43137"/>
                    </a:srgbClr>
                  </a:outerShdw>
                </a:effectLst>
              </a:rPr>
              <a:t>.) dilemesiyle  yaratılmıştır.</a:t>
            </a:r>
            <a:r>
              <a:rPr lang="tr-TR" b="1" dirty="0">
                <a:solidFill>
                  <a:schemeClr val="bg1">
                    <a:lumMod val="85000"/>
                  </a:schemeClr>
                </a:solidFill>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xmlns="" val="36393840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8E80E"/>
        </a:solidFill>
        <a:effectLst/>
      </p:bgPr>
    </p:bg>
    <p:spTree>
      <p:nvGrpSpPr>
        <p:cNvPr id="1" name=""/>
        <p:cNvGrpSpPr/>
        <p:nvPr/>
      </p:nvGrpSpPr>
      <p:grpSpPr>
        <a:xfrm>
          <a:off x="0" y="0"/>
          <a:ext cx="0" cy="0"/>
          <a:chOff x="0" y="0"/>
          <a:chExt cx="0" cy="0"/>
        </a:xfrm>
      </p:grpSpPr>
      <p:sp>
        <p:nvSpPr>
          <p:cNvPr id="2" name="Dikdörtgen 1"/>
          <p:cNvSpPr/>
          <p:nvPr/>
        </p:nvSpPr>
        <p:spPr>
          <a:xfrm>
            <a:off x="359532" y="1305341"/>
            <a:ext cx="8424936"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27000">
                    <a:srgbClr val="FF0000"/>
                  </a:glow>
                  <a:outerShdw blurRad="50800" dist="39000" dir="5460000" algn="tl">
                    <a:srgbClr val="FF0000">
                      <a:alpha val="38000"/>
                    </a:srgbClr>
                  </a:outerShdw>
                </a:effectLst>
              </a:rPr>
              <a:t>ÇAMLI ŞEHİT YAŞAR SOYLU İLKOKULU</a:t>
            </a:r>
          </a:p>
          <a:p>
            <a:pPr algn="ctr"/>
            <a:endParaRPr lang="tr-T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27000">
                  <a:srgbClr val="FF0000"/>
                </a:glow>
                <a:outerShdw blurRad="50800" dist="39000" dir="5460000" algn="tl">
                  <a:srgbClr val="FF0000">
                    <a:alpha val="38000"/>
                  </a:srgbClr>
                </a:outerShdw>
              </a:effectLst>
            </a:endParaRPr>
          </a:p>
          <a:p>
            <a:pPr algn="ctr"/>
            <a:r>
              <a:rPr lang="tr-TR" sz="5400" b="1" dirty="0">
                <a:ln w="11430"/>
                <a:gradFill>
                  <a:gsLst>
                    <a:gs pos="73000">
                      <a:srgbClr val="00B0F0"/>
                    </a:gs>
                    <a:gs pos="0">
                      <a:srgbClr val="00B0F0"/>
                    </a:gs>
                    <a:gs pos="99000">
                      <a:schemeClr val="accent2">
                        <a:tint val="90000"/>
                        <a:shade val="60000"/>
                        <a:satMod val="240000"/>
                      </a:schemeClr>
                    </a:gs>
                    <a:gs pos="100000">
                      <a:schemeClr val="accent2">
                        <a:tint val="100000"/>
                        <a:shade val="50000"/>
                        <a:satMod val="240000"/>
                      </a:schemeClr>
                    </a:gs>
                  </a:gsLst>
                  <a:lin ang="5400000"/>
                </a:gradFill>
                <a:effectLst>
                  <a:glow rad="127000">
                    <a:schemeClr val="tx2">
                      <a:lumMod val="90000"/>
                    </a:schemeClr>
                  </a:glow>
                  <a:outerShdw blurRad="50800" dist="39000" dir="5460000" algn="tl">
                    <a:schemeClr val="tx2">
                      <a:lumMod val="90000"/>
                      <a:alpha val="38000"/>
                    </a:schemeClr>
                  </a:outerShdw>
                </a:effectLst>
              </a:rPr>
              <a:t>RAMAZAN YİĞİT</a:t>
            </a:r>
          </a:p>
          <a:p>
            <a:pPr algn="ctr"/>
            <a:r>
              <a:rPr lang="tr-TR" sz="5400" b="1" cap="none" spc="0" dirty="0">
                <a:ln w="11430"/>
                <a:gradFill>
                  <a:gsLst>
                    <a:gs pos="83000">
                      <a:srgbClr val="7030A0"/>
                    </a:gs>
                    <a:gs pos="96000">
                      <a:schemeClr val="accent2">
                        <a:tint val="90000"/>
                        <a:shade val="60000"/>
                        <a:satMod val="240000"/>
                      </a:schemeClr>
                    </a:gs>
                    <a:gs pos="100000">
                      <a:schemeClr val="accent2">
                        <a:tint val="100000"/>
                        <a:shade val="50000"/>
                        <a:satMod val="240000"/>
                      </a:schemeClr>
                    </a:gs>
                  </a:gsLst>
                  <a:lin ang="5400000"/>
                </a:gradFill>
                <a:effectLst>
                  <a:glow rad="127000">
                    <a:schemeClr val="tx2">
                      <a:lumMod val="75000"/>
                    </a:schemeClr>
                  </a:glow>
                  <a:outerShdw blurRad="50800" dist="39000" dir="5460000" algn="tl">
                    <a:schemeClr val="tx2">
                      <a:lumMod val="75000"/>
                      <a:alpha val="38000"/>
                    </a:schemeClr>
                  </a:outerShdw>
                </a:effectLst>
              </a:rPr>
              <a:t>4/A SINIF ÖĞRETMENİ</a:t>
            </a:r>
          </a:p>
        </p:txBody>
      </p:sp>
    </p:spTree>
    <p:extLst>
      <p:ext uri="{BB962C8B-B14F-4D97-AF65-F5344CB8AC3E}">
        <p14:creationId xmlns:p14="http://schemas.microsoft.com/office/powerpoint/2010/main" xmlns="" val="329618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b="1" dirty="0">
                <a:solidFill>
                  <a:srgbClr val="C00000"/>
                </a:solidFill>
                <a:effectLst>
                  <a:outerShdw blurRad="38100" dist="38100" dir="2700000" algn="tl">
                    <a:srgbClr val="000000">
                      <a:alpha val="43137"/>
                    </a:srgbClr>
                  </a:outerShdw>
                </a:effectLst>
              </a:rPr>
              <a:t>İSLAM’IN İNANÇ ESASLARI</a:t>
            </a:r>
            <a:br>
              <a:rPr lang="tr-TR" b="1" dirty="0">
                <a:solidFill>
                  <a:srgbClr val="C00000"/>
                </a:solidFill>
                <a:effectLst>
                  <a:outerShdw blurRad="38100" dist="38100" dir="2700000" algn="tl">
                    <a:srgbClr val="000000">
                      <a:alpha val="43137"/>
                    </a:srgbClr>
                  </a:outerShdw>
                </a:effectLst>
              </a:rPr>
            </a:br>
            <a:endParaRPr lang="tr-TR" b="1" dirty="0">
              <a:solidFill>
                <a:srgbClr val="C00000"/>
              </a:solidFill>
              <a:effectLst>
                <a:outerShdw blurRad="38100" dist="38100" dir="2700000" algn="tl">
                  <a:srgbClr val="000000">
                    <a:alpha val="43137"/>
                  </a:srgbClr>
                </a:outerShdw>
              </a:effectLst>
            </a:endParaRPr>
          </a:p>
        </p:txBody>
      </p:sp>
      <p:sp>
        <p:nvSpPr>
          <p:cNvPr id="3" name="İçerik Yer Tutucusu 2"/>
          <p:cNvSpPr>
            <a:spLocks noGrp="1"/>
          </p:cNvSpPr>
          <p:nvPr>
            <p:ph idx="1"/>
          </p:nvPr>
        </p:nvSpPr>
        <p:spPr/>
        <p:txBody>
          <a:bodyPr>
            <a:normAutofit/>
          </a:bodyPr>
          <a:lstStyle/>
          <a:p>
            <a:pPr marL="0" indent="0" algn="just">
              <a:buNone/>
            </a:pPr>
            <a:r>
              <a:rPr lang="tr-TR" sz="4800" b="1" dirty="0"/>
              <a:t>İslam dinini kabul eden kimselerin inanması gereken bazı esaslar vardır. Bu esaslara, İslam’ın inanç esasları veya “</a:t>
            </a:r>
            <a:r>
              <a:rPr lang="tr-TR" sz="4800" b="1" dirty="0">
                <a:solidFill>
                  <a:schemeClr val="bg1"/>
                </a:solidFill>
              </a:rPr>
              <a:t>imanın şartları</a:t>
            </a:r>
            <a:r>
              <a:rPr lang="tr-TR" sz="4800" b="1" dirty="0"/>
              <a:t>” denir.</a:t>
            </a:r>
          </a:p>
        </p:txBody>
      </p:sp>
    </p:spTree>
    <p:extLst>
      <p:ext uri="{BB962C8B-B14F-4D97-AF65-F5344CB8AC3E}">
        <p14:creationId xmlns:p14="http://schemas.microsoft.com/office/powerpoint/2010/main" xmlns="" val="935784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620688"/>
            <a:ext cx="8856984" cy="5793507"/>
          </a:xfrm>
        </p:spPr>
        <p:txBody>
          <a:bodyPr>
            <a:normAutofit/>
          </a:bodyPr>
          <a:lstStyle/>
          <a:p>
            <a:pPr marL="0" indent="0" algn="just">
              <a:buNone/>
            </a:pPr>
            <a:r>
              <a:rPr lang="tr-TR" sz="4400" b="1" dirty="0">
                <a:solidFill>
                  <a:schemeClr val="accent6">
                    <a:lumMod val="75000"/>
                  </a:schemeClr>
                </a:solidFill>
              </a:rPr>
              <a:t>İman</a:t>
            </a:r>
            <a:r>
              <a:rPr lang="tr-TR" sz="4400" b="1" dirty="0"/>
              <a:t>, sözlükte “inanma, tasdik etme” demektir. Dinî bir terim olarak ise; Yüce Allah’ın varlığına, birliğine, sıfatlarına, peygamberlerine, ahiret gününe, kitaplarına, meleklerine, iyiliğin ve kötülüğün O’ndan geldiğine inanmaktır.</a:t>
            </a:r>
          </a:p>
        </p:txBody>
      </p:sp>
    </p:spTree>
    <p:extLst>
      <p:ext uri="{BB962C8B-B14F-4D97-AF65-F5344CB8AC3E}">
        <p14:creationId xmlns:p14="http://schemas.microsoft.com/office/powerpoint/2010/main" xmlns="" val="3973812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C99FF"/>
        </a:solid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764704"/>
            <a:ext cx="8229600" cy="5361459"/>
          </a:xfrm>
        </p:spPr>
        <p:txBody>
          <a:bodyPr>
            <a:normAutofit/>
          </a:bodyPr>
          <a:lstStyle/>
          <a:p>
            <a:pPr marL="0" indent="0">
              <a:buNone/>
            </a:pPr>
            <a:r>
              <a:rPr lang="tr-TR" sz="4400" b="1" dirty="0"/>
              <a:t>Kur’an-ı Kerim’de iman eden kimseler şu ayette cennetle müjdelenmişlerdir: “</a:t>
            </a:r>
            <a:r>
              <a:rPr lang="tr-TR" sz="4400" b="1" dirty="0">
                <a:solidFill>
                  <a:srgbClr val="0070C0"/>
                </a:solidFill>
              </a:rPr>
              <a:t>Muhakkak ki Allah, iman edip iyi davranışlarda bulunan kimseleri, zemininden ırmaklar akan cennetlere kabul eder</a:t>
            </a:r>
            <a:r>
              <a:rPr lang="tr-TR" sz="4400" b="1" dirty="0"/>
              <a:t>...” </a:t>
            </a:r>
            <a:r>
              <a:rPr lang="tr-TR" sz="4400" b="1" dirty="0">
                <a:solidFill>
                  <a:srgbClr val="FFFF00"/>
                </a:solidFill>
              </a:rPr>
              <a:t>(Hac suresi, 14. ayet.)</a:t>
            </a:r>
          </a:p>
          <a:p>
            <a:endParaRPr lang="tr-TR" dirty="0"/>
          </a:p>
        </p:txBody>
      </p:sp>
    </p:spTree>
    <p:extLst>
      <p:ext uri="{BB962C8B-B14F-4D97-AF65-F5344CB8AC3E}">
        <p14:creationId xmlns:p14="http://schemas.microsoft.com/office/powerpoint/2010/main" xmlns="" val="1904828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2FC92"/>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6000" b="1" dirty="0">
                <a:solidFill>
                  <a:srgbClr val="0070C0"/>
                </a:solidFill>
                <a:effectLst>
                  <a:outerShdw blurRad="38100" dist="38100" dir="2700000" algn="tl">
                    <a:srgbClr val="000000">
                      <a:alpha val="43137"/>
                    </a:srgbClr>
                  </a:outerShdw>
                </a:effectLst>
              </a:rPr>
              <a:t>İMANIN ŞARTLARI</a:t>
            </a:r>
          </a:p>
        </p:txBody>
      </p:sp>
      <p:sp>
        <p:nvSpPr>
          <p:cNvPr id="3" name="İçerik Yer Tutucusu 2"/>
          <p:cNvSpPr>
            <a:spLocks noGrp="1"/>
          </p:cNvSpPr>
          <p:nvPr>
            <p:ph idx="1"/>
          </p:nvPr>
        </p:nvSpPr>
        <p:spPr>
          <a:xfrm>
            <a:off x="2123728" y="1600200"/>
            <a:ext cx="6563072" cy="4525963"/>
          </a:xfrm>
        </p:spPr>
        <p:txBody>
          <a:bodyPr>
            <a:noAutofit/>
          </a:bodyPr>
          <a:lstStyle/>
          <a:p>
            <a:pPr marL="0" indent="0">
              <a:buNone/>
            </a:pPr>
            <a:r>
              <a:rPr lang="tr-TR" sz="4400" b="1" dirty="0">
                <a:solidFill>
                  <a:srgbClr val="C00000"/>
                </a:solidFill>
                <a:effectLst>
                  <a:outerShdw blurRad="38100" dist="38100" dir="2700000" algn="tl">
                    <a:srgbClr val="000000">
                      <a:alpha val="43137"/>
                    </a:srgbClr>
                  </a:outerShdw>
                </a:effectLst>
              </a:rPr>
              <a:t>1.</a:t>
            </a:r>
            <a:r>
              <a:rPr lang="tr-TR" sz="4400" b="1" dirty="0">
                <a:effectLst>
                  <a:outerShdw blurRad="38100" dist="38100" dir="2700000" algn="tl">
                    <a:srgbClr val="000000">
                      <a:alpha val="43137"/>
                    </a:srgbClr>
                  </a:outerShdw>
                </a:effectLst>
              </a:rPr>
              <a:t> Allah'a İman</a:t>
            </a:r>
          </a:p>
          <a:p>
            <a:pPr marL="0" indent="0">
              <a:buNone/>
            </a:pPr>
            <a:r>
              <a:rPr lang="tr-TR" sz="4400" b="1" dirty="0">
                <a:solidFill>
                  <a:srgbClr val="C00000"/>
                </a:solidFill>
                <a:effectLst>
                  <a:outerShdw blurRad="38100" dist="38100" dir="2700000" algn="tl">
                    <a:srgbClr val="000000">
                      <a:alpha val="43137"/>
                    </a:srgbClr>
                  </a:outerShdw>
                </a:effectLst>
              </a:rPr>
              <a:t>2.</a:t>
            </a:r>
            <a:r>
              <a:rPr lang="tr-TR" sz="4400" b="1" dirty="0">
                <a:effectLst>
                  <a:outerShdw blurRad="38100" dist="38100" dir="2700000" algn="tl">
                    <a:srgbClr val="000000">
                      <a:alpha val="43137"/>
                    </a:srgbClr>
                  </a:outerShdw>
                </a:effectLst>
              </a:rPr>
              <a:t> Meleklere İman</a:t>
            </a:r>
          </a:p>
          <a:p>
            <a:pPr marL="0" indent="0">
              <a:buNone/>
            </a:pPr>
            <a:r>
              <a:rPr lang="tr-TR" sz="4400" b="1" dirty="0">
                <a:solidFill>
                  <a:srgbClr val="C00000"/>
                </a:solidFill>
                <a:effectLst>
                  <a:outerShdw blurRad="38100" dist="38100" dir="2700000" algn="tl">
                    <a:srgbClr val="000000">
                      <a:alpha val="43137"/>
                    </a:srgbClr>
                  </a:outerShdw>
                </a:effectLst>
              </a:rPr>
              <a:t>3.</a:t>
            </a:r>
            <a:r>
              <a:rPr lang="tr-TR" sz="4400" b="1" dirty="0">
                <a:effectLst>
                  <a:outerShdw blurRad="38100" dist="38100" dir="2700000" algn="tl">
                    <a:srgbClr val="000000">
                      <a:alpha val="43137"/>
                    </a:srgbClr>
                  </a:outerShdw>
                </a:effectLst>
              </a:rPr>
              <a:t> Peygamberlere İman</a:t>
            </a:r>
          </a:p>
          <a:p>
            <a:pPr marL="0" indent="0">
              <a:buNone/>
            </a:pPr>
            <a:r>
              <a:rPr lang="tr-TR" sz="4400" b="1" dirty="0">
                <a:solidFill>
                  <a:srgbClr val="C00000"/>
                </a:solidFill>
                <a:effectLst>
                  <a:outerShdw blurRad="38100" dist="38100" dir="2700000" algn="tl">
                    <a:srgbClr val="000000">
                      <a:alpha val="43137"/>
                    </a:srgbClr>
                  </a:outerShdw>
                </a:effectLst>
              </a:rPr>
              <a:t>4.</a:t>
            </a:r>
            <a:r>
              <a:rPr lang="tr-TR" sz="4400" b="1" dirty="0">
                <a:effectLst>
                  <a:outerShdw blurRad="38100" dist="38100" dir="2700000" algn="tl">
                    <a:srgbClr val="000000">
                      <a:alpha val="43137"/>
                    </a:srgbClr>
                  </a:outerShdw>
                </a:effectLst>
              </a:rPr>
              <a:t> Kitaplara İman</a:t>
            </a:r>
          </a:p>
          <a:p>
            <a:pPr marL="0" indent="0">
              <a:buNone/>
            </a:pPr>
            <a:r>
              <a:rPr lang="tr-TR" sz="4400" b="1" dirty="0">
                <a:solidFill>
                  <a:srgbClr val="C00000"/>
                </a:solidFill>
                <a:effectLst>
                  <a:outerShdw blurRad="38100" dist="38100" dir="2700000" algn="tl">
                    <a:srgbClr val="000000">
                      <a:alpha val="43137"/>
                    </a:srgbClr>
                  </a:outerShdw>
                </a:effectLst>
              </a:rPr>
              <a:t>5.</a:t>
            </a:r>
            <a:r>
              <a:rPr lang="tr-TR" sz="4400" b="1" dirty="0">
                <a:effectLst>
                  <a:outerShdw blurRad="38100" dist="38100" dir="2700000" algn="tl">
                    <a:srgbClr val="000000">
                      <a:alpha val="43137"/>
                    </a:srgbClr>
                  </a:outerShdw>
                </a:effectLst>
              </a:rPr>
              <a:t> Ahirete İman</a:t>
            </a:r>
          </a:p>
          <a:p>
            <a:pPr marL="0" indent="0">
              <a:buNone/>
            </a:pPr>
            <a:r>
              <a:rPr lang="tr-TR" sz="4400" b="1" dirty="0">
                <a:solidFill>
                  <a:srgbClr val="C00000"/>
                </a:solidFill>
                <a:effectLst>
                  <a:outerShdw blurRad="38100" dist="38100" dir="2700000" algn="tl">
                    <a:srgbClr val="000000">
                      <a:alpha val="43137"/>
                    </a:srgbClr>
                  </a:outerShdw>
                </a:effectLst>
              </a:rPr>
              <a:t>6.</a:t>
            </a:r>
            <a:r>
              <a:rPr lang="tr-TR" sz="4400" b="1" dirty="0">
                <a:effectLst>
                  <a:outerShdw blurRad="38100" dist="38100" dir="2700000" algn="tl">
                    <a:srgbClr val="000000">
                      <a:alpha val="43137"/>
                    </a:srgbClr>
                  </a:outerShdw>
                </a:effectLst>
              </a:rPr>
              <a:t> Kader ve Kazaya İman</a:t>
            </a:r>
          </a:p>
          <a:p>
            <a:pPr marL="0" indent="0">
              <a:buNone/>
            </a:pPr>
            <a:endParaRPr lang="tr-TR" sz="4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939198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BE5FF"/>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6000" b="1" dirty="0">
                <a:solidFill>
                  <a:srgbClr val="FF0000"/>
                </a:solidFill>
                <a:effectLst>
                  <a:outerShdw blurRad="38100" dist="38100" dir="2700000" algn="tl">
                    <a:srgbClr val="000000">
                      <a:alpha val="43137"/>
                    </a:srgbClr>
                  </a:outerShdw>
                </a:effectLst>
              </a:rPr>
              <a:t>1.Allah’a İman</a:t>
            </a:r>
          </a:p>
        </p:txBody>
      </p:sp>
      <p:sp>
        <p:nvSpPr>
          <p:cNvPr id="3" name="İçerik Yer Tutucusu 2"/>
          <p:cNvSpPr>
            <a:spLocks noGrp="1"/>
          </p:cNvSpPr>
          <p:nvPr>
            <p:ph idx="1"/>
          </p:nvPr>
        </p:nvSpPr>
        <p:spPr>
          <a:xfrm>
            <a:off x="457200" y="1600200"/>
            <a:ext cx="8579296" cy="4525963"/>
          </a:xfrm>
        </p:spPr>
        <p:txBody>
          <a:bodyPr>
            <a:normAutofit/>
          </a:bodyPr>
          <a:lstStyle/>
          <a:p>
            <a:pPr marL="0" indent="0" algn="just">
              <a:buNone/>
            </a:pPr>
            <a:r>
              <a:rPr lang="tr-TR" sz="4000" b="1" dirty="0">
                <a:effectLst>
                  <a:outerShdw blurRad="38100" dist="38100" dir="2700000" algn="tl">
                    <a:srgbClr val="000000">
                      <a:alpha val="43137"/>
                    </a:srgbClr>
                  </a:outerShdw>
                </a:effectLst>
              </a:rPr>
              <a:t>Allah’ın (</a:t>
            </a:r>
            <a:r>
              <a:rPr lang="tr-TR" sz="4000" b="1" dirty="0" err="1">
                <a:effectLst>
                  <a:outerShdw blurRad="38100" dist="38100" dir="2700000" algn="tl">
                    <a:srgbClr val="000000">
                      <a:alpha val="43137"/>
                    </a:srgbClr>
                  </a:outerShdw>
                </a:effectLst>
              </a:rPr>
              <a:t>c.c</a:t>
            </a:r>
            <a:r>
              <a:rPr lang="tr-TR" sz="4000" b="1" dirty="0">
                <a:effectLst>
                  <a:outerShdw blurRad="38100" dist="38100" dir="2700000" algn="tl">
                    <a:srgbClr val="000000">
                      <a:alpha val="43137"/>
                    </a:srgbClr>
                  </a:outerShdw>
                </a:effectLst>
              </a:rPr>
              <a:t>.) varlığına ve birliğine iman etmektir. Allah’a (</a:t>
            </a:r>
            <a:r>
              <a:rPr lang="tr-TR" sz="4000" b="1" dirty="0" err="1">
                <a:effectLst>
                  <a:outerShdw blurRad="38100" dist="38100" dir="2700000" algn="tl">
                    <a:srgbClr val="000000">
                      <a:alpha val="43137"/>
                    </a:srgbClr>
                  </a:outerShdw>
                </a:effectLst>
              </a:rPr>
              <a:t>c.c</a:t>
            </a:r>
            <a:r>
              <a:rPr lang="tr-TR" sz="4000" b="1" dirty="0">
                <a:effectLst>
                  <a:outerShdw blurRad="38100" dist="38100" dir="2700000" algn="tl">
                    <a:srgbClr val="000000">
                      <a:alpha val="43137"/>
                    </a:srgbClr>
                  </a:outerShdw>
                </a:effectLst>
              </a:rPr>
              <a:t>.) iman etmek inanç esaslarının temelidir. Çünkü diğer inanç esasları da Allah’ın (</a:t>
            </a:r>
            <a:r>
              <a:rPr lang="tr-TR" sz="4000" b="1" dirty="0" err="1">
                <a:effectLst>
                  <a:outerShdw blurRad="38100" dist="38100" dir="2700000" algn="tl">
                    <a:srgbClr val="000000">
                      <a:alpha val="43137"/>
                    </a:srgbClr>
                  </a:outerShdw>
                </a:effectLst>
              </a:rPr>
              <a:t>c.c</a:t>
            </a:r>
            <a:r>
              <a:rPr lang="tr-TR" sz="4000" b="1" dirty="0">
                <a:effectLst>
                  <a:outerShdw blurRad="38100" dist="38100" dir="2700000" algn="tl">
                    <a:srgbClr val="000000">
                      <a:alpha val="43137"/>
                    </a:srgbClr>
                  </a:outerShdw>
                </a:effectLst>
              </a:rPr>
              <a:t>.) varlığına iman etmeyi gerektirir. Yüce Allah’ın eşi ve benzeri olmayan bir varlık olduğuna iman ederiz. </a:t>
            </a:r>
          </a:p>
        </p:txBody>
      </p:sp>
      <p:pic>
        <p:nvPicPr>
          <p:cNvPr id="4" name="Resim 3" descr="Ekran Kırpma"/>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308304" y="188640"/>
            <a:ext cx="1396729" cy="1189609"/>
          </a:xfrm>
          <a:prstGeom prst="rect">
            <a:avLst/>
          </a:prstGeom>
        </p:spPr>
      </p:pic>
    </p:spTree>
    <p:extLst>
      <p:ext uri="{BB962C8B-B14F-4D97-AF65-F5344CB8AC3E}">
        <p14:creationId xmlns:p14="http://schemas.microsoft.com/office/powerpoint/2010/main" xmlns="" val="40355170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6000" b="1" dirty="0">
                <a:solidFill>
                  <a:srgbClr val="FF0000"/>
                </a:solidFill>
                <a:effectLst>
                  <a:outerShdw blurRad="38100" dist="38100" dir="2700000" algn="tl">
                    <a:srgbClr val="000000">
                      <a:alpha val="43137"/>
                    </a:srgbClr>
                  </a:outerShdw>
                </a:effectLst>
              </a:rPr>
              <a:t>2. Meleklere İman</a:t>
            </a:r>
          </a:p>
        </p:txBody>
      </p:sp>
      <p:sp>
        <p:nvSpPr>
          <p:cNvPr id="3" name="İçerik Yer Tutucusu 2"/>
          <p:cNvSpPr>
            <a:spLocks noGrp="1"/>
          </p:cNvSpPr>
          <p:nvPr>
            <p:ph idx="1"/>
          </p:nvPr>
        </p:nvSpPr>
        <p:spPr/>
        <p:txBody>
          <a:bodyPr>
            <a:noAutofit/>
          </a:bodyPr>
          <a:lstStyle/>
          <a:p>
            <a:pPr marL="0" indent="0" algn="just">
              <a:buNone/>
            </a:pPr>
            <a:r>
              <a:rPr lang="tr-TR" b="1" dirty="0">
                <a:effectLst>
                  <a:outerShdw blurRad="38100" dist="38100" dir="2700000" algn="tl">
                    <a:srgbClr val="000000">
                      <a:alpha val="43137"/>
                    </a:srgbClr>
                  </a:outerShdw>
                </a:effectLst>
              </a:rPr>
              <a:t>Allah’ın (</a:t>
            </a:r>
            <a:r>
              <a:rPr lang="tr-TR" b="1" dirty="0" err="1">
                <a:effectLst>
                  <a:outerShdw blurRad="38100" dist="38100" dir="2700000" algn="tl">
                    <a:srgbClr val="000000">
                      <a:alpha val="43137"/>
                    </a:srgbClr>
                  </a:outerShdw>
                </a:effectLst>
              </a:rPr>
              <a:t>c.c</a:t>
            </a:r>
            <a:r>
              <a:rPr lang="tr-TR" b="1" dirty="0">
                <a:effectLst>
                  <a:outerShdw blurRad="38100" dist="38100" dir="2700000" algn="tl">
                    <a:srgbClr val="000000">
                      <a:alpha val="43137"/>
                    </a:srgbClr>
                  </a:outerShdw>
                </a:effectLst>
              </a:rPr>
              <a:t>.) emriyle çeşitli görevleri yerine getiren, nurdan yaratılmış ve gözle görülmeyen varlıkların varlığına iman etmektir. Melekler hakkındaki bilgiyi Kur’an-ı Kerim’den ve Hz.</a:t>
            </a:r>
          </a:p>
          <a:p>
            <a:pPr marL="0" indent="0" algn="just">
              <a:buNone/>
            </a:pPr>
            <a:r>
              <a:rPr lang="tr-TR" b="1" dirty="0">
                <a:effectLst>
                  <a:outerShdw blurRad="38100" dist="38100" dir="2700000" algn="tl">
                    <a:srgbClr val="000000">
                      <a:alpha val="43137"/>
                    </a:srgbClr>
                  </a:outerShdw>
                </a:effectLst>
              </a:rPr>
              <a:t>Muhammed’in (</a:t>
            </a:r>
            <a:r>
              <a:rPr lang="tr-TR" b="1" dirty="0" err="1">
                <a:effectLst>
                  <a:outerShdw blurRad="38100" dist="38100" dir="2700000" algn="tl">
                    <a:srgbClr val="000000">
                      <a:alpha val="43137"/>
                    </a:srgbClr>
                  </a:outerShdw>
                </a:effectLst>
              </a:rPr>
              <a:t>s.a.v</a:t>
            </a:r>
            <a:r>
              <a:rPr lang="tr-TR" b="1" dirty="0">
                <a:effectLst>
                  <a:outerShdw blurRad="38100" dist="38100" dir="2700000" algn="tl">
                    <a:srgbClr val="000000">
                      <a:alpha val="43137"/>
                    </a:srgbClr>
                  </a:outerShdw>
                </a:effectLst>
              </a:rPr>
              <a:t>.) sözlerinden öğreniriz. Farklı görevleri olan birçok melek vardır. Melekler insanları koruyup kollar , onlar için dua eder ve insanların iyiliğini isterler. Bazı melekler insanların davranışlarını kayıt altına alır.</a:t>
            </a:r>
          </a:p>
        </p:txBody>
      </p:sp>
    </p:spTree>
    <p:extLst>
      <p:ext uri="{BB962C8B-B14F-4D97-AF65-F5344CB8AC3E}">
        <p14:creationId xmlns:p14="http://schemas.microsoft.com/office/powerpoint/2010/main" xmlns="" val="36753929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764704"/>
            <a:ext cx="8229600" cy="5361459"/>
          </a:xfrm>
        </p:spPr>
        <p:txBody>
          <a:bodyPr>
            <a:normAutofit fontScale="92500" lnSpcReduction="10000"/>
          </a:bodyPr>
          <a:lstStyle/>
          <a:p>
            <a:pPr marL="0" indent="0" algn="ctr">
              <a:buNone/>
            </a:pPr>
            <a:r>
              <a:rPr lang="tr-TR" sz="6600" b="1" dirty="0">
                <a:solidFill>
                  <a:srgbClr val="7030A0"/>
                </a:solidFill>
                <a:effectLst>
                  <a:outerShdw blurRad="38100" dist="38100" dir="2700000" algn="tl">
                    <a:srgbClr val="000000">
                      <a:alpha val="43137"/>
                    </a:srgbClr>
                  </a:outerShdw>
                </a:effectLst>
              </a:rPr>
              <a:t>Dört Büyük Melek</a:t>
            </a:r>
          </a:p>
          <a:p>
            <a:pPr marL="0" indent="0" algn="ctr">
              <a:buNone/>
            </a:pPr>
            <a:r>
              <a:rPr lang="tr-TR" sz="6600" b="1" dirty="0">
                <a:solidFill>
                  <a:srgbClr val="00B050"/>
                </a:solidFill>
                <a:effectLst>
                  <a:outerShdw blurRad="38100" dist="38100" dir="2700000" algn="tl">
                    <a:srgbClr val="000000">
                      <a:alpha val="43137"/>
                    </a:srgbClr>
                  </a:outerShdw>
                </a:effectLst>
              </a:rPr>
              <a:t>Cebrail</a:t>
            </a:r>
          </a:p>
          <a:p>
            <a:pPr marL="0" indent="0" algn="ctr">
              <a:buNone/>
            </a:pPr>
            <a:r>
              <a:rPr lang="tr-TR" sz="6600" b="1" dirty="0">
                <a:solidFill>
                  <a:srgbClr val="00B050"/>
                </a:solidFill>
                <a:effectLst>
                  <a:outerShdw blurRad="38100" dist="38100" dir="2700000" algn="tl">
                    <a:srgbClr val="000000">
                      <a:alpha val="43137"/>
                    </a:srgbClr>
                  </a:outerShdw>
                </a:effectLst>
              </a:rPr>
              <a:t>Mikail</a:t>
            </a:r>
          </a:p>
          <a:p>
            <a:pPr marL="0" indent="0" algn="ctr">
              <a:buNone/>
            </a:pPr>
            <a:r>
              <a:rPr lang="tr-TR" sz="6600" b="1" dirty="0">
                <a:solidFill>
                  <a:srgbClr val="00B050"/>
                </a:solidFill>
                <a:effectLst>
                  <a:outerShdw blurRad="38100" dist="38100" dir="2700000" algn="tl">
                    <a:srgbClr val="000000">
                      <a:alpha val="43137"/>
                    </a:srgbClr>
                  </a:outerShdw>
                </a:effectLst>
              </a:rPr>
              <a:t>Azrail</a:t>
            </a:r>
          </a:p>
          <a:p>
            <a:pPr marL="0" indent="0" algn="ctr">
              <a:buNone/>
            </a:pPr>
            <a:r>
              <a:rPr lang="tr-TR" sz="6600" b="1" dirty="0">
                <a:solidFill>
                  <a:srgbClr val="00B050"/>
                </a:solidFill>
                <a:effectLst>
                  <a:outerShdw blurRad="38100" dist="38100" dir="2700000" algn="tl">
                    <a:srgbClr val="000000">
                      <a:alpha val="43137"/>
                    </a:srgbClr>
                  </a:outerShdw>
                </a:effectLst>
              </a:rPr>
              <a:t>İsrafil</a:t>
            </a:r>
          </a:p>
        </p:txBody>
      </p:sp>
    </p:spTree>
    <p:extLst>
      <p:ext uri="{BB962C8B-B14F-4D97-AF65-F5344CB8AC3E}">
        <p14:creationId xmlns:p14="http://schemas.microsoft.com/office/powerpoint/2010/main" xmlns="" val="1056666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66FF"/>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6000" b="1" dirty="0">
                <a:solidFill>
                  <a:srgbClr val="00B0F0"/>
                </a:solidFill>
                <a:effectLst>
                  <a:outerShdw blurRad="38100" dist="38100" dir="2700000" algn="tl">
                    <a:srgbClr val="000000">
                      <a:alpha val="43137"/>
                    </a:srgbClr>
                  </a:outerShdw>
                </a:effectLst>
              </a:rPr>
              <a:t>3. Kitaplara İman</a:t>
            </a:r>
          </a:p>
        </p:txBody>
      </p:sp>
      <p:sp>
        <p:nvSpPr>
          <p:cNvPr id="3" name="İçerik Yer Tutucusu 2"/>
          <p:cNvSpPr>
            <a:spLocks noGrp="1"/>
          </p:cNvSpPr>
          <p:nvPr>
            <p:ph idx="1"/>
          </p:nvPr>
        </p:nvSpPr>
        <p:spPr>
          <a:xfrm>
            <a:off x="457200" y="1600200"/>
            <a:ext cx="8507288" cy="4525963"/>
          </a:xfrm>
        </p:spPr>
        <p:txBody>
          <a:bodyPr>
            <a:noAutofit/>
          </a:bodyPr>
          <a:lstStyle/>
          <a:p>
            <a:pPr marL="0" indent="0" algn="just">
              <a:buNone/>
            </a:pPr>
            <a:r>
              <a:rPr lang="tr-TR" b="1" dirty="0">
                <a:effectLst>
                  <a:outerShdw blurRad="38100" dist="38100" dir="2700000" algn="tl">
                    <a:srgbClr val="000000">
                      <a:alpha val="43137"/>
                    </a:srgbClr>
                  </a:outerShdw>
                </a:effectLst>
              </a:rPr>
              <a:t>Yüce Allah insanları doğru yola yöneltmek için</a:t>
            </a:r>
          </a:p>
          <a:p>
            <a:pPr marL="0" indent="0" algn="just">
              <a:buNone/>
            </a:pPr>
            <a:r>
              <a:rPr lang="tr-TR" b="1" dirty="0">
                <a:effectLst>
                  <a:outerShdw blurRad="38100" dist="38100" dir="2700000" algn="tl">
                    <a:srgbClr val="000000">
                      <a:alpha val="43137"/>
                    </a:srgbClr>
                  </a:outerShdw>
                </a:effectLst>
              </a:rPr>
              <a:t>peygamberler aracılığıyla kitaplar göndermiştir. </a:t>
            </a:r>
          </a:p>
          <a:p>
            <a:pPr marL="0" indent="0" algn="just">
              <a:buNone/>
            </a:pPr>
            <a:r>
              <a:rPr lang="tr-TR" b="1" dirty="0">
                <a:effectLst>
                  <a:outerShdw blurRad="38100" dist="38100" dir="2700000" algn="tl">
                    <a:srgbClr val="000000">
                      <a:alpha val="43137"/>
                    </a:srgbClr>
                  </a:outerShdw>
                </a:effectLst>
              </a:rPr>
              <a:t>Kitaplara iman, Allah’ın (</a:t>
            </a:r>
            <a:r>
              <a:rPr lang="tr-TR" b="1" dirty="0" err="1">
                <a:effectLst>
                  <a:outerShdw blurRad="38100" dist="38100" dir="2700000" algn="tl">
                    <a:srgbClr val="000000">
                      <a:alpha val="43137"/>
                    </a:srgbClr>
                  </a:outerShdw>
                </a:effectLst>
              </a:rPr>
              <a:t>c.c</a:t>
            </a:r>
            <a:r>
              <a:rPr lang="tr-TR" b="1" dirty="0">
                <a:effectLst>
                  <a:outerShdw blurRad="38100" dist="38100" dir="2700000" algn="tl">
                    <a:srgbClr val="000000">
                      <a:alpha val="43137"/>
                    </a:srgbClr>
                  </a:outerShdw>
                </a:effectLst>
              </a:rPr>
              <a:t>.) gönderdiği tüm ilahi kitaplara iman etmektir. Bu kitaplar insanları iyi ve güzel olana yönlendirir. Kötü ve yanlış davranışlardan sakındırır. Kitaplara iman eden bir kimse Allah’ın (</a:t>
            </a:r>
            <a:r>
              <a:rPr lang="tr-TR" b="1" dirty="0" err="1">
                <a:effectLst>
                  <a:outerShdw blurRad="38100" dist="38100" dir="2700000" algn="tl">
                    <a:srgbClr val="000000">
                      <a:alpha val="43137"/>
                    </a:srgbClr>
                  </a:outerShdw>
                </a:effectLst>
              </a:rPr>
              <a:t>c.c</a:t>
            </a:r>
            <a:r>
              <a:rPr lang="tr-TR" b="1" dirty="0">
                <a:effectLst>
                  <a:outerShdw blurRad="38100" dist="38100" dir="2700000" algn="tl">
                    <a:srgbClr val="000000">
                      <a:alpha val="43137"/>
                    </a:srgbClr>
                  </a:outerShdw>
                </a:effectLst>
              </a:rPr>
              <a:t>.) bu kitaplarla kendisine yol gösterdiğini bilir. </a:t>
            </a:r>
            <a:r>
              <a:rPr lang="tr-TR" b="1" dirty="0">
                <a:solidFill>
                  <a:schemeClr val="bg1"/>
                </a:solidFill>
                <a:effectLst>
                  <a:outerShdw blurRad="38100" dist="38100" dir="2700000" algn="tl">
                    <a:srgbClr val="000000">
                      <a:alpha val="43137"/>
                    </a:srgbClr>
                  </a:outerShdw>
                </a:effectLst>
              </a:rPr>
              <a:t>Allah tarafından insanlığa gönderilen son ilahi kitap </a:t>
            </a:r>
            <a:r>
              <a:rPr lang="tr-TR" b="1" dirty="0">
                <a:solidFill>
                  <a:srgbClr val="00B050"/>
                </a:solidFill>
                <a:effectLst>
                  <a:outerShdw blurRad="38100" dist="38100" dir="2700000" algn="tl">
                    <a:srgbClr val="000000">
                      <a:alpha val="43137"/>
                    </a:srgbClr>
                  </a:outerShdw>
                </a:effectLst>
              </a:rPr>
              <a:t>Kur’an-ı Kerim</a:t>
            </a:r>
            <a:r>
              <a:rPr lang="tr-TR" b="1" dirty="0">
                <a:solidFill>
                  <a:schemeClr val="bg1"/>
                </a:solidFill>
                <a:effectLst>
                  <a:outerShdw blurRad="38100" dist="38100" dir="2700000" algn="tl">
                    <a:srgbClr val="000000">
                      <a:alpha val="43137"/>
                    </a:srgbClr>
                  </a:outerShdw>
                </a:effectLst>
              </a:rPr>
              <a:t>’dir.</a:t>
            </a:r>
          </a:p>
        </p:txBody>
      </p:sp>
    </p:spTree>
    <p:extLst>
      <p:ext uri="{BB962C8B-B14F-4D97-AF65-F5344CB8AC3E}">
        <p14:creationId xmlns:p14="http://schemas.microsoft.com/office/powerpoint/2010/main" xmlns="" val="2005966084"/>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TotalTime>
  <Words>802</Words>
  <PresentationFormat>Ekran Gösterisi (4:3)</PresentationFormat>
  <Paragraphs>80</Paragraphs>
  <Slides>16</Slides>
  <Notes>0</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Ofis Teması</vt:lpstr>
      <vt:lpstr>İSLAM’I TANIYALIM</vt:lpstr>
      <vt:lpstr>İSLAM’IN İNANÇ ESASLARI </vt:lpstr>
      <vt:lpstr>Slayt 3</vt:lpstr>
      <vt:lpstr>Slayt 4</vt:lpstr>
      <vt:lpstr>İMANIN ŞARTLARI</vt:lpstr>
      <vt:lpstr>1.Allah’a İman</vt:lpstr>
      <vt:lpstr>2. Meleklere İman</vt:lpstr>
      <vt:lpstr>Slayt 8</vt:lpstr>
      <vt:lpstr>3. Kitaplara İman</vt:lpstr>
      <vt:lpstr>Slayt 10</vt:lpstr>
      <vt:lpstr>4. Peygamberlere İman</vt:lpstr>
      <vt:lpstr>Kur’an-ı Kerim’de adı geçen peygamberler </vt:lpstr>
      <vt:lpstr>5. Ahirete İman</vt:lpstr>
      <vt:lpstr>Slayt 14</vt:lpstr>
      <vt:lpstr>6. Kader ve Kazaya İman</vt:lpstr>
      <vt:lpstr>Slayt 16</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2020-12-13T18:26:54Z</dcterms:created>
  <dcterms:modified xsi:type="dcterms:W3CDTF">2020-12-14T07:47:09Z</dcterms:modified>
  <cp:category>https://www.sorubak.com</cp:category>
</cp:coreProperties>
</file>