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2266188" y="-22554"/>
            <a:ext cx="68778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MİLLİ KÜLTÜR ÖĞELERİMİZ</a:t>
            </a:r>
            <a:endParaRPr lang="tr-TR" sz="32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70991" y="562221"/>
            <a:ext cx="90730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    Uzun yıllar bir arada yaşayan bir milletin ortaklaşa ürettiği  duygu , düşünce , inanış ve yaşam biçimlerinin tümüne ………………………..denir.</a:t>
            </a:r>
            <a:endParaRPr lang="tr-TR" sz="2400" dirty="0"/>
          </a:p>
        </p:txBody>
      </p:sp>
      <p:sp>
        <p:nvSpPr>
          <p:cNvPr id="6" name="Dikdörtgen 5"/>
          <p:cNvSpPr/>
          <p:nvPr/>
        </p:nvSpPr>
        <p:spPr>
          <a:xfrm>
            <a:off x="2250247" y="1504263"/>
            <a:ext cx="47144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i="1" dirty="0" smtClean="0">
                <a:solidFill>
                  <a:srgbClr val="FF0000"/>
                </a:solidFill>
              </a:rPr>
              <a:t>Milli Kültürümüzü Oluşturan Öğeler</a:t>
            </a:r>
            <a:endParaRPr lang="tr-TR" sz="2400" b="1" i="1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57672" y="2204864"/>
            <a:ext cx="83529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tr-TR" sz="2400" dirty="0" smtClean="0">
                <a:solidFill>
                  <a:srgbClr val="00B050"/>
                </a:solidFill>
              </a:rPr>
              <a:t>Gelenek </a:t>
            </a:r>
            <a:r>
              <a:rPr lang="tr-TR" sz="2400" dirty="0">
                <a:solidFill>
                  <a:srgbClr val="00B050"/>
                </a:solidFill>
              </a:rPr>
              <a:t>ve göreneklerimiz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tr-TR" sz="2400" dirty="0" smtClean="0">
                <a:solidFill>
                  <a:srgbClr val="FF0000"/>
                </a:solidFill>
              </a:rPr>
              <a:t>Halk oyunları                  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tr-TR" sz="2400" dirty="0" err="1" smtClean="0">
                <a:solidFill>
                  <a:srgbClr val="92D050"/>
                </a:solidFill>
              </a:rPr>
              <a:t>Yüyecekler</a:t>
            </a:r>
            <a:r>
              <a:rPr lang="tr-TR" sz="2400" dirty="0" smtClean="0">
                <a:solidFill>
                  <a:srgbClr val="92D050"/>
                </a:solidFill>
              </a:rPr>
              <a:t> ve </a:t>
            </a:r>
            <a:r>
              <a:rPr lang="tr-TR" sz="2400" dirty="0">
                <a:solidFill>
                  <a:srgbClr val="92D050"/>
                </a:solidFill>
              </a:rPr>
              <a:t>İ</a:t>
            </a:r>
            <a:r>
              <a:rPr lang="tr-TR" sz="2400" dirty="0" smtClean="0">
                <a:solidFill>
                  <a:srgbClr val="92D050"/>
                </a:solidFill>
              </a:rPr>
              <a:t>çecekler</a:t>
            </a:r>
            <a:endParaRPr lang="tr-TR" sz="2400" dirty="0">
              <a:solidFill>
                <a:srgbClr val="92D050"/>
              </a:solidFill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tr-TR" sz="2400" dirty="0" smtClean="0">
                <a:solidFill>
                  <a:srgbClr val="00B0F0"/>
                </a:solidFill>
              </a:rPr>
              <a:t>Mimari </a:t>
            </a:r>
            <a:r>
              <a:rPr lang="tr-TR" sz="2400" dirty="0">
                <a:solidFill>
                  <a:srgbClr val="00B0F0"/>
                </a:solidFill>
              </a:rPr>
              <a:t>eserler </a:t>
            </a:r>
            <a:r>
              <a:rPr lang="tr-TR" sz="2400" dirty="0"/>
              <a:t>,               </a:t>
            </a:r>
            <a:endParaRPr lang="tr-TR" sz="2400" dirty="0" smtClean="0"/>
          </a:p>
          <a:p>
            <a:pPr marL="342900" indent="-342900">
              <a:buFont typeface="Wingdings" pitchFamily="2" charset="2"/>
              <a:buChar char="ü"/>
            </a:pPr>
            <a:r>
              <a:rPr lang="tr-TR" sz="2400" dirty="0" smtClean="0"/>
              <a:t> </a:t>
            </a:r>
            <a:r>
              <a:rPr lang="tr-TR" sz="2400" dirty="0" smtClean="0">
                <a:solidFill>
                  <a:srgbClr val="0070C0"/>
                </a:solidFill>
              </a:rPr>
              <a:t>Kıyafetler</a:t>
            </a:r>
            <a:endParaRPr lang="tr-TR" sz="2400" dirty="0">
              <a:solidFill>
                <a:srgbClr val="0070C0"/>
              </a:solidFill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tr-TR" sz="2400" dirty="0" smtClean="0">
                <a:solidFill>
                  <a:srgbClr val="7030A0"/>
                </a:solidFill>
              </a:rPr>
              <a:t>Bayramlar</a:t>
            </a:r>
            <a:r>
              <a:rPr lang="tr-TR" sz="2400" dirty="0" smtClean="0"/>
              <a:t> </a:t>
            </a:r>
            <a:endParaRPr lang="tr-TR" sz="2400" dirty="0"/>
          </a:p>
          <a:p>
            <a:pPr marL="342900" indent="-342900">
              <a:buFont typeface="Wingdings" pitchFamily="2" charset="2"/>
              <a:buChar char="ü"/>
            </a:pPr>
            <a:r>
              <a:rPr lang="tr-TR" sz="2400" dirty="0" smtClean="0"/>
              <a:t> </a:t>
            </a:r>
            <a:r>
              <a:rPr lang="tr-TR" sz="2400" dirty="0">
                <a:solidFill>
                  <a:schemeClr val="accent6">
                    <a:lumMod val="50000"/>
                  </a:schemeClr>
                </a:solidFill>
              </a:rPr>
              <a:t>El sanatları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tr-TR" sz="2400" dirty="0" smtClean="0">
                <a:solidFill>
                  <a:srgbClr val="C00000"/>
                </a:solidFill>
              </a:rPr>
              <a:t>Yazılı </a:t>
            </a:r>
            <a:r>
              <a:rPr lang="tr-TR" sz="2400" dirty="0">
                <a:solidFill>
                  <a:srgbClr val="C00000"/>
                </a:solidFill>
              </a:rPr>
              <a:t>ve sözlü edebiyat ürünleri </a:t>
            </a:r>
            <a:endParaRPr lang="tr-TR" sz="2400" dirty="0" smtClean="0">
              <a:solidFill>
                <a:srgbClr val="C00000"/>
              </a:solidFill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tr-TR" sz="2400" dirty="0" smtClean="0"/>
              <a:t>Oyunlar kültürel </a:t>
            </a:r>
            <a:r>
              <a:rPr lang="tr-TR" sz="2400" dirty="0"/>
              <a:t>ögelerdir.</a:t>
            </a:r>
          </a:p>
        </p:txBody>
      </p:sp>
    </p:spTree>
    <p:extLst>
      <p:ext uri="{BB962C8B-B14F-4D97-AF65-F5344CB8AC3E}">
        <p14:creationId xmlns="" xmlns:p14="http://schemas.microsoft.com/office/powerpoint/2010/main" val="37317925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98578" y="55758"/>
            <a:ext cx="74168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tr-TR" sz="3600" dirty="0"/>
              <a:t>Oyunlar</a:t>
            </a:r>
          </a:p>
          <a:p>
            <a:r>
              <a:rPr lang="tr-TR" sz="2400" dirty="0"/>
              <a:t>* </a:t>
            </a:r>
            <a:r>
              <a:rPr lang="tr-TR" sz="2400" dirty="0">
                <a:solidFill>
                  <a:srgbClr val="C00000"/>
                </a:solidFill>
              </a:rPr>
              <a:t> Cirit                           </a:t>
            </a:r>
            <a:r>
              <a:rPr lang="tr-TR" sz="2400" dirty="0"/>
              <a:t>*  </a:t>
            </a:r>
            <a:r>
              <a:rPr lang="tr-TR" sz="2400" dirty="0">
                <a:solidFill>
                  <a:schemeClr val="accent6">
                    <a:lumMod val="50000"/>
                  </a:schemeClr>
                </a:solidFill>
              </a:rPr>
              <a:t>Güreş</a:t>
            </a:r>
          </a:p>
          <a:p>
            <a:r>
              <a:rPr lang="tr-TR" sz="2400" dirty="0"/>
              <a:t>*  </a:t>
            </a:r>
            <a:r>
              <a:rPr lang="tr-TR" sz="2400" dirty="0">
                <a:solidFill>
                  <a:srgbClr val="7030A0"/>
                </a:solidFill>
              </a:rPr>
              <a:t>Okçuluk  </a:t>
            </a:r>
            <a:r>
              <a:rPr lang="tr-TR" sz="2400" dirty="0"/>
              <a:t>                   *  </a:t>
            </a:r>
            <a:r>
              <a:rPr lang="tr-TR" sz="2400" dirty="0">
                <a:solidFill>
                  <a:srgbClr val="C00000"/>
                </a:solidFill>
              </a:rPr>
              <a:t>Binicilik (atçılık)                                                                              </a:t>
            </a:r>
            <a:r>
              <a:rPr lang="tr-TR" sz="2400" dirty="0"/>
              <a:t>*  </a:t>
            </a:r>
            <a:r>
              <a:rPr lang="tr-TR" sz="2400" dirty="0">
                <a:solidFill>
                  <a:srgbClr val="FF0000"/>
                </a:solidFill>
              </a:rPr>
              <a:t>Yağlı güreş</a:t>
            </a:r>
            <a:endParaRPr lang="tr-TR" sz="2400" dirty="0">
              <a:solidFill>
                <a:srgbClr val="FF0000"/>
              </a:solidFill>
              <a:effectLst/>
            </a:endParaRPr>
          </a:p>
        </p:txBody>
      </p:sp>
      <p:pic>
        <p:nvPicPr>
          <p:cNvPr id="10242" name="Picture 2" descr="Son dakika: Taha Akgül, Dünya Güreş Şampiyonası'nda gümüş madalya kazandı -  - Spor Haberler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957" y="1850877"/>
            <a:ext cx="4255460" cy="222347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Kırkpınar Yağlı Güreşleri için karar haziranda verilecek - Spor Haberleri -  Güreş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0513" y="4254935"/>
            <a:ext cx="4088347" cy="23093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Geleneksel Spor Dalları Federasyonu ATLI CİRİT 1. LİGİ FİNALİNDE ŞAMPİYON  BELLİ OLD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578" y="1786254"/>
            <a:ext cx="3265310" cy="24489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Geleneksel okçuluk merkezi - Spor Haberleri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578" y="4365104"/>
            <a:ext cx="3999982" cy="22506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99298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059180" y="0"/>
            <a:ext cx="38781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dirty="0" smtClean="0"/>
              <a:t>Milli Kültürümüzü Oluşturan Öğeler</a:t>
            </a:r>
            <a:endParaRPr lang="tr-TR" sz="2000" dirty="0"/>
          </a:p>
        </p:txBody>
      </p:sp>
      <p:sp>
        <p:nvSpPr>
          <p:cNvPr id="5" name="Dikdörtgen 4"/>
          <p:cNvSpPr/>
          <p:nvPr/>
        </p:nvSpPr>
        <p:spPr>
          <a:xfrm>
            <a:off x="16070" y="400109"/>
            <a:ext cx="933442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tr-TR" sz="3600" b="1" i="1" dirty="0" smtClean="0">
                <a:solidFill>
                  <a:srgbClr val="C00000"/>
                </a:solidFill>
              </a:rPr>
              <a:t>Gelenek </a:t>
            </a:r>
            <a:r>
              <a:rPr lang="tr-TR" sz="3600" b="1" i="1" dirty="0">
                <a:solidFill>
                  <a:srgbClr val="C00000"/>
                </a:solidFill>
              </a:rPr>
              <a:t>ve Görenekler </a:t>
            </a:r>
            <a:r>
              <a:rPr lang="tr-TR" sz="2400" b="1" dirty="0">
                <a:solidFill>
                  <a:srgbClr val="C00000"/>
                </a:solidFill>
              </a:rPr>
              <a:t>: </a:t>
            </a:r>
          </a:p>
          <a:p>
            <a:r>
              <a:rPr lang="tr-TR" sz="2200" dirty="0"/>
              <a:t> </a:t>
            </a:r>
            <a:r>
              <a:rPr lang="tr-TR" sz="2200" dirty="0" smtClean="0"/>
              <a:t>     </a:t>
            </a:r>
            <a:r>
              <a:rPr lang="tr-TR" sz="2200" dirty="0"/>
              <a:t>Geçmişten günümüze aktarılan, toplumun benimseyip uyguladığı  değerlere  </a:t>
            </a:r>
            <a:r>
              <a:rPr lang="tr-TR" sz="2200" dirty="0">
                <a:solidFill>
                  <a:srgbClr val="FF0000"/>
                </a:solidFill>
              </a:rPr>
              <a:t>gelenek</a:t>
            </a:r>
            <a:r>
              <a:rPr lang="tr-TR" sz="2200" dirty="0"/>
              <a:t> denir.. Ayrıca toplumda uyulması beklenen davranışlardır.</a:t>
            </a:r>
          </a:p>
          <a:p>
            <a:r>
              <a:rPr lang="tr-TR" sz="2200" dirty="0"/>
              <a:t>       Bir şeyi eskiden beri görüldüğü gibi yapma alışkanlığına </a:t>
            </a:r>
            <a:r>
              <a:rPr lang="tr-TR" sz="2200" dirty="0">
                <a:solidFill>
                  <a:srgbClr val="FF0000"/>
                </a:solidFill>
              </a:rPr>
              <a:t>görenek </a:t>
            </a:r>
            <a:r>
              <a:rPr lang="tr-TR" sz="2200" dirty="0"/>
              <a:t>denir.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256004" y="1987343"/>
            <a:ext cx="45720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*  Büyüklerin ellerini öpme</a:t>
            </a:r>
            <a:r>
              <a:rPr lang="tr-TR" sz="2800" dirty="0" smtClean="0"/>
              <a:t>, </a:t>
            </a:r>
            <a:endParaRPr lang="tr-TR" sz="2800" dirty="0"/>
          </a:p>
          <a:p>
            <a:r>
              <a:rPr lang="tr-TR" sz="2800" dirty="0" smtClean="0">
                <a:solidFill>
                  <a:srgbClr val="00B0F0"/>
                </a:solidFill>
              </a:rPr>
              <a:t>*  Evlenme </a:t>
            </a:r>
            <a:r>
              <a:rPr lang="tr-TR" sz="2800" dirty="0">
                <a:solidFill>
                  <a:srgbClr val="00B0F0"/>
                </a:solidFill>
              </a:rPr>
              <a:t>töreni, </a:t>
            </a:r>
          </a:p>
          <a:p>
            <a:r>
              <a:rPr lang="tr-TR" sz="2800" dirty="0" smtClean="0">
                <a:solidFill>
                  <a:srgbClr val="00B050"/>
                </a:solidFill>
              </a:rPr>
              <a:t>*  Düğünde </a:t>
            </a:r>
            <a:r>
              <a:rPr lang="tr-TR" sz="2800" dirty="0">
                <a:solidFill>
                  <a:srgbClr val="00B050"/>
                </a:solidFill>
              </a:rPr>
              <a:t>takı takma, </a:t>
            </a:r>
          </a:p>
          <a:p>
            <a:r>
              <a:rPr lang="tr-TR" sz="2800" dirty="0">
                <a:solidFill>
                  <a:srgbClr val="7030A0"/>
                </a:solidFill>
              </a:rPr>
              <a:t>*  Geline kına yapılması,      </a:t>
            </a:r>
          </a:p>
          <a:p>
            <a:r>
              <a:rPr lang="tr-TR" sz="2800" dirty="0">
                <a:solidFill>
                  <a:schemeClr val="accent6">
                    <a:lumMod val="50000"/>
                  </a:schemeClr>
                </a:solidFill>
              </a:rPr>
              <a:t>*  Asker uğurlama, </a:t>
            </a:r>
          </a:p>
          <a:p>
            <a:r>
              <a:rPr lang="tr-TR" sz="2800" dirty="0"/>
              <a:t> </a:t>
            </a:r>
            <a:r>
              <a:rPr lang="tr-TR" sz="2800" dirty="0">
                <a:solidFill>
                  <a:srgbClr val="0070C0"/>
                </a:solidFill>
              </a:rPr>
              <a:t>*  Sünnet düğünü</a:t>
            </a:r>
          </a:p>
          <a:p>
            <a:r>
              <a:rPr lang="tr-TR" sz="2800" dirty="0"/>
              <a:t> </a:t>
            </a:r>
          </a:p>
        </p:txBody>
      </p:sp>
      <p:pic>
        <p:nvPicPr>
          <p:cNvPr id="2050" name="Picture 2" descr="El öpmenin İslam'da yeri var mı?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987343"/>
            <a:ext cx="3323636" cy="18964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Türk Düğün Gelenekleri - Örf ve Adetler - Düğün Buket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3268" y="3987119"/>
            <a:ext cx="2686252" cy="28332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İstanbul Valiliğinden 39 ilçeye 'asker uğurlama talimatı' - Son Dakika  Güncel Haberle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49" y="4606033"/>
            <a:ext cx="3720099" cy="22519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Sünnet Tahtı Yeniçeri Kiralama , Sünnet Düğünü ,Sünnet Düğünü Organizasyonu  sünnet organizasyonları fiyatları,sünnet düğün organizasyon sünnet  organizasyonları,sünnet düğün organizasyonu,sünnet organizasyon  şirketleri,sünnet töreni sünnet düğünü ..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620" y="3987119"/>
            <a:ext cx="2759647" cy="28236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760470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Turkish folklore outfit - efe - zeybek stock photo | Turkish culture,  Culture, Character design inspirati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32656"/>
            <a:ext cx="2520280" cy="37841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6489" y="-151590"/>
            <a:ext cx="11233248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r-TR" dirty="0"/>
          </a:p>
          <a:p>
            <a:pPr marL="342900" indent="-342900">
              <a:buFont typeface="Wingdings" pitchFamily="2" charset="2"/>
              <a:buChar char="Ø"/>
            </a:pPr>
            <a:r>
              <a:rPr lang="tr-TR" sz="3200" b="1" i="1" dirty="0" smtClean="0">
                <a:solidFill>
                  <a:srgbClr val="002060"/>
                </a:solidFill>
              </a:rPr>
              <a:t>Halk  </a:t>
            </a:r>
            <a:r>
              <a:rPr lang="tr-TR" sz="3200" b="1" i="1" dirty="0">
                <a:solidFill>
                  <a:srgbClr val="002060"/>
                </a:solidFill>
              </a:rPr>
              <a:t>Oyunları</a:t>
            </a:r>
          </a:p>
          <a:p>
            <a:r>
              <a:rPr lang="tr-TR" sz="2400" dirty="0"/>
              <a:t> </a:t>
            </a:r>
            <a:r>
              <a:rPr lang="tr-TR" sz="2400" dirty="0" smtClean="0"/>
              <a:t>Müzik </a:t>
            </a:r>
            <a:r>
              <a:rPr lang="tr-TR" sz="2400" dirty="0"/>
              <a:t>eşliğinde ,özel kıyafetlerle özel günlerde toplu olarak sergilenen </a:t>
            </a:r>
            <a:endParaRPr lang="tr-TR" sz="2400" dirty="0" smtClean="0"/>
          </a:p>
          <a:p>
            <a:r>
              <a:rPr lang="tr-TR" sz="2400" dirty="0" smtClean="0"/>
              <a:t>oyunlara </a:t>
            </a:r>
            <a:r>
              <a:rPr lang="tr-TR" sz="2400" b="1" i="1" dirty="0">
                <a:solidFill>
                  <a:srgbClr val="0070C0"/>
                </a:solidFill>
              </a:rPr>
              <a:t>halk oyunları </a:t>
            </a:r>
            <a:r>
              <a:rPr lang="tr-TR" sz="2400" dirty="0"/>
              <a:t>denir. </a:t>
            </a:r>
          </a:p>
          <a:p>
            <a:r>
              <a:rPr lang="tr-TR" sz="2400" dirty="0"/>
              <a:t> </a:t>
            </a:r>
          </a:p>
          <a:p>
            <a:r>
              <a:rPr lang="tr-TR" sz="2400" b="1" dirty="0" smtClean="0"/>
              <a:t>*  </a:t>
            </a:r>
            <a:r>
              <a:rPr lang="tr-TR" sz="2400" dirty="0" smtClean="0">
                <a:solidFill>
                  <a:srgbClr val="C00000"/>
                </a:solidFill>
              </a:rPr>
              <a:t>Zeybek  </a:t>
            </a:r>
            <a:r>
              <a:rPr lang="tr-TR" sz="2400" dirty="0">
                <a:solidFill>
                  <a:srgbClr val="C00000"/>
                </a:solidFill>
              </a:rPr>
              <a:t>→  Ege Bölgesi         </a:t>
            </a:r>
            <a:r>
              <a:rPr lang="tr-TR" sz="2400" dirty="0" smtClean="0">
                <a:solidFill>
                  <a:srgbClr val="C00000"/>
                </a:solidFill>
              </a:rPr>
              <a:t>                                                                              </a:t>
            </a:r>
          </a:p>
          <a:p>
            <a:r>
              <a:rPr lang="tr-TR" sz="2400" b="1" dirty="0" smtClean="0"/>
              <a:t>*  </a:t>
            </a:r>
            <a:r>
              <a:rPr lang="tr-TR" sz="2400" dirty="0">
                <a:solidFill>
                  <a:srgbClr val="00B050"/>
                </a:solidFill>
              </a:rPr>
              <a:t>Halay  →  Doğu ve Güneydoğu Anadolu Bölgesi</a:t>
            </a:r>
          </a:p>
          <a:p>
            <a:r>
              <a:rPr lang="tr-TR" sz="2400" b="1" dirty="0"/>
              <a:t>*  </a:t>
            </a:r>
            <a:r>
              <a:rPr lang="tr-TR" sz="2400" dirty="0">
                <a:solidFill>
                  <a:srgbClr val="FFC000"/>
                </a:solidFill>
              </a:rPr>
              <a:t>Horon  →  Karadeniz Bölgesi</a:t>
            </a:r>
          </a:p>
          <a:p>
            <a:r>
              <a:rPr lang="tr-TR" sz="2400" b="1" dirty="0"/>
              <a:t>*  </a:t>
            </a:r>
            <a:r>
              <a:rPr lang="tr-TR" sz="2400" dirty="0">
                <a:solidFill>
                  <a:srgbClr val="7030A0"/>
                </a:solidFill>
              </a:rPr>
              <a:t>Bar  →  Kuzeydoğu Anadolu </a:t>
            </a:r>
            <a:r>
              <a:rPr lang="tr-TR" sz="2400" dirty="0" smtClean="0">
                <a:solidFill>
                  <a:srgbClr val="7030A0"/>
                </a:solidFill>
              </a:rPr>
              <a:t>Bölgesi</a:t>
            </a:r>
            <a:endParaRPr lang="tr-TR" sz="2400" dirty="0">
              <a:solidFill>
                <a:srgbClr val="7030A0"/>
              </a:solidFill>
            </a:endParaRPr>
          </a:p>
          <a:p>
            <a:r>
              <a:rPr lang="tr-TR" sz="2400" b="1" dirty="0">
                <a:solidFill>
                  <a:srgbClr val="0070C0"/>
                </a:solidFill>
              </a:rPr>
              <a:t>*  </a:t>
            </a:r>
            <a:r>
              <a:rPr lang="tr-TR" sz="2400" dirty="0">
                <a:solidFill>
                  <a:srgbClr val="0070C0"/>
                </a:solidFill>
              </a:rPr>
              <a:t>Hora  →  Trakya Bölgesi</a:t>
            </a:r>
          </a:p>
          <a:p>
            <a:r>
              <a:rPr lang="tr-TR" sz="2400" b="1" dirty="0"/>
              <a:t>*  </a:t>
            </a:r>
            <a:r>
              <a:rPr lang="tr-TR" sz="2400" dirty="0">
                <a:solidFill>
                  <a:schemeClr val="accent6">
                    <a:lumMod val="50000"/>
                  </a:schemeClr>
                </a:solidFill>
              </a:rPr>
              <a:t>Karşılama  →  Trakya ve Marmara Bölgesi</a:t>
            </a:r>
          </a:p>
          <a:p>
            <a:r>
              <a:rPr lang="tr-TR" sz="2400" b="1" dirty="0"/>
              <a:t>*  </a:t>
            </a:r>
            <a:r>
              <a:rPr lang="tr-TR" sz="2400" dirty="0"/>
              <a:t>Kaşık  →  İç Anadolu Bölgesi</a:t>
            </a:r>
          </a:p>
          <a:p>
            <a:r>
              <a:rPr lang="tr-TR" sz="2400" dirty="0"/>
              <a:t> </a:t>
            </a:r>
          </a:p>
        </p:txBody>
      </p:sp>
      <p:pic>
        <p:nvPicPr>
          <p:cNvPr id="3076" name="Picture 4" descr="Karadeniz'de horon tepilmez vurulur – TURKIYETURİZ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583960"/>
            <a:ext cx="3672408" cy="21170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alay nedir? Halay çekmek ne demektir? Anlamı - Laf Sözlü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8603" y="4577018"/>
            <a:ext cx="3353648" cy="21239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Folk dancers from the Konya province, performing a local 'kaşık oyunu'  (spoon dance; the wooden spoons are used as a kind of castanets). Th… |  Kadın, Kültür, Giyi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772816"/>
            <a:ext cx="2830828" cy="25454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597292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2" name="Picture 16" descr="TÜRK KAHVESİ KÜLTÜRÜ VE GELENEĞİ | Kültür Portalı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575693"/>
            <a:ext cx="2515429" cy="18865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Doğanay Acılı Şalgam Suyu Acılı 300 Ml - Migro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9666" y="4560578"/>
            <a:ext cx="2204334" cy="22043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548680"/>
            <a:ext cx="85689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/>
              <a:t>    Ülkemizin </a:t>
            </a:r>
            <a:r>
              <a:rPr lang="tr-TR" sz="2400" dirty="0"/>
              <a:t>farklı yörelerine ait yemekler Türk mutfağını dünyaya tanıtan Türk kültürünü yansıtır. Yoğurdu dünyaya Türkler tanıtmıştır. Aynı şekilde ayran da Türklerin dünyaya armağan ettiği bir içecektir.                                            </a:t>
            </a:r>
          </a:p>
          <a:p>
            <a:r>
              <a:rPr lang="tr-TR" sz="2400" dirty="0"/>
              <a:t>       Kahve ülkemizde yetişmez, ancak pişiriliş şeklinden dolayı  </a:t>
            </a:r>
          </a:p>
          <a:p>
            <a:r>
              <a:rPr lang="tr-TR" sz="2400" dirty="0" smtClean="0"/>
              <a:t>‘</a:t>
            </a:r>
            <a:r>
              <a:rPr lang="tr-TR" sz="2400" b="1" i="1" dirty="0" smtClean="0">
                <a:solidFill>
                  <a:srgbClr val="FF0000"/>
                </a:solidFill>
              </a:rPr>
              <a:t>’Türk </a:t>
            </a:r>
            <a:r>
              <a:rPr lang="tr-TR" sz="2400" b="1" i="1" dirty="0">
                <a:solidFill>
                  <a:srgbClr val="FF0000"/>
                </a:solidFill>
              </a:rPr>
              <a:t>kahvesi </a:t>
            </a:r>
            <a:r>
              <a:rPr lang="tr-TR" sz="2400" dirty="0"/>
              <a:t>“ dünyaca tanınır. </a:t>
            </a:r>
          </a:p>
        </p:txBody>
      </p:sp>
      <p:sp>
        <p:nvSpPr>
          <p:cNvPr id="5" name="Dikdörtgen 4"/>
          <p:cNvSpPr/>
          <p:nvPr/>
        </p:nvSpPr>
        <p:spPr>
          <a:xfrm>
            <a:off x="395536" y="0"/>
            <a:ext cx="5116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tr-TR" sz="3600" b="1" i="1" dirty="0" smtClean="0">
                <a:solidFill>
                  <a:srgbClr val="0070C0"/>
                </a:solidFill>
              </a:rPr>
              <a:t>Yiyecekler ve İçecekler </a:t>
            </a:r>
            <a:endParaRPr lang="tr-TR" sz="3600" b="1" i="1" dirty="0">
              <a:solidFill>
                <a:srgbClr val="0070C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5575" y="2621586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400" dirty="0"/>
              <a:t>*  </a:t>
            </a:r>
            <a:r>
              <a:rPr lang="tr-TR" sz="2400" dirty="0">
                <a:solidFill>
                  <a:schemeClr val="accent6">
                    <a:lumMod val="50000"/>
                  </a:schemeClr>
                </a:solidFill>
              </a:rPr>
              <a:t>Kahve   </a:t>
            </a:r>
            <a:r>
              <a:rPr lang="tr-TR" sz="2400" dirty="0"/>
              <a:t>                   *  Lokum</a:t>
            </a:r>
          </a:p>
          <a:p>
            <a:r>
              <a:rPr lang="tr-TR" sz="2400" dirty="0"/>
              <a:t>*  </a:t>
            </a:r>
            <a:r>
              <a:rPr lang="tr-TR" sz="2400" dirty="0">
                <a:solidFill>
                  <a:srgbClr val="FF0000"/>
                </a:solidFill>
              </a:rPr>
              <a:t>Baklava  </a:t>
            </a:r>
            <a:r>
              <a:rPr lang="tr-TR" sz="2400" dirty="0"/>
              <a:t>                 *  </a:t>
            </a:r>
            <a:r>
              <a:rPr lang="tr-TR" sz="2400" dirty="0">
                <a:solidFill>
                  <a:srgbClr val="7030A0"/>
                </a:solidFill>
              </a:rPr>
              <a:t>Ayran</a:t>
            </a:r>
          </a:p>
          <a:p>
            <a:r>
              <a:rPr lang="tr-TR" sz="2400" dirty="0"/>
              <a:t>*  </a:t>
            </a:r>
            <a:r>
              <a:rPr lang="tr-TR" sz="2400" dirty="0">
                <a:solidFill>
                  <a:srgbClr val="00B050"/>
                </a:solidFill>
              </a:rPr>
              <a:t>Şalgam </a:t>
            </a:r>
            <a:r>
              <a:rPr lang="tr-TR" sz="2400" dirty="0"/>
              <a:t>                   *  </a:t>
            </a:r>
            <a:r>
              <a:rPr lang="tr-TR" sz="2400" dirty="0">
                <a:solidFill>
                  <a:srgbClr val="92D050"/>
                </a:solidFill>
              </a:rPr>
              <a:t>Kebap</a:t>
            </a:r>
          </a:p>
          <a:p>
            <a:r>
              <a:rPr lang="tr-TR" sz="2400" dirty="0"/>
              <a:t>*  Köfte                       *  </a:t>
            </a:r>
            <a:r>
              <a:rPr lang="tr-TR" sz="2400" dirty="0">
                <a:solidFill>
                  <a:srgbClr val="C00000"/>
                </a:solidFill>
              </a:rPr>
              <a:t>Lahmacun</a:t>
            </a:r>
          </a:p>
          <a:p>
            <a:r>
              <a:rPr lang="tr-TR" sz="2400" dirty="0"/>
              <a:t> </a:t>
            </a:r>
          </a:p>
        </p:txBody>
      </p:sp>
      <p:pic>
        <p:nvPicPr>
          <p:cNvPr id="4098" name="Picture 2" descr="Fıstıklı Baklava Fiyatı ve Özellikleri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341295"/>
            <a:ext cx="2111761" cy="21990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Gül Aromalı Lokum 5 Kg - Hacı Şer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41997"/>
            <a:ext cx="1894167" cy="18941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Ev Yapımı Lahmacun Tarifi, Nasıl Yapılır? (Videolu) - Yemek.co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715662"/>
            <a:ext cx="2299461" cy="18941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İstanbul'da Kebap Yiyebileceğiniz En İyi 10 Mekan - Yemek.co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3378" y="4768330"/>
            <a:ext cx="2196244" cy="18414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14" descr="TÜRK KAHVESİ KÜLTÜRÜ VE GELENEĞİ | Kültür Portalı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26" name="Picture 2" descr="Sütaş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78" y="3039262"/>
            <a:ext cx="1371600" cy="1676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867409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37540" y="-33296"/>
            <a:ext cx="741682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tr-TR" sz="3600" b="1" i="1" dirty="0" smtClean="0"/>
              <a:t>Mimari  </a:t>
            </a:r>
            <a:r>
              <a:rPr lang="tr-TR" sz="3600" b="1" i="1" dirty="0"/>
              <a:t>Eserler</a:t>
            </a:r>
          </a:p>
          <a:p>
            <a:r>
              <a:rPr lang="tr-TR" sz="2400" dirty="0" smtClean="0"/>
              <a:t>Geçmişten </a:t>
            </a:r>
            <a:r>
              <a:rPr lang="tr-TR" sz="2400" dirty="0"/>
              <a:t>bugüne gelen; </a:t>
            </a:r>
          </a:p>
          <a:p>
            <a:r>
              <a:rPr lang="tr-TR" sz="2400" dirty="0" smtClean="0"/>
              <a:t>     </a:t>
            </a:r>
            <a:r>
              <a:rPr lang="tr-TR" sz="2400" dirty="0"/>
              <a:t>* </a:t>
            </a:r>
            <a:r>
              <a:rPr lang="tr-TR" sz="2400" dirty="0" smtClean="0">
                <a:solidFill>
                  <a:srgbClr val="C00000"/>
                </a:solidFill>
              </a:rPr>
              <a:t>Camiler </a:t>
            </a:r>
            <a:r>
              <a:rPr lang="tr-TR" sz="2400" dirty="0" smtClean="0"/>
              <a:t>                        *   </a:t>
            </a:r>
            <a:r>
              <a:rPr lang="tr-TR" sz="2400" dirty="0">
                <a:solidFill>
                  <a:schemeClr val="accent6">
                    <a:lumMod val="50000"/>
                  </a:schemeClr>
                </a:solidFill>
              </a:rPr>
              <a:t>Evler</a:t>
            </a:r>
            <a:r>
              <a:rPr lang="tr-TR" sz="2400" dirty="0"/>
              <a:t> </a:t>
            </a:r>
            <a:r>
              <a:rPr lang="tr-TR" sz="2400" dirty="0" smtClean="0"/>
              <a:t>                                                    </a:t>
            </a:r>
          </a:p>
          <a:p>
            <a:r>
              <a:rPr lang="tr-TR" sz="2400" dirty="0" smtClean="0"/>
              <a:t>      *  </a:t>
            </a:r>
            <a:r>
              <a:rPr lang="tr-TR" sz="2400" dirty="0">
                <a:solidFill>
                  <a:srgbClr val="00B050"/>
                </a:solidFill>
              </a:rPr>
              <a:t>Hanlar</a:t>
            </a:r>
            <a:r>
              <a:rPr lang="tr-TR" sz="2400" dirty="0"/>
              <a:t> </a:t>
            </a:r>
            <a:r>
              <a:rPr lang="tr-TR" sz="2400" dirty="0" smtClean="0"/>
              <a:t>                         *   </a:t>
            </a:r>
            <a:r>
              <a:rPr lang="tr-TR" sz="2400" dirty="0">
                <a:solidFill>
                  <a:srgbClr val="FFC000"/>
                </a:solidFill>
              </a:rPr>
              <a:t>Hamamlar</a:t>
            </a:r>
            <a:r>
              <a:rPr lang="tr-TR" sz="2400" dirty="0"/>
              <a:t> </a:t>
            </a:r>
            <a:r>
              <a:rPr lang="tr-TR" sz="2400" dirty="0" smtClean="0"/>
              <a:t>                          </a:t>
            </a:r>
          </a:p>
          <a:p>
            <a:r>
              <a:rPr lang="tr-TR" sz="2400" dirty="0" smtClean="0"/>
              <a:t>      *  </a:t>
            </a:r>
            <a:r>
              <a:rPr lang="tr-TR" sz="2400" dirty="0">
                <a:solidFill>
                  <a:srgbClr val="FF0000"/>
                </a:solidFill>
              </a:rPr>
              <a:t>Saraylar </a:t>
            </a:r>
            <a:r>
              <a:rPr lang="tr-TR" sz="2400" dirty="0" smtClean="0">
                <a:solidFill>
                  <a:srgbClr val="FF0000"/>
                </a:solidFill>
              </a:rPr>
              <a:t>  </a:t>
            </a:r>
            <a:r>
              <a:rPr lang="tr-TR" sz="2400" dirty="0" smtClean="0"/>
              <a:t>                    *  </a:t>
            </a:r>
            <a:r>
              <a:rPr lang="tr-TR" sz="2400" dirty="0" smtClean="0">
                <a:solidFill>
                  <a:schemeClr val="accent2"/>
                </a:solidFill>
              </a:rPr>
              <a:t> </a:t>
            </a:r>
            <a:r>
              <a:rPr lang="tr-TR" sz="2400" dirty="0">
                <a:solidFill>
                  <a:schemeClr val="accent2"/>
                </a:solidFill>
              </a:rPr>
              <a:t>Köprüler </a:t>
            </a:r>
            <a:r>
              <a:rPr lang="tr-TR" sz="2400" dirty="0" smtClean="0">
                <a:solidFill>
                  <a:schemeClr val="accent2"/>
                </a:solidFill>
              </a:rPr>
              <a:t>                                 </a:t>
            </a:r>
          </a:p>
          <a:p>
            <a:r>
              <a:rPr lang="tr-TR" sz="2400" dirty="0" smtClean="0"/>
              <a:t>       </a:t>
            </a:r>
            <a:r>
              <a:rPr lang="tr-TR" sz="2400" dirty="0"/>
              <a:t>*  Çeşmelerdir .</a:t>
            </a:r>
          </a:p>
          <a:p>
            <a:r>
              <a:rPr lang="tr-TR" sz="2400" dirty="0"/>
              <a:t> </a:t>
            </a:r>
          </a:p>
        </p:txBody>
      </p:sp>
      <p:pic>
        <p:nvPicPr>
          <p:cNvPr id="5122" name="Picture 2" descr="Sultan Ahmet Camii - Gezene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6992"/>
            <a:ext cx="3420570" cy="24184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Ayasofya müzesi ihalesini kazanan İsviçreli şirketin 7 yıl daha  sözleşmesinin bulunduğu ortaya çıktı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540" y="2488228"/>
            <a:ext cx="3708412" cy="20859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Topkapı Sarayı - StructPedi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664851"/>
            <a:ext cx="3753402" cy="2134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İstanbul Çeşmeleri - Gezgin Dergi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9378" y="2488229"/>
            <a:ext cx="2150766" cy="21756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Türkiye'de Tarihi Köprüler - Gezginler Kulübü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488229"/>
            <a:ext cx="2813490" cy="22289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Tarihi Edirne evleri | Bina cephesi, Evler, Tarihi evler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1478" y="4697760"/>
            <a:ext cx="3458913" cy="21602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4250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5918" y="13296"/>
            <a:ext cx="92170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tr-TR" sz="3600" dirty="0" smtClean="0"/>
              <a:t> </a:t>
            </a:r>
            <a:r>
              <a:rPr lang="tr-TR" sz="3600" dirty="0">
                <a:solidFill>
                  <a:srgbClr val="7030A0"/>
                </a:solidFill>
              </a:rPr>
              <a:t>K</a:t>
            </a:r>
            <a:r>
              <a:rPr lang="tr-TR" sz="3600" dirty="0" smtClean="0">
                <a:solidFill>
                  <a:srgbClr val="7030A0"/>
                </a:solidFill>
              </a:rPr>
              <a:t>ıyafetler </a:t>
            </a:r>
            <a:endParaRPr lang="tr-TR" sz="3600" dirty="0">
              <a:solidFill>
                <a:srgbClr val="7030A0"/>
              </a:solidFill>
            </a:endParaRPr>
          </a:p>
          <a:p>
            <a:r>
              <a:rPr lang="tr-TR" sz="2400" dirty="0"/>
              <a:t>    </a:t>
            </a:r>
            <a:r>
              <a:rPr lang="tr-TR" sz="2400" dirty="0" smtClean="0"/>
              <a:t>   Geleneksel </a:t>
            </a:r>
            <a:r>
              <a:rPr lang="tr-TR" sz="2400" dirty="0"/>
              <a:t>kıyafetleri en çok halk oyunları ekiplerinde görmekteyiz. </a:t>
            </a:r>
            <a:endParaRPr lang="tr-TR" sz="2400" dirty="0" smtClean="0"/>
          </a:p>
          <a:p>
            <a:r>
              <a:rPr lang="tr-TR" sz="2400" dirty="0" smtClean="0"/>
              <a:t>    Bunun </a:t>
            </a:r>
            <a:r>
              <a:rPr lang="tr-TR" sz="2400" dirty="0"/>
              <a:t>yanı sıra bazı yörelerimizde giyilmeye devam </a:t>
            </a:r>
            <a:r>
              <a:rPr lang="tr-TR" sz="2400" dirty="0" smtClean="0"/>
              <a:t>eden,</a:t>
            </a:r>
            <a:endParaRPr lang="tr-TR" sz="2400" dirty="0"/>
          </a:p>
        </p:txBody>
      </p:sp>
      <p:sp>
        <p:nvSpPr>
          <p:cNvPr id="5" name="Dikdörtgen 4"/>
          <p:cNvSpPr/>
          <p:nvPr/>
        </p:nvSpPr>
        <p:spPr>
          <a:xfrm>
            <a:off x="611560" y="170080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400" dirty="0"/>
              <a:t>*  </a:t>
            </a:r>
            <a:r>
              <a:rPr lang="tr-TR" sz="2400" dirty="0">
                <a:solidFill>
                  <a:srgbClr val="92D050"/>
                </a:solidFill>
              </a:rPr>
              <a:t>Şalvar </a:t>
            </a:r>
            <a:r>
              <a:rPr lang="tr-TR" sz="2400" dirty="0"/>
              <a:t>,                              *  </a:t>
            </a:r>
            <a:r>
              <a:rPr lang="tr-TR" sz="2400" dirty="0">
                <a:solidFill>
                  <a:srgbClr val="0070C0"/>
                </a:solidFill>
              </a:rPr>
              <a:t>Entari </a:t>
            </a:r>
            <a:r>
              <a:rPr lang="tr-TR" sz="2400" dirty="0"/>
              <a:t>,                                       * </a:t>
            </a:r>
            <a:r>
              <a:rPr lang="tr-TR" sz="2400" dirty="0">
                <a:solidFill>
                  <a:srgbClr val="002060"/>
                </a:solidFill>
              </a:rPr>
              <a:t> Takke</a:t>
            </a:r>
            <a:r>
              <a:rPr lang="tr-TR" sz="2400" dirty="0"/>
              <a:t> ,                            </a:t>
            </a:r>
            <a:r>
              <a:rPr lang="tr-TR" sz="2400" dirty="0" smtClean="0"/>
              <a:t>  </a:t>
            </a:r>
            <a:r>
              <a:rPr lang="tr-TR" sz="2400" dirty="0"/>
              <a:t>*  </a:t>
            </a:r>
            <a:r>
              <a:rPr lang="tr-TR" sz="2400" dirty="0">
                <a:solidFill>
                  <a:schemeClr val="accent2">
                    <a:lumMod val="50000"/>
                  </a:schemeClr>
                </a:solidFill>
              </a:rPr>
              <a:t>Kuşak</a:t>
            </a:r>
            <a:r>
              <a:rPr lang="tr-TR" sz="2400" dirty="0"/>
              <a:t> ,                                *  Peştamaldır.</a:t>
            </a:r>
          </a:p>
        </p:txBody>
      </p:sp>
      <p:pic>
        <p:nvPicPr>
          <p:cNvPr id="8194" name="Picture 2" descr="Şalvarlı Sekiz Köşe Kasketli Yöresel Bebek Kostümü | Kapıda Ödeme, Kredi  Kartına 9 Taksit, Kargo Bedava!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497788"/>
            <a:ext cx="2648854" cy="37613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KÜTAHYA'NIN YÖRESEL KIYAFETLERİ | nzfnu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788396"/>
            <a:ext cx="2741985" cy="39827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Peştamal Modelleri ve Fiyatları - n11.co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310" y="2901137"/>
            <a:ext cx="2381250" cy="23717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Osmanlı Bel Kuşağı, İsmailiye Şal Kuşak | Aksesuarlar | KostümPartim ☆  Kostümünü seç Partinin yıldızı sen ol !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0819" y="3855237"/>
            <a:ext cx="2827791" cy="28352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444071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179512" y="476672"/>
            <a:ext cx="92890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 </a:t>
            </a:r>
            <a:r>
              <a:rPr lang="tr-TR" sz="2400" dirty="0" smtClean="0"/>
              <a:t>     Milli </a:t>
            </a:r>
            <a:r>
              <a:rPr lang="tr-TR" sz="2400" dirty="0"/>
              <a:t>ve dini bakımdan önemli olan günlere bayram denir. </a:t>
            </a:r>
          </a:p>
          <a:p>
            <a:r>
              <a:rPr lang="tr-TR" sz="2400" dirty="0"/>
              <a:t> </a:t>
            </a:r>
            <a:r>
              <a:rPr lang="tr-TR" sz="2400" dirty="0" smtClean="0"/>
              <a:t>Dinî </a:t>
            </a:r>
            <a:r>
              <a:rPr lang="tr-TR" sz="2400" dirty="0"/>
              <a:t>bayramlarda ziyaretler yapılır. Büyüklerin elleri öpülür. Dargınlar barışır. Akrabalık ve dostluk bağları güçlenir. Küçüklere;  şeker, mendil, para verilir.</a:t>
            </a:r>
          </a:p>
          <a:p>
            <a:r>
              <a:rPr lang="tr-TR" sz="2400" dirty="0"/>
              <a:t>      </a:t>
            </a:r>
            <a:r>
              <a:rPr lang="tr-TR" sz="2400" dirty="0" smtClean="0"/>
              <a:t>Millî </a:t>
            </a:r>
            <a:r>
              <a:rPr lang="tr-TR" sz="2400" dirty="0"/>
              <a:t>bayramları da coşku içinde kutlarız. Millî bayramlar birlik ve beraberlik duygumuzu güçlendirir. </a:t>
            </a:r>
          </a:p>
        </p:txBody>
      </p:sp>
      <p:sp>
        <p:nvSpPr>
          <p:cNvPr id="6" name="Dikdörtgen 5"/>
          <p:cNvSpPr/>
          <p:nvPr/>
        </p:nvSpPr>
        <p:spPr>
          <a:xfrm>
            <a:off x="395536" y="0"/>
            <a:ext cx="2766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tr-TR" sz="3600" dirty="0"/>
              <a:t>Bayramlar </a:t>
            </a:r>
          </a:p>
        </p:txBody>
      </p:sp>
      <p:pic>
        <p:nvPicPr>
          <p:cNvPr id="6146" name="Picture 2" descr="29 EKİM CUMHURİYET BAYRAMI - resimyurdu.blogspot.com.tr | Resim, Arkaplan  tasarımları, Ek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81" y="2784996"/>
            <a:ext cx="2838351" cy="20341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Kurban Bayramı bu yıl ne zaman idrak edilecek, bayram tatili kaç gün? Bu  yıl Kurban bayramı 2020 ne zaman? - - En Son Hab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4581" y="2364769"/>
            <a:ext cx="4032448" cy="21340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i4.hurimg.com/i/hurriyet/75/750x422/5a563a210f2..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608" y="4589076"/>
            <a:ext cx="4032448" cy="22689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23 Nisan'ın anlamı ve önemi nedir? 23 Nisan'da ne olmuştur? İşte cevabı - -  En Son Habe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819148"/>
            <a:ext cx="3528392" cy="18673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80284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0" y="-27563"/>
            <a:ext cx="37144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tr-TR" sz="3600" b="1" i="1" dirty="0">
                <a:solidFill>
                  <a:srgbClr val="00B050"/>
                </a:solidFill>
              </a:rPr>
              <a:t>El Sanatlarımız </a:t>
            </a:r>
          </a:p>
        </p:txBody>
      </p:sp>
      <p:sp>
        <p:nvSpPr>
          <p:cNvPr id="5" name="Dikdörtgen 4"/>
          <p:cNvSpPr/>
          <p:nvPr/>
        </p:nvSpPr>
        <p:spPr>
          <a:xfrm>
            <a:off x="251520" y="618768"/>
            <a:ext cx="92890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Ülkemizin her yöresi, birbirinden farklı zengin el işlemeleri ile doludur.                                                               </a:t>
            </a:r>
          </a:p>
          <a:p>
            <a:r>
              <a:rPr lang="tr-TR" sz="2400" dirty="0"/>
              <a:t>* </a:t>
            </a:r>
            <a:r>
              <a:rPr lang="tr-TR" sz="2400" dirty="0" smtClean="0">
                <a:solidFill>
                  <a:srgbClr val="002060"/>
                </a:solidFill>
              </a:rPr>
              <a:t>Halı </a:t>
            </a:r>
            <a:r>
              <a:rPr lang="tr-TR" sz="2400" dirty="0">
                <a:solidFill>
                  <a:srgbClr val="002060"/>
                </a:solidFill>
              </a:rPr>
              <a:t>ve kilim dokuma </a:t>
            </a:r>
            <a:r>
              <a:rPr lang="tr-TR" sz="2400" dirty="0"/>
              <a:t>,                                               </a:t>
            </a:r>
            <a:endParaRPr lang="tr-TR" sz="2400" dirty="0" smtClean="0"/>
          </a:p>
          <a:p>
            <a:r>
              <a:rPr lang="tr-TR" sz="2400" dirty="0" smtClean="0"/>
              <a:t> </a:t>
            </a:r>
            <a:r>
              <a:rPr lang="tr-TR" sz="2400" dirty="0"/>
              <a:t>*  </a:t>
            </a:r>
            <a:r>
              <a:rPr lang="tr-TR" sz="2400" dirty="0">
                <a:solidFill>
                  <a:srgbClr val="C00000"/>
                </a:solidFill>
              </a:rPr>
              <a:t>Nakışlar, danteller  </a:t>
            </a:r>
            <a:r>
              <a:rPr lang="tr-TR" sz="2400" dirty="0"/>
              <a:t>,                                                         </a:t>
            </a:r>
            <a:endParaRPr lang="tr-TR" sz="2400" dirty="0" smtClean="0"/>
          </a:p>
          <a:p>
            <a:r>
              <a:rPr lang="tr-TR" sz="2400" dirty="0" smtClean="0"/>
              <a:t> </a:t>
            </a:r>
            <a:r>
              <a:rPr lang="tr-TR" sz="2400" dirty="0"/>
              <a:t>*  </a:t>
            </a:r>
            <a:r>
              <a:rPr lang="tr-TR" sz="2400" dirty="0">
                <a:solidFill>
                  <a:srgbClr val="FFC000"/>
                </a:solidFill>
              </a:rPr>
              <a:t>Bakırcılık,                                                                                       </a:t>
            </a:r>
            <a:endParaRPr lang="tr-TR" sz="2400" dirty="0" smtClean="0">
              <a:solidFill>
                <a:srgbClr val="FFC000"/>
              </a:solidFill>
            </a:endParaRPr>
          </a:p>
          <a:p>
            <a:r>
              <a:rPr lang="tr-TR" sz="2400" dirty="0" smtClean="0"/>
              <a:t> </a:t>
            </a:r>
            <a:r>
              <a:rPr lang="tr-TR" sz="2400" dirty="0"/>
              <a:t>*  </a:t>
            </a:r>
            <a:r>
              <a:rPr lang="tr-TR" sz="2400" dirty="0">
                <a:solidFill>
                  <a:srgbClr val="7030A0"/>
                </a:solidFill>
              </a:rPr>
              <a:t>Çinicilik</a:t>
            </a:r>
            <a:r>
              <a:rPr lang="tr-TR" sz="2400" dirty="0"/>
              <a:t>,                                                                                      </a:t>
            </a:r>
            <a:endParaRPr lang="tr-TR" sz="2400" dirty="0" smtClean="0"/>
          </a:p>
          <a:p>
            <a:r>
              <a:rPr lang="tr-TR" sz="2400" dirty="0" smtClean="0"/>
              <a:t>  </a:t>
            </a:r>
            <a:r>
              <a:rPr lang="tr-TR" sz="2400" dirty="0"/>
              <a:t>*  </a:t>
            </a:r>
            <a:r>
              <a:rPr lang="tr-TR" sz="2400" dirty="0">
                <a:solidFill>
                  <a:srgbClr val="FF0000"/>
                </a:solidFill>
              </a:rPr>
              <a:t>Ebru sanatı,                                                                                    </a:t>
            </a:r>
            <a:endParaRPr lang="tr-TR" sz="2400" dirty="0" smtClean="0">
              <a:solidFill>
                <a:srgbClr val="FF0000"/>
              </a:solidFill>
            </a:endParaRPr>
          </a:p>
          <a:p>
            <a:r>
              <a:rPr lang="tr-TR" sz="2400" dirty="0" smtClean="0"/>
              <a:t>  *  </a:t>
            </a:r>
            <a:r>
              <a:rPr lang="tr-TR" sz="2400" dirty="0"/>
              <a:t>Minyatür el sanatları vb.</a:t>
            </a:r>
          </a:p>
          <a:p>
            <a:r>
              <a:rPr lang="tr-TR" sz="2400" dirty="0"/>
              <a:t> </a:t>
            </a:r>
          </a:p>
        </p:txBody>
      </p:sp>
      <p:pic>
        <p:nvPicPr>
          <p:cNvPr id="7170" name="Picture 2" descr="Dantel - En 8 cm - 9 m - 6004 - Krem DANTELLER, Danteller, DANTEL - GİPÜ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124745"/>
            <a:ext cx="2111912" cy="27363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Çini Sanatı Nedir? Kısaca Bilgi... | Bizim Gazet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446" y="1119087"/>
            <a:ext cx="2016224" cy="20162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Ebru Sanatı Nedir, Nasıl Yapılır? Ebru Sanatının Tarihçesi - Kültür Sanat  Haberleri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10" y="3665756"/>
            <a:ext cx="3131594" cy="23162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Bakırcılık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169129"/>
            <a:ext cx="3408056" cy="23778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Minyatür Sanatı ve Tarihçesi-KÜTAHYA ÇİNİ Boğaziçi El Sanatları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356992"/>
            <a:ext cx="2127344" cy="31900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823156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95536" y="118373"/>
            <a:ext cx="66888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tr-TR" sz="3600" dirty="0"/>
              <a:t>Yazılı ve sözlü edebiyat ürünleri </a:t>
            </a:r>
          </a:p>
        </p:txBody>
      </p:sp>
      <p:sp>
        <p:nvSpPr>
          <p:cNvPr id="5" name="Dikdörtgen 4"/>
          <p:cNvSpPr/>
          <p:nvPr/>
        </p:nvSpPr>
        <p:spPr>
          <a:xfrm>
            <a:off x="251520" y="764704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Yazılı ve sözlü eserler ; masallar ,şiirler , tekerlemeler ,atasözleri ,deyimler ,ninniler , bilmeceler ,türküler ,hikâyeler ,gölge oyunu , destanlar yer alır.</a:t>
            </a:r>
          </a:p>
        </p:txBody>
      </p:sp>
      <p:pic>
        <p:nvPicPr>
          <p:cNvPr id="6" name="Resim 5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3835" y="1792057"/>
            <a:ext cx="2454629" cy="291685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Dikdörtgen 6"/>
          <p:cNvSpPr/>
          <p:nvPr/>
        </p:nvSpPr>
        <p:spPr>
          <a:xfrm>
            <a:off x="273358" y="1812836"/>
            <a:ext cx="617084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 </a:t>
            </a:r>
          </a:p>
          <a:p>
            <a:r>
              <a:rPr lang="tr-TR" sz="2400" dirty="0"/>
              <a:t>*  </a:t>
            </a:r>
            <a:r>
              <a:rPr lang="tr-TR" sz="2400" dirty="0">
                <a:solidFill>
                  <a:srgbClr val="FF0000"/>
                </a:solidFill>
              </a:rPr>
              <a:t>Hz. Mevlana                   </a:t>
            </a:r>
            <a:r>
              <a:rPr lang="tr-TR" sz="2400" dirty="0"/>
              <a:t>*  Keloğlan</a:t>
            </a:r>
          </a:p>
          <a:p>
            <a:r>
              <a:rPr lang="tr-TR" sz="2400" dirty="0"/>
              <a:t>*  Nasreddin Hoca            </a:t>
            </a:r>
            <a:r>
              <a:rPr lang="tr-TR" sz="2400" dirty="0" smtClean="0"/>
              <a:t> </a:t>
            </a:r>
            <a:r>
              <a:rPr lang="tr-TR" sz="2400" dirty="0"/>
              <a:t>*  </a:t>
            </a:r>
            <a:r>
              <a:rPr lang="tr-TR" sz="2400" dirty="0">
                <a:solidFill>
                  <a:srgbClr val="FF0000"/>
                </a:solidFill>
              </a:rPr>
              <a:t>Yunus Emre</a:t>
            </a:r>
          </a:p>
          <a:p>
            <a:r>
              <a:rPr lang="tr-TR" sz="2400" dirty="0"/>
              <a:t>*  </a:t>
            </a:r>
            <a:r>
              <a:rPr lang="tr-TR" sz="2400" dirty="0">
                <a:solidFill>
                  <a:srgbClr val="FF0000"/>
                </a:solidFill>
              </a:rPr>
              <a:t>Köroğlu</a:t>
            </a:r>
            <a:r>
              <a:rPr lang="tr-TR" sz="2400" dirty="0"/>
              <a:t>                          *  Dede Korkut</a:t>
            </a:r>
          </a:p>
          <a:p>
            <a:r>
              <a:rPr lang="tr-TR" sz="2400" dirty="0"/>
              <a:t>*  Aşık Veysel                    *  </a:t>
            </a:r>
            <a:r>
              <a:rPr lang="tr-TR" sz="2400" dirty="0">
                <a:solidFill>
                  <a:srgbClr val="FF0000"/>
                </a:solidFill>
              </a:rPr>
              <a:t>Karacaoğlan</a:t>
            </a:r>
          </a:p>
          <a:p>
            <a:r>
              <a:rPr lang="tr-TR" sz="2400" dirty="0"/>
              <a:t>*  </a:t>
            </a:r>
            <a:r>
              <a:rPr lang="tr-TR" sz="2400" dirty="0">
                <a:solidFill>
                  <a:srgbClr val="FF0000"/>
                </a:solidFill>
              </a:rPr>
              <a:t>Neşet Ertaş</a:t>
            </a:r>
            <a:endParaRPr lang="tr-TR" sz="2400" dirty="0">
              <a:solidFill>
                <a:srgbClr val="FF0000"/>
              </a:solidFill>
              <a:effectLst/>
            </a:endParaRPr>
          </a:p>
        </p:txBody>
      </p:sp>
      <p:pic>
        <p:nvPicPr>
          <p:cNvPr id="9218" name="Picture 2" descr="Keloğlan ile Kör Bakır Masalı Ok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446" y="4754713"/>
            <a:ext cx="1805406" cy="180540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Dede Korkut Kimdir? | Nezih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451" y="4337720"/>
            <a:ext cx="2520280" cy="25202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Resim 9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590" y="1743074"/>
            <a:ext cx="1373855" cy="2117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9222" name="Picture 6" descr="ÂŞIK VEYSEL - TDV İslâm Ansiklopedisi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337720"/>
            <a:ext cx="1752016" cy="25178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Anadolu Mizahının Piri: Nasreddin Hoca | by Zekeriya Ünal | Türkçe Yayın |  Mediu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5" y="4285772"/>
            <a:ext cx="1738108" cy="242900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11104265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401</Words>
  <PresentationFormat>Ekran Gösterisi (4:3)</PresentationFormat>
  <Paragraphs>80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terms:created xsi:type="dcterms:W3CDTF">2020-10-29T16:21:33Z</dcterms:created>
  <dcterms:modified xsi:type="dcterms:W3CDTF">2020-12-13T10:10:39Z</dcterms:modified>
</cp:coreProperties>
</file>